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21"/>
  </p:notes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77" r:id="rId46"/>
    <p:sldId id="370" r:id="rId47"/>
    <p:sldId id="302" r:id="rId48"/>
    <p:sldId id="303" r:id="rId49"/>
    <p:sldId id="304" r:id="rId50"/>
    <p:sldId id="306" r:id="rId51"/>
    <p:sldId id="307" r:id="rId52"/>
    <p:sldId id="308" r:id="rId53"/>
    <p:sldId id="309" r:id="rId54"/>
    <p:sldId id="374" r:id="rId55"/>
    <p:sldId id="373" r:id="rId56"/>
    <p:sldId id="376" r:id="rId57"/>
    <p:sldId id="375"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78" r:id="rId94"/>
    <p:sldId id="346" r:id="rId95"/>
    <p:sldId id="379"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71" r:id="rId118"/>
    <p:sldId id="372" r:id="rId119"/>
    <p:sldId id="369" r:id="rId120"/>
  </p:sldIdLst>
  <p:sldSz cx="9144000" cy="5143500" type="screen16x9"/>
  <p:notesSz cx="6858000" cy="9144000"/>
  <p:embeddedFontLst>
    <p:embeddedFont>
      <p:font typeface="Roboto Slab" panose="020B0604020202020204" charset="0"/>
      <p:regular r:id="rId122"/>
      <p:bold r:id="rId123"/>
    </p:embeddedFont>
    <p:embeddedFont>
      <p:font typeface="Roboto" panose="020B0604020202020204" charset="0"/>
      <p:regular r:id="rId124"/>
      <p:bold r:id="rId125"/>
      <p:italic r:id="rId126"/>
      <p:boldItalic r:id="rId127"/>
    </p:embeddedFont>
    <p:embeddedFont>
      <p:font typeface="Georgia" panose="02040502050405020303" pitchFamily="18" charset="0"/>
      <p:regular r:id="rId128"/>
      <p:bold r:id="rId129"/>
      <p:italic r:id="rId130"/>
      <p:boldItalic r:id="rId131"/>
    </p:embeddedFont>
    <p:embeddedFont>
      <p:font typeface="Shadows Into Light" panose="020B0604020202020204" charset="0"/>
      <p:regular r:id="rId132"/>
    </p:embeddedFont>
    <p:embeddedFont>
      <p:font typeface="Calibri" panose="020F0502020204030204" pitchFamily="34" charset="0"/>
      <p:regular r:id="rId133"/>
      <p:bold r:id="rId134"/>
      <p:italic r:id="rId135"/>
      <p:boldItalic r:id="rId1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66"/>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F4D16D-76EA-4A24-8EC2-8F149A6E050F}">
  <a:tblStyle styleId="{1BF4D16D-76EA-4A24-8EC2-8F149A6E050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199" autoAdjust="0"/>
  </p:normalViewPr>
  <p:slideViewPr>
    <p:cSldViewPr snapToGrid="0">
      <p:cViewPr varScale="1">
        <p:scale>
          <a:sx n="97" d="100"/>
          <a:sy n="97" d="100"/>
        </p:scale>
        <p:origin x="1042"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2.fntdata"/><Relationship Id="rId128"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3.fntdata"/><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9.fntdata"/><Relationship Id="rId135" Type="http://schemas.openxmlformats.org/officeDocument/2006/relationships/font" Target="fonts/font1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6683043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d2b4f273c4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3" name="Google Shape;1503;gd2b4f273c4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8178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1198bebb2fe_0_4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2" name="Google Shape;1562;g1198bebb2fe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04519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1"/>
        <p:cNvGrpSpPr/>
        <p:nvPr/>
      </p:nvGrpSpPr>
      <p:grpSpPr>
        <a:xfrm>
          <a:off x="0" y="0"/>
          <a:ext cx="0" cy="0"/>
          <a:chOff x="0" y="0"/>
          <a:chExt cx="0" cy="0"/>
        </a:xfrm>
      </p:grpSpPr>
      <p:sp>
        <p:nvSpPr>
          <p:cNvPr id="2632" name="Google Shape;2632;gd0e09c3ad9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3" name="Google Shape;2633;gd0e09c3ad9_0_4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4" name="Google Shape;2634;gd0e09c3ad9_0_4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106</a:t>
            </a:fld>
            <a:endParaRPr/>
          </a:p>
        </p:txBody>
      </p:sp>
    </p:spTree>
    <p:extLst>
      <p:ext uri="{BB962C8B-B14F-4D97-AF65-F5344CB8AC3E}">
        <p14:creationId xmlns:p14="http://schemas.microsoft.com/office/powerpoint/2010/main" val="27903755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gd0e09c3ad9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0" name="Google Shape;2640;gd0e09c3ad9_0_5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1" name="Google Shape;2641;gd0e09c3ad9_0_5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107</a:t>
            </a:fld>
            <a:endParaRPr/>
          </a:p>
        </p:txBody>
      </p:sp>
    </p:spTree>
    <p:extLst>
      <p:ext uri="{BB962C8B-B14F-4D97-AF65-F5344CB8AC3E}">
        <p14:creationId xmlns:p14="http://schemas.microsoft.com/office/powerpoint/2010/main" val="8144647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4"/>
        <p:cNvGrpSpPr/>
        <p:nvPr/>
      </p:nvGrpSpPr>
      <p:grpSpPr>
        <a:xfrm>
          <a:off x="0" y="0"/>
          <a:ext cx="0" cy="0"/>
          <a:chOff x="0" y="0"/>
          <a:chExt cx="0" cy="0"/>
        </a:xfrm>
      </p:grpSpPr>
      <p:sp>
        <p:nvSpPr>
          <p:cNvPr id="2675" name="Google Shape;2675;gcd285a0681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6" name="Google Shape;2676;gcd285a0681_0_1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7" name="Google Shape;2677;gcd285a0681_0_1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108</a:t>
            </a:fld>
            <a:endParaRPr/>
          </a:p>
        </p:txBody>
      </p:sp>
    </p:spTree>
    <p:extLst>
      <p:ext uri="{BB962C8B-B14F-4D97-AF65-F5344CB8AC3E}">
        <p14:creationId xmlns:p14="http://schemas.microsoft.com/office/powerpoint/2010/main" val="1009174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9"/>
        <p:cNvGrpSpPr/>
        <p:nvPr/>
      </p:nvGrpSpPr>
      <p:grpSpPr>
        <a:xfrm>
          <a:off x="0" y="0"/>
          <a:ext cx="0" cy="0"/>
          <a:chOff x="0" y="0"/>
          <a:chExt cx="0" cy="0"/>
        </a:xfrm>
      </p:grpSpPr>
      <p:sp>
        <p:nvSpPr>
          <p:cNvPr id="2710" name="Google Shape;2710;gcd285a0681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1" name="Google Shape;2711;gcd285a0681_0_2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2" name="Google Shape;2712;gcd285a0681_0_2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109</a:t>
            </a:fld>
            <a:endParaRPr/>
          </a:p>
        </p:txBody>
      </p:sp>
    </p:spTree>
    <p:extLst>
      <p:ext uri="{BB962C8B-B14F-4D97-AF65-F5344CB8AC3E}">
        <p14:creationId xmlns:p14="http://schemas.microsoft.com/office/powerpoint/2010/main" val="344572167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2"/>
        <p:cNvGrpSpPr/>
        <p:nvPr/>
      </p:nvGrpSpPr>
      <p:grpSpPr>
        <a:xfrm>
          <a:off x="0" y="0"/>
          <a:ext cx="0" cy="0"/>
          <a:chOff x="0" y="0"/>
          <a:chExt cx="0" cy="0"/>
        </a:xfrm>
      </p:grpSpPr>
      <p:sp>
        <p:nvSpPr>
          <p:cNvPr id="2723" name="Google Shape;2723;gcd285a0681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4" name="Google Shape;2724;gcd285a0681_0_1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5" name="Google Shape;2725;gcd285a0681_0_1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110</a:t>
            </a:fld>
            <a:endParaRPr/>
          </a:p>
        </p:txBody>
      </p:sp>
    </p:spTree>
    <p:extLst>
      <p:ext uri="{BB962C8B-B14F-4D97-AF65-F5344CB8AC3E}">
        <p14:creationId xmlns:p14="http://schemas.microsoft.com/office/powerpoint/2010/main" val="31687504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9"/>
        <p:cNvGrpSpPr/>
        <p:nvPr/>
      </p:nvGrpSpPr>
      <p:grpSpPr>
        <a:xfrm>
          <a:off x="0" y="0"/>
          <a:ext cx="0" cy="0"/>
          <a:chOff x="0" y="0"/>
          <a:chExt cx="0" cy="0"/>
        </a:xfrm>
      </p:grpSpPr>
      <p:sp>
        <p:nvSpPr>
          <p:cNvPr id="2730" name="Google Shape;2730;gd0e09c3ad9_0_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1" name="Google Shape;2731;gd0e09c3ad9_0_4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2" name="Google Shape;2732;gd0e09c3ad9_0_4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111</a:t>
            </a:fld>
            <a:endParaRPr/>
          </a:p>
        </p:txBody>
      </p:sp>
    </p:spTree>
    <p:extLst>
      <p:ext uri="{BB962C8B-B14F-4D97-AF65-F5344CB8AC3E}">
        <p14:creationId xmlns:p14="http://schemas.microsoft.com/office/powerpoint/2010/main" val="28387050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6"/>
        <p:cNvGrpSpPr/>
        <p:nvPr/>
      </p:nvGrpSpPr>
      <p:grpSpPr>
        <a:xfrm>
          <a:off x="0" y="0"/>
          <a:ext cx="0" cy="0"/>
          <a:chOff x="0" y="0"/>
          <a:chExt cx="0" cy="0"/>
        </a:xfrm>
      </p:grpSpPr>
      <p:sp>
        <p:nvSpPr>
          <p:cNvPr id="2737" name="Google Shape;2737;gd0e09c3ad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8" name="Google Shape;2738;gd0e09c3ad9_0_50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9" name="Google Shape;2739;gd0e09c3ad9_0_50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112</a:t>
            </a:fld>
            <a:endParaRPr/>
          </a:p>
        </p:txBody>
      </p:sp>
    </p:spTree>
    <p:extLst>
      <p:ext uri="{BB962C8B-B14F-4D97-AF65-F5344CB8AC3E}">
        <p14:creationId xmlns:p14="http://schemas.microsoft.com/office/powerpoint/2010/main" val="382428646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3"/>
        <p:cNvGrpSpPr/>
        <p:nvPr/>
      </p:nvGrpSpPr>
      <p:grpSpPr>
        <a:xfrm>
          <a:off x="0" y="0"/>
          <a:ext cx="0" cy="0"/>
          <a:chOff x="0" y="0"/>
          <a:chExt cx="0" cy="0"/>
        </a:xfrm>
      </p:grpSpPr>
      <p:sp>
        <p:nvSpPr>
          <p:cNvPr id="2744" name="Google Shape;2744;gd0e09c3ad9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5" name="Google Shape;2745;gd0e09c3ad9_0_6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6" name="Google Shape;2746;gd0e09c3ad9_0_6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113</a:t>
            </a:fld>
            <a:endParaRPr/>
          </a:p>
        </p:txBody>
      </p:sp>
    </p:spTree>
    <p:extLst>
      <p:ext uri="{BB962C8B-B14F-4D97-AF65-F5344CB8AC3E}">
        <p14:creationId xmlns:p14="http://schemas.microsoft.com/office/powerpoint/2010/main" val="152125424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9"/>
        <p:cNvGrpSpPr/>
        <p:nvPr/>
      </p:nvGrpSpPr>
      <p:grpSpPr>
        <a:xfrm>
          <a:off x="0" y="0"/>
          <a:ext cx="0" cy="0"/>
          <a:chOff x="0" y="0"/>
          <a:chExt cx="0" cy="0"/>
        </a:xfrm>
      </p:grpSpPr>
      <p:sp>
        <p:nvSpPr>
          <p:cNvPr id="2780" name="Google Shape;2780;gcd285a0681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1" name="Google Shape;2781;gcd285a0681_0_2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2" name="Google Shape;2782;gcd285a0681_0_29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114</a:t>
            </a:fld>
            <a:endParaRPr/>
          </a:p>
        </p:txBody>
      </p:sp>
    </p:spTree>
    <p:extLst>
      <p:ext uri="{BB962C8B-B14F-4D97-AF65-F5344CB8AC3E}">
        <p14:creationId xmlns:p14="http://schemas.microsoft.com/office/powerpoint/2010/main" val="284943127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4"/>
        <p:cNvGrpSpPr/>
        <p:nvPr/>
      </p:nvGrpSpPr>
      <p:grpSpPr>
        <a:xfrm>
          <a:off x="0" y="0"/>
          <a:ext cx="0" cy="0"/>
          <a:chOff x="0" y="0"/>
          <a:chExt cx="0" cy="0"/>
        </a:xfrm>
      </p:grpSpPr>
      <p:sp>
        <p:nvSpPr>
          <p:cNvPr id="2815" name="Google Shape;2815;g11940baa1ea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6" name="Google Shape;2816;g11940baa1e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1849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1198bebb2fe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1198bebb2fe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4037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11940baa1ea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2" name="Google Shape;2822;g11940baa1ea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39312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6"/>
        <p:cNvGrpSpPr/>
        <p:nvPr/>
      </p:nvGrpSpPr>
      <p:grpSpPr>
        <a:xfrm>
          <a:off x="0" y="0"/>
          <a:ext cx="0" cy="0"/>
          <a:chOff x="0" y="0"/>
          <a:chExt cx="0" cy="0"/>
        </a:xfrm>
      </p:grpSpPr>
      <p:sp>
        <p:nvSpPr>
          <p:cNvPr id="2827" name="Google Shape;2827;gcf73bbe781_0_1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8" name="Google Shape;2828;gcf73bbe781_0_1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9031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1198bebb2fe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1198bebb2fe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713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1198bebb2fe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 name="Google Shape;1580;g1198bebb2fe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2020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1198bebb2fe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1198bebb2fe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563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1198bebb2fe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1198bebb2fe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916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1198bebb2fe_0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1198bebb2fe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3934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6"/>
        <p:cNvGrpSpPr/>
        <p:nvPr/>
      </p:nvGrpSpPr>
      <p:grpSpPr>
        <a:xfrm>
          <a:off x="0" y="0"/>
          <a:ext cx="0" cy="0"/>
          <a:chOff x="0" y="0"/>
          <a:chExt cx="0" cy="0"/>
        </a:xfrm>
      </p:grpSpPr>
      <p:sp>
        <p:nvSpPr>
          <p:cNvPr id="1607" name="Google Shape;1607;g1198bebb2fe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 name="Google Shape;1608;g1198bebb2fe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Whether the setting is a business, or nonprofit organization or home</a:t>
            </a:r>
            <a:endParaRPr/>
          </a:p>
        </p:txBody>
      </p:sp>
    </p:spTree>
    <p:extLst>
      <p:ext uri="{BB962C8B-B14F-4D97-AF65-F5344CB8AC3E}">
        <p14:creationId xmlns:p14="http://schemas.microsoft.com/office/powerpoint/2010/main" val="828931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1198bebb2fe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6" name="Google Shape;1616;g1198bebb2fe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Whether the setting is a business, or nonprofit organization or home</a:t>
            </a:r>
            <a:endParaRPr/>
          </a:p>
        </p:txBody>
      </p:sp>
    </p:spTree>
    <p:extLst>
      <p:ext uri="{BB962C8B-B14F-4D97-AF65-F5344CB8AC3E}">
        <p14:creationId xmlns:p14="http://schemas.microsoft.com/office/powerpoint/2010/main" val="3464769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1198bebb2fe_0_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1198bebb2fe_0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Whether the setting is a business, or nonprofit organization or home</a:t>
            </a:r>
            <a:endParaRPr/>
          </a:p>
        </p:txBody>
      </p:sp>
    </p:spTree>
    <p:extLst>
      <p:ext uri="{BB962C8B-B14F-4D97-AF65-F5344CB8AC3E}">
        <p14:creationId xmlns:p14="http://schemas.microsoft.com/office/powerpoint/2010/main" val="1399538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7"/>
        <p:cNvGrpSpPr/>
        <p:nvPr/>
      </p:nvGrpSpPr>
      <p:grpSpPr>
        <a:xfrm>
          <a:off x="0" y="0"/>
          <a:ext cx="0" cy="0"/>
          <a:chOff x="0" y="0"/>
          <a:chExt cx="0" cy="0"/>
        </a:xfrm>
      </p:grpSpPr>
      <p:sp>
        <p:nvSpPr>
          <p:cNvPr id="1508" name="Google Shape;1508;gd2876d7ff7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9" name="Google Shape;1509;gd2876d7ff7_1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0088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117d79ba1d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117d79ba1d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885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g1198bebb2fe_0_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0" name="Google Shape;1640;g1198bebb2fe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012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11df8c5a245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11df8c5a24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4913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cf73bbe78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4" name="Google Shape;1654;gcf73bbe781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0520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cf73bbe781_0_2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cf73bbe781_0_2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2155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cf73bbe78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0" name="Google Shape;1670;gcf73bbe78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48566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7"/>
        <p:cNvGrpSpPr/>
        <p:nvPr/>
      </p:nvGrpSpPr>
      <p:grpSpPr>
        <a:xfrm>
          <a:off x="0" y="0"/>
          <a:ext cx="0" cy="0"/>
          <a:chOff x="0" y="0"/>
          <a:chExt cx="0" cy="0"/>
        </a:xfrm>
      </p:grpSpPr>
      <p:sp>
        <p:nvSpPr>
          <p:cNvPr id="1678" name="Google Shape;1678;gcf73bbe78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9" name="Google Shape;1679;gcf73bbe781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89472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g117ee484a5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6" name="Google Shape;1686;g117ee484a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0492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d0e09c3ad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0" name="Google Shape;1700;gd0e09c3ad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6418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g11684bba0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3" name="Google Shape;1713;g11684bba0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761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8"/>
        <p:cNvGrpSpPr/>
        <p:nvPr/>
      </p:nvGrpSpPr>
      <p:grpSpPr>
        <a:xfrm>
          <a:off x="0" y="0"/>
          <a:ext cx="0" cy="0"/>
          <a:chOff x="0" y="0"/>
          <a:chExt cx="0" cy="0"/>
        </a:xfrm>
      </p:grpSpPr>
      <p:sp>
        <p:nvSpPr>
          <p:cNvPr id="1519" name="Google Shape;1519;g11a5e13f42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0" name="Google Shape;1520;g11a5e13f4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797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7"/>
        <p:cNvGrpSpPr/>
        <p:nvPr/>
      </p:nvGrpSpPr>
      <p:grpSpPr>
        <a:xfrm>
          <a:off x="0" y="0"/>
          <a:ext cx="0" cy="0"/>
          <a:chOff x="0" y="0"/>
          <a:chExt cx="0" cy="0"/>
        </a:xfrm>
      </p:grpSpPr>
      <p:sp>
        <p:nvSpPr>
          <p:cNvPr id="1718" name="Google Shape;1718;gd0e09c3a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9" name="Google Shape;1719;gd0e09c3a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1738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1684bba0f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1684bba0f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34317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11684bba0f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11684bba0f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58915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9"/>
        <p:cNvGrpSpPr/>
        <p:nvPr/>
      </p:nvGrpSpPr>
      <p:grpSpPr>
        <a:xfrm>
          <a:off x="0" y="0"/>
          <a:ext cx="0" cy="0"/>
          <a:chOff x="0" y="0"/>
          <a:chExt cx="0" cy="0"/>
        </a:xfrm>
      </p:grpSpPr>
      <p:sp>
        <p:nvSpPr>
          <p:cNvPr id="1740" name="Google Shape;1740;gd0e09c3ad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1" name="Google Shape;1741;gd0e09c3ad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65708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d0e09c3ad9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8" name="Google Shape;1748;gd0e09c3ad9_0_19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 Cost</a:t>
            </a:r>
            <a:endParaRPr/>
          </a:p>
        </p:txBody>
      </p:sp>
      <p:sp>
        <p:nvSpPr>
          <p:cNvPr id="1749" name="Google Shape;1749;gd0e09c3ad9_0_19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34</a:t>
            </a:fld>
            <a:endParaRPr/>
          </a:p>
        </p:txBody>
      </p:sp>
    </p:spTree>
    <p:extLst>
      <p:ext uri="{BB962C8B-B14F-4D97-AF65-F5344CB8AC3E}">
        <p14:creationId xmlns:p14="http://schemas.microsoft.com/office/powerpoint/2010/main" val="3256516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d0e09c3ad9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6" name="Google Shape;1756;gd0e09c3ad9_0_2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 Cost</a:t>
            </a:r>
            <a:endParaRPr/>
          </a:p>
        </p:txBody>
      </p:sp>
      <p:sp>
        <p:nvSpPr>
          <p:cNvPr id="1757" name="Google Shape;1757;gd0e09c3ad9_0_20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1889182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gd0e09c3ad9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3" name="Google Shape;1763;gd0e09c3ad9_0_2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 Cost</a:t>
            </a:r>
            <a:endParaRPr/>
          </a:p>
        </p:txBody>
      </p:sp>
      <p:sp>
        <p:nvSpPr>
          <p:cNvPr id="1764" name="Google Shape;1764;gd0e09c3ad9_0_20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23267152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8"/>
        <p:cNvGrpSpPr/>
        <p:nvPr/>
      </p:nvGrpSpPr>
      <p:grpSpPr>
        <a:xfrm>
          <a:off x="0" y="0"/>
          <a:ext cx="0" cy="0"/>
          <a:chOff x="0" y="0"/>
          <a:chExt cx="0" cy="0"/>
        </a:xfrm>
      </p:grpSpPr>
      <p:sp>
        <p:nvSpPr>
          <p:cNvPr id="1769" name="Google Shape;1769;gd0e09c3ad9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0" name="Google Shape;1770;gd0e09c3ad9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01637" lvl="0" indent="-234950" algn="l" rtl="0">
              <a:spcBef>
                <a:spcPts val="0"/>
              </a:spcBef>
              <a:spcAft>
                <a:spcPts val="0"/>
              </a:spcAft>
              <a:buNone/>
            </a:pPr>
            <a:r>
              <a:rPr lang="en" sz="1200">
                <a:latin typeface="Times New Roman"/>
                <a:ea typeface="Times New Roman"/>
                <a:cs typeface="Times New Roman"/>
                <a:sym typeface="Times New Roman"/>
              </a:rPr>
              <a:t>Historical costs, legal compliance, reporting requirements</a:t>
            </a:r>
            <a:endParaRPr/>
          </a:p>
          <a:p>
            <a:pPr marL="401637" lvl="0" indent="-234950" algn="l" rtl="0">
              <a:spcBef>
                <a:spcPts val="0"/>
              </a:spcBef>
              <a:spcAft>
                <a:spcPts val="0"/>
              </a:spcAft>
              <a:buNone/>
            </a:pPr>
            <a:r>
              <a:rPr lang="en" sz="1200">
                <a:latin typeface="Times New Roman"/>
                <a:ea typeface="Times New Roman"/>
                <a:cs typeface="Times New Roman"/>
                <a:sym typeface="Times New Roman"/>
              </a:rPr>
              <a:t>* The accountant is concerned with controlling the firm’s day- today operations, detecting fraud and embezzlement, satisfying tax and other laws, and producing records for various interested groups</a:t>
            </a:r>
            <a:endParaRPr sz="1200" b="1">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771" name="Google Shape;1771;gd0e09c3ad9_0_2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14005119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d0e09c3ad9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7" name="Google Shape;1777;gd0e09c3ad9_0_2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692150" lvl="0" indent="-457200" algn="l" rtl="0">
              <a:spcBef>
                <a:spcPts val="0"/>
              </a:spcBef>
              <a:spcAft>
                <a:spcPts val="0"/>
              </a:spcAft>
              <a:buNone/>
            </a:pPr>
            <a:r>
              <a:rPr lang="en" sz="1200">
                <a:latin typeface="Times New Roman"/>
                <a:ea typeface="Times New Roman"/>
                <a:cs typeface="Times New Roman"/>
                <a:sym typeface="Times New Roman"/>
              </a:rPr>
              <a:t>Market value; opportunity, or implicit cost</a:t>
            </a:r>
            <a:endParaRPr sz="1200" i="1">
              <a:latin typeface="Times New Roman"/>
              <a:ea typeface="Times New Roman"/>
              <a:cs typeface="Times New Roman"/>
              <a:sym typeface="Times New Roman"/>
            </a:endParaRPr>
          </a:p>
          <a:p>
            <a:pPr marL="692150" lvl="0" indent="-457200" algn="l" rtl="0">
              <a:spcBef>
                <a:spcPts val="0"/>
              </a:spcBef>
              <a:spcAft>
                <a:spcPts val="0"/>
              </a:spcAft>
              <a:buNone/>
            </a:pPr>
            <a:r>
              <a:rPr lang="en" sz="1200">
                <a:latin typeface="Times New Roman"/>
                <a:ea typeface="Times New Roman"/>
                <a:cs typeface="Times New Roman"/>
                <a:sym typeface="Times New Roman"/>
              </a:rPr>
              <a:t>* The economist is concerned with decision making, rational choice among strategies</a:t>
            </a:r>
            <a:endParaRPr/>
          </a:p>
          <a:p>
            <a:pPr marL="692150" lvl="0" indent="-457200" algn="l" rtl="0">
              <a:spcBef>
                <a:spcPts val="0"/>
              </a:spcBef>
              <a:spcAft>
                <a:spcPts val="0"/>
              </a:spcAft>
              <a:buNone/>
            </a:pPr>
            <a:r>
              <a:rPr lang="en" sz="1200">
                <a:latin typeface="Times New Roman"/>
                <a:ea typeface="Times New Roman"/>
                <a:cs typeface="Times New Roman"/>
                <a:sym typeface="Times New Roman"/>
              </a:rPr>
              <a:t>* A more useful measure for managerial decision making</a:t>
            </a:r>
            <a:endParaRPr sz="1200" b="1" i="0" u="none" strike="noStrike" cap="none">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778" name="Google Shape;1778;gd0e09c3ad9_0_2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3529143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gd0e09c3ad9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4" name="Google Shape;1784;gd0e09c3ad9_0_2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692150" lvl="0" indent="-457200" algn="l" rtl="0">
              <a:spcBef>
                <a:spcPts val="0"/>
              </a:spcBef>
              <a:spcAft>
                <a:spcPts val="0"/>
              </a:spcAft>
              <a:buNone/>
            </a:pPr>
            <a:r>
              <a:rPr lang="en" sz="1200">
                <a:latin typeface="Times New Roman"/>
                <a:ea typeface="Times New Roman"/>
                <a:cs typeface="Times New Roman"/>
                <a:sym typeface="Times New Roman"/>
              </a:rPr>
              <a:t>Market value; opportunity, or implicit cost</a:t>
            </a:r>
            <a:endParaRPr sz="1200" i="1">
              <a:latin typeface="Times New Roman"/>
              <a:ea typeface="Times New Roman"/>
              <a:cs typeface="Times New Roman"/>
              <a:sym typeface="Times New Roman"/>
            </a:endParaRPr>
          </a:p>
          <a:p>
            <a:pPr marL="692150" lvl="0" indent="-457200" algn="l" rtl="0">
              <a:spcBef>
                <a:spcPts val="0"/>
              </a:spcBef>
              <a:spcAft>
                <a:spcPts val="0"/>
              </a:spcAft>
              <a:buNone/>
            </a:pPr>
            <a:r>
              <a:rPr lang="en" sz="1200">
                <a:latin typeface="Times New Roman"/>
                <a:ea typeface="Times New Roman"/>
                <a:cs typeface="Times New Roman"/>
                <a:sym typeface="Times New Roman"/>
              </a:rPr>
              <a:t>* The economist is concerned with decision making, rational choice among strategies</a:t>
            </a:r>
            <a:endParaRPr/>
          </a:p>
          <a:p>
            <a:pPr marL="692150" lvl="0" indent="-457200" algn="l" rtl="0">
              <a:spcBef>
                <a:spcPts val="0"/>
              </a:spcBef>
              <a:spcAft>
                <a:spcPts val="0"/>
              </a:spcAft>
              <a:buNone/>
            </a:pPr>
            <a:r>
              <a:rPr lang="en" sz="1200">
                <a:latin typeface="Times New Roman"/>
                <a:ea typeface="Times New Roman"/>
                <a:cs typeface="Times New Roman"/>
                <a:sym typeface="Times New Roman"/>
              </a:rPr>
              <a:t>* A more useful measure for managerial decision making</a:t>
            </a:r>
            <a:endParaRPr sz="1200" b="1" i="0" u="none" strike="noStrike" cap="none">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785" name="Google Shape;1785;gd0e09c3ad9_0_2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1202452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11a07bc3f0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11a07bc3f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0852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9"/>
        <p:cNvGrpSpPr/>
        <p:nvPr/>
      </p:nvGrpSpPr>
      <p:grpSpPr>
        <a:xfrm>
          <a:off x="0" y="0"/>
          <a:ext cx="0" cy="0"/>
          <a:chOff x="0" y="0"/>
          <a:chExt cx="0" cy="0"/>
        </a:xfrm>
      </p:grpSpPr>
      <p:sp>
        <p:nvSpPr>
          <p:cNvPr id="1790" name="Google Shape;1790;gd0e09c3ad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1" name="Google Shape;1791;gd0e09c3ad9_0_2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692150" lvl="0" indent="-457200" algn="l" rtl="0">
              <a:spcBef>
                <a:spcPts val="0"/>
              </a:spcBef>
              <a:spcAft>
                <a:spcPts val="0"/>
              </a:spcAft>
              <a:buNone/>
            </a:pPr>
            <a:r>
              <a:rPr lang="en" sz="1200">
                <a:latin typeface="Times New Roman"/>
                <a:ea typeface="Times New Roman"/>
                <a:cs typeface="Times New Roman"/>
                <a:sym typeface="Times New Roman"/>
              </a:rPr>
              <a:t>Market value; opportunity, or implicit cost</a:t>
            </a:r>
            <a:endParaRPr sz="1200" i="1">
              <a:latin typeface="Times New Roman"/>
              <a:ea typeface="Times New Roman"/>
              <a:cs typeface="Times New Roman"/>
              <a:sym typeface="Times New Roman"/>
            </a:endParaRPr>
          </a:p>
          <a:p>
            <a:pPr marL="692150" lvl="0" indent="-457200" algn="l" rtl="0">
              <a:spcBef>
                <a:spcPts val="0"/>
              </a:spcBef>
              <a:spcAft>
                <a:spcPts val="0"/>
              </a:spcAft>
              <a:buNone/>
            </a:pPr>
            <a:r>
              <a:rPr lang="en" sz="1200">
                <a:latin typeface="Times New Roman"/>
                <a:ea typeface="Times New Roman"/>
                <a:cs typeface="Times New Roman"/>
                <a:sym typeface="Times New Roman"/>
              </a:rPr>
              <a:t>* The economist is concerned with decision making, rational choice among strategies</a:t>
            </a:r>
            <a:endParaRPr/>
          </a:p>
          <a:p>
            <a:pPr marL="692150" lvl="0" indent="-457200" algn="l" rtl="0">
              <a:spcBef>
                <a:spcPts val="0"/>
              </a:spcBef>
              <a:spcAft>
                <a:spcPts val="0"/>
              </a:spcAft>
              <a:buNone/>
            </a:pPr>
            <a:r>
              <a:rPr lang="en" sz="1200">
                <a:latin typeface="Times New Roman"/>
                <a:ea typeface="Times New Roman"/>
                <a:cs typeface="Times New Roman"/>
                <a:sym typeface="Times New Roman"/>
              </a:rPr>
              <a:t>* A more useful measure for managerial decision making</a:t>
            </a:r>
            <a:endParaRPr sz="1200" b="1" i="0" u="none" strike="noStrike" cap="none">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792" name="Google Shape;1792;gd0e09c3ad9_0_2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24230417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d0e09c3ad9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6" name="Google Shape;1806;gd0e09c3ad9_0_2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692150" lvl="0" indent="-457200" algn="l" rtl="0">
              <a:spcBef>
                <a:spcPts val="0"/>
              </a:spcBef>
              <a:spcAft>
                <a:spcPts val="0"/>
              </a:spcAft>
              <a:buNone/>
            </a:pPr>
            <a:r>
              <a:rPr lang="en" sz="1200">
                <a:latin typeface="Times New Roman"/>
                <a:ea typeface="Times New Roman"/>
                <a:cs typeface="Times New Roman"/>
                <a:sym typeface="Times New Roman"/>
              </a:rPr>
              <a:t>Market value; opportunity, or implicit cost</a:t>
            </a:r>
            <a:endParaRPr sz="1200" i="1">
              <a:latin typeface="Times New Roman"/>
              <a:ea typeface="Times New Roman"/>
              <a:cs typeface="Times New Roman"/>
              <a:sym typeface="Times New Roman"/>
            </a:endParaRPr>
          </a:p>
          <a:p>
            <a:pPr marL="692150" lvl="0" indent="-457200" algn="l" rtl="0">
              <a:spcBef>
                <a:spcPts val="0"/>
              </a:spcBef>
              <a:spcAft>
                <a:spcPts val="0"/>
              </a:spcAft>
              <a:buNone/>
            </a:pPr>
            <a:r>
              <a:rPr lang="en" sz="1200">
                <a:latin typeface="Times New Roman"/>
                <a:ea typeface="Times New Roman"/>
                <a:cs typeface="Times New Roman"/>
                <a:sym typeface="Times New Roman"/>
              </a:rPr>
              <a:t>* The economist is concerned with decision making, rational choice among strategies</a:t>
            </a:r>
            <a:endParaRPr/>
          </a:p>
          <a:p>
            <a:pPr marL="692150" lvl="0" indent="-457200" algn="l" rtl="0">
              <a:spcBef>
                <a:spcPts val="0"/>
              </a:spcBef>
              <a:spcAft>
                <a:spcPts val="0"/>
              </a:spcAft>
              <a:buNone/>
            </a:pPr>
            <a:r>
              <a:rPr lang="en" sz="1200">
                <a:latin typeface="Times New Roman"/>
                <a:ea typeface="Times New Roman"/>
                <a:cs typeface="Times New Roman"/>
                <a:sym typeface="Times New Roman"/>
              </a:rPr>
              <a:t>* A more useful measure for managerial decision making</a:t>
            </a:r>
            <a:endParaRPr sz="1200" b="1" i="0" u="none" strike="noStrike" cap="none">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807" name="Google Shape;1807;gd0e09c3ad9_0_2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13588546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d0e09c3ad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6" name="Google Shape;1816;gd0e09c3ad9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692150" lvl="0" indent="-457200" algn="l" rtl="0">
              <a:spcBef>
                <a:spcPts val="0"/>
              </a:spcBef>
              <a:spcAft>
                <a:spcPts val="0"/>
              </a:spcAft>
              <a:buNone/>
            </a:pPr>
            <a:r>
              <a:rPr lang="en" sz="1200">
                <a:latin typeface="Times New Roman"/>
                <a:ea typeface="Times New Roman"/>
                <a:cs typeface="Times New Roman"/>
                <a:sym typeface="Times New Roman"/>
              </a:rPr>
              <a:t>Market value; opportunity, or implicit cost</a:t>
            </a:r>
            <a:endParaRPr sz="1200" i="1">
              <a:latin typeface="Times New Roman"/>
              <a:ea typeface="Times New Roman"/>
              <a:cs typeface="Times New Roman"/>
              <a:sym typeface="Times New Roman"/>
            </a:endParaRPr>
          </a:p>
          <a:p>
            <a:pPr marL="692150" lvl="0" indent="-457200" algn="l" rtl="0">
              <a:spcBef>
                <a:spcPts val="0"/>
              </a:spcBef>
              <a:spcAft>
                <a:spcPts val="0"/>
              </a:spcAft>
              <a:buNone/>
            </a:pPr>
            <a:r>
              <a:rPr lang="en" sz="1200">
                <a:latin typeface="Times New Roman"/>
                <a:ea typeface="Times New Roman"/>
                <a:cs typeface="Times New Roman"/>
                <a:sym typeface="Times New Roman"/>
              </a:rPr>
              <a:t>* The economist is concerned with decision making, rational choice among strategies</a:t>
            </a:r>
            <a:endParaRPr/>
          </a:p>
          <a:p>
            <a:pPr marL="692150" lvl="0" indent="-457200" algn="l" rtl="0">
              <a:spcBef>
                <a:spcPts val="0"/>
              </a:spcBef>
              <a:spcAft>
                <a:spcPts val="0"/>
              </a:spcAft>
              <a:buNone/>
            </a:pPr>
            <a:r>
              <a:rPr lang="en" sz="1200">
                <a:latin typeface="Times New Roman"/>
                <a:ea typeface="Times New Roman"/>
                <a:cs typeface="Times New Roman"/>
                <a:sym typeface="Times New Roman"/>
              </a:rPr>
              <a:t>* A more useful measure for managerial decision making</a:t>
            </a:r>
            <a:endParaRPr sz="1200" b="1" i="0" u="none" strike="noStrike" cap="none">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817" name="Google Shape;1817;gd0e09c3ad9_0_2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4154731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d0e09c3ad9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6" name="Google Shape;1826;gd0e09c3ad9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692150" lvl="0" indent="-457200" algn="l" rtl="0">
              <a:spcBef>
                <a:spcPts val="0"/>
              </a:spcBef>
              <a:spcAft>
                <a:spcPts val="0"/>
              </a:spcAft>
              <a:buNone/>
            </a:pPr>
            <a:r>
              <a:rPr lang="en" sz="1200">
                <a:latin typeface="Times New Roman"/>
                <a:ea typeface="Times New Roman"/>
                <a:cs typeface="Times New Roman"/>
                <a:sym typeface="Times New Roman"/>
              </a:rPr>
              <a:t>Market value; opportunity, or implicit cost</a:t>
            </a:r>
            <a:endParaRPr sz="1200" i="1">
              <a:latin typeface="Times New Roman"/>
              <a:ea typeface="Times New Roman"/>
              <a:cs typeface="Times New Roman"/>
              <a:sym typeface="Times New Roman"/>
            </a:endParaRPr>
          </a:p>
          <a:p>
            <a:pPr marL="692150" lvl="0" indent="-457200" algn="l" rtl="0">
              <a:spcBef>
                <a:spcPts val="0"/>
              </a:spcBef>
              <a:spcAft>
                <a:spcPts val="0"/>
              </a:spcAft>
              <a:buNone/>
            </a:pPr>
            <a:r>
              <a:rPr lang="en" sz="1200">
                <a:latin typeface="Times New Roman"/>
                <a:ea typeface="Times New Roman"/>
                <a:cs typeface="Times New Roman"/>
                <a:sym typeface="Times New Roman"/>
              </a:rPr>
              <a:t>* The economist is concerned with decision making, rational choice among strategies</a:t>
            </a:r>
            <a:endParaRPr/>
          </a:p>
          <a:p>
            <a:pPr marL="692150" lvl="0" indent="-457200" algn="l" rtl="0">
              <a:spcBef>
                <a:spcPts val="0"/>
              </a:spcBef>
              <a:spcAft>
                <a:spcPts val="0"/>
              </a:spcAft>
              <a:buNone/>
            </a:pPr>
            <a:r>
              <a:rPr lang="en" sz="1200">
                <a:latin typeface="Times New Roman"/>
                <a:ea typeface="Times New Roman"/>
                <a:cs typeface="Times New Roman"/>
                <a:sym typeface="Times New Roman"/>
              </a:rPr>
              <a:t>* A more useful measure for managerial decision making</a:t>
            </a:r>
            <a:endParaRPr sz="1200" b="1" i="0" u="none" strike="noStrike" cap="none">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827" name="Google Shape;1827;gd0e09c3ad9_0_26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43</a:t>
            </a:fld>
            <a:endParaRPr/>
          </a:p>
        </p:txBody>
      </p:sp>
    </p:spTree>
    <p:extLst>
      <p:ext uri="{BB962C8B-B14F-4D97-AF65-F5344CB8AC3E}">
        <p14:creationId xmlns:p14="http://schemas.microsoft.com/office/powerpoint/2010/main" val="8757665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gd0e09c3ad9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7" name="Google Shape;1837;gd0e09c3ad9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692150" lvl="0" indent="-457200" algn="l" rtl="0">
              <a:spcBef>
                <a:spcPts val="0"/>
              </a:spcBef>
              <a:spcAft>
                <a:spcPts val="0"/>
              </a:spcAft>
              <a:buNone/>
            </a:pPr>
            <a:r>
              <a:rPr lang="en" sz="1200">
                <a:latin typeface="Times New Roman"/>
                <a:ea typeface="Times New Roman"/>
                <a:cs typeface="Times New Roman"/>
                <a:sym typeface="Times New Roman"/>
              </a:rPr>
              <a:t>Market value; opportunity, or implicit cost</a:t>
            </a:r>
            <a:endParaRPr sz="1200" i="1">
              <a:latin typeface="Times New Roman"/>
              <a:ea typeface="Times New Roman"/>
              <a:cs typeface="Times New Roman"/>
              <a:sym typeface="Times New Roman"/>
            </a:endParaRPr>
          </a:p>
          <a:p>
            <a:pPr marL="692150" lvl="0" indent="-457200" algn="l" rtl="0">
              <a:spcBef>
                <a:spcPts val="0"/>
              </a:spcBef>
              <a:spcAft>
                <a:spcPts val="0"/>
              </a:spcAft>
              <a:buNone/>
            </a:pPr>
            <a:r>
              <a:rPr lang="en" sz="1200">
                <a:latin typeface="Times New Roman"/>
                <a:ea typeface="Times New Roman"/>
                <a:cs typeface="Times New Roman"/>
                <a:sym typeface="Times New Roman"/>
              </a:rPr>
              <a:t>* The economist is concerned with decision making, rational choice among strategies</a:t>
            </a:r>
            <a:endParaRPr/>
          </a:p>
          <a:p>
            <a:pPr marL="692150" lvl="0" indent="-457200" algn="l" rtl="0">
              <a:spcBef>
                <a:spcPts val="0"/>
              </a:spcBef>
              <a:spcAft>
                <a:spcPts val="0"/>
              </a:spcAft>
              <a:buNone/>
            </a:pPr>
            <a:r>
              <a:rPr lang="en" sz="1200">
                <a:latin typeface="Times New Roman"/>
                <a:ea typeface="Times New Roman"/>
                <a:cs typeface="Times New Roman"/>
                <a:sym typeface="Times New Roman"/>
              </a:rPr>
              <a:t>* A more useful measure for managerial decision making</a:t>
            </a:r>
            <a:endParaRPr sz="1200" b="1" i="0" u="none" strike="noStrike" cap="none">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838" name="Google Shape;1838;gd0e09c3ad9_0_27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44</a:t>
            </a:fld>
            <a:endParaRPr/>
          </a:p>
        </p:txBody>
      </p:sp>
    </p:spTree>
    <p:extLst>
      <p:ext uri="{BB962C8B-B14F-4D97-AF65-F5344CB8AC3E}">
        <p14:creationId xmlns:p14="http://schemas.microsoft.com/office/powerpoint/2010/main" val="10313396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cf73bbe781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5" name="Google Shape;1845;gcf73bbe781_0_1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6" name="Google Shape;1846;gcf73bbe781_0_1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4216849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d0e09c3ad9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3" name="Google Shape;1853;gd0e09c3ad9_0_34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4" name="Google Shape;1854;gd0e09c3ad9_0_34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48</a:t>
            </a:fld>
            <a:endParaRPr/>
          </a:p>
        </p:txBody>
      </p:sp>
    </p:spTree>
    <p:extLst>
      <p:ext uri="{BB962C8B-B14F-4D97-AF65-F5344CB8AC3E}">
        <p14:creationId xmlns:p14="http://schemas.microsoft.com/office/powerpoint/2010/main" val="2919481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cf73bbe781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1" name="Google Shape;1861;gcf73bbe781_0_1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2" name="Google Shape;1862;gcf73bbe781_0_1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49</a:t>
            </a:fld>
            <a:endParaRPr/>
          </a:p>
        </p:txBody>
      </p:sp>
    </p:spTree>
    <p:extLst>
      <p:ext uri="{BB962C8B-B14F-4D97-AF65-F5344CB8AC3E}">
        <p14:creationId xmlns:p14="http://schemas.microsoft.com/office/powerpoint/2010/main" val="3594657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cd32ba32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4" name="Google Shape;1884;gcd32ba32fd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5" name="Google Shape;1885;gcd32ba32fd_0_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50</a:t>
            </a:fld>
            <a:endParaRPr/>
          </a:p>
        </p:txBody>
      </p:sp>
    </p:spTree>
    <p:extLst>
      <p:ext uri="{BB962C8B-B14F-4D97-AF65-F5344CB8AC3E}">
        <p14:creationId xmlns:p14="http://schemas.microsoft.com/office/powerpoint/2010/main" val="30136864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d0e09c3ad9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2" name="Google Shape;1892;gd0e09c3ad9_0_3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3" name="Google Shape;1893;gd0e09c3ad9_0_37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51</a:t>
            </a:fld>
            <a:endParaRPr/>
          </a:p>
        </p:txBody>
      </p:sp>
    </p:spTree>
    <p:extLst>
      <p:ext uri="{BB962C8B-B14F-4D97-AF65-F5344CB8AC3E}">
        <p14:creationId xmlns:p14="http://schemas.microsoft.com/office/powerpoint/2010/main" val="2865424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117ee484a55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117ee484a5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23414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d0e09c3ad9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9" name="Google Shape;1899;gd0e09c3ad9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0" name="Google Shape;1900;gd0e09c3ad9_0_38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52</a:t>
            </a:fld>
            <a:endParaRPr/>
          </a:p>
        </p:txBody>
      </p:sp>
    </p:spTree>
    <p:extLst>
      <p:ext uri="{BB962C8B-B14F-4D97-AF65-F5344CB8AC3E}">
        <p14:creationId xmlns:p14="http://schemas.microsoft.com/office/powerpoint/2010/main" val="7412991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4"/>
        <p:cNvGrpSpPr/>
        <p:nvPr/>
      </p:nvGrpSpPr>
      <p:grpSpPr>
        <a:xfrm>
          <a:off x="0" y="0"/>
          <a:ext cx="0" cy="0"/>
          <a:chOff x="0" y="0"/>
          <a:chExt cx="0" cy="0"/>
        </a:xfrm>
      </p:grpSpPr>
      <p:sp>
        <p:nvSpPr>
          <p:cNvPr id="1905" name="Google Shape;1905;gd0e09c3ad9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6" name="Google Shape;1906;gd0e09c3ad9_0_39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7" name="Google Shape;1907;gd0e09c3ad9_0_39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53</a:t>
            </a:fld>
            <a:endParaRPr/>
          </a:p>
        </p:txBody>
      </p:sp>
    </p:spTree>
    <p:extLst>
      <p:ext uri="{BB962C8B-B14F-4D97-AF65-F5344CB8AC3E}">
        <p14:creationId xmlns:p14="http://schemas.microsoft.com/office/powerpoint/2010/main" val="40368077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118b5c4408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118b5c440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98747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d0e09c3ad9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8" name="Google Shape;1918;gd0e09c3ad9_0_4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9" name="Google Shape;1919;gd0e09c3ad9_0_40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59</a:t>
            </a:fld>
            <a:endParaRPr/>
          </a:p>
        </p:txBody>
      </p:sp>
    </p:spTree>
    <p:extLst>
      <p:ext uri="{BB962C8B-B14F-4D97-AF65-F5344CB8AC3E}">
        <p14:creationId xmlns:p14="http://schemas.microsoft.com/office/powerpoint/2010/main" val="39542972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3"/>
        <p:cNvGrpSpPr/>
        <p:nvPr/>
      </p:nvGrpSpPr>
      <p:grpSpPr>
        <a:xfrm>
          <a:off x="0" y="0"/>
          <a:ext cx="0" cy="0"/>
          <a:chOff x="0" y="0"/>
          <a:chExt cx="0" cy="0"/>
        </a:xfrm>
      </p:grpSpPr>
      <p:sp>
        <p:nvSpPr>
          <p:cNvPr id="1924" name="Google Shape;1924;g118b5c44082_0_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5" name="Google Shape;1925;g118b5c4408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Starting</a:t>
            </a:r>
            <a:r>
              <a:rPr lang="en" sz="2400">
                <a:solidFill>
                  <a:schemeClr val="dk1"/>
                </a:solidFill>
                <a:latin typeface="Georgia"/>
                <a:ea typeface="Georgia"/>
                <a:cs typeface="Georgia"/>
                <a:sym typeface="Georgia"/>
              </a:rPr>
              <a:t> </a:t>
            </a:r>
            <a:r>
              <a:rPr lang="en">
                <a:solidFill>
                  <a:schemeClr val="dk1"/>
                </a:solidFill>
                <a:latin typeface="Georgia"/>
                <a:ea typeface="Georgia"/>
                <a:cs typeface="Georgia"/>
                <a:sym typeface="Georgia"/>
              </a:rPr>
              <a:t>price for RR Phantom 9 crore in India</a:t>
            </a:r>
            <a:r>
              <a:rPr lang="en" sz="2400">
                <a:solidFill>
                  <a:schemeClr val="dk1"/>
                </a:solidFill>
                <a:latin typeface="Georgia"/>
                <a:ea typeface="Georgia"/>
                <a:cs typeface="Georgia"/>
                <a:sym typeface="Georgia"/>
              </a:rPr>
              <a:t> </a:t>
            </a:r>
            <a:r>
              <a:rPr lang="en"/>
              <a:t> price for </a:t>
            </a:r>
            <a:r>
              <a:rPr lang="en" sz="2400">
                <a:solidFill>
                  <a:schemeClr val="dk1"/>
                </a:solidFill>
                <a:latin typeface="Georgia"/>
                <a:ea typeface="Georgia"/>
                <a:cs typeface="Georgia"/>
                <a:sym typeface="Georgia"/>
              </a:rPr>
              <a:t> </a:t>
            </a:r>
            <a:r>
              <a:rPr lang="en">
                <a:solidFill>
                  <a:schemeClr val="dk1"/>
                </a:solidFill>
                <a:highlight>
                  <a:srgbClr val="FFFFFF"/>
                </a:highlight>
              </a:rPr>
              <a:t>Ducati 1299 Superleggera</a:t>
            </a:r>
            <a:r>
              <a:rPr lang="en"/>
              <a:t> is IRS 1.2 Crore boarini milanesi bag 53 Crore IRS</a:t>
            </a:r>
            <a:endParaRPr/>
          </a:p>
        </p:txBody>
      </p:sp>
    </p:spTree>
    <p:extLst>
      <p:ext uri="{BB962C8B-B14F-4D97-AF65-F5344CB8AC3E}">
        <p14:creationId xmlns:p14="http://schemas.microsoft.com/office/powerpoint/2010/main" val="30001847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118b5c4408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0" name="Google Shape;1940;g118b5c4408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8565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cd32ba32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8" name="Google Shape;1948;gcd32ba32f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9" name="Google Shape;1949;gcd32ba32fd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62</a:t>
            </a:fld>
            <a:endParaRPr/>
          </a:p>
        </p:txBody>
      </p:sp>
    </p:spTree>
    <p:extLst>
      <p:ext uri="{BB962C8B-B14F-4D97-AF65-F5344CB8AC3E}">
        <p14:creationId xmlns:p14="http://schemas.microsoft.com/office/powerpoint/2010/main" val="32867379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118b5c44082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6" name="Google Shape;1956;g118b5c44082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6009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g118b5c44082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4" name="Google Shape;1964;g118b5c44082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5679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118b5c44082_0_30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118b5c44082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469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117d79ba1dc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 name="Google Shape;1535;g117d79ba1d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2439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118b5c44082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118b5c44082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7390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Google Shape;1986;g118b5c44082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118b5c44082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875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2"/>
        <p:cNvGrpSpPr/>
        <p:nvPr/>
      </p:nvGrpSpPr>
      <p:grpSpPr>
        <a:xfrm>
          <a:off x="0" y="0"/>
          <a:ext cx="0" cy="0"/>
          <a:chOff x="0" y="0"/>
          <a:chExt cx="0" cy="0"/>
        </a:xfrm>
      </p:grpSpPr>
      <p:sp>
        <p:nvSpPr>
          <p:cNvPr id="1993" name="Google Shape;1993;g118b5c44082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4" name="Google Shape;1994;g118b5c44082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27828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7"/>
        <p:cNvGrpSpPr/>
        <p:nvPr/>
      </p:nvGrpSpPr>
      <p:grpSpPr>
        <a:xfrm>
          <a:off x="0" y="0"/>
          <a:ext cx="0" cy="0"/>
          <a:chOff x="0" y="0"/>
          <a:chExt cx="0" cy="0"/>
        </a:xfrm>
      </p:grpSpPr>
      <p:sp>
        <p:nvSpPr>
          <p:cNvPr id="2008" name="Google Shape;2008;g118b5c44082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9" name="Google Shape;2009;g118b5c44082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7078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6"/>
        <p:cNvGrpSpPr/>
        <p:nvPr/>
      </p:nvGrpSpPr>
      <p:grpSpPr>
        <a:xfrm>
          <a:off x="0" y="0"/>
          <a:ext cx="0" cy="0"/>
          <a:chOff x="0" y="0"/>
          <a:chExt cx="0" cy="0"/>
        </a:xfrm>
      </p:grpSpPr>
      <p:sp>
        <p:nvSpPr>
          <p:cNvPr id="2017" name="Google Shape;2017;g118b5c44082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8" name="Google Shape;2018;g118b5c44082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6407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4"/>
        <p:cNvGrpSpPr/>
        <p:nvPr/>
      </p:nvGrpSpPr>
      <p:grpSpPr>
        <a:xfrm>
          <a:off x="0" y="0"/>
          <a:ext cx="0" cy="0"/>
          <a:chOff x="0" y="0"/>
          <a:chExt cx="0" cy="0"/>
        </a:xfrm>
      </p:grpSpPr>
      <p:sp>
        <p:nvSpPr>
          <p:cNvPr id="2025" name="Google Shape;2025;g118b5c44082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6" name="Google Shape;2026;g118b5c44082_0_3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3826451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118b5c4408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4" name="Google Shape;2034;g118b5c44082_0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286174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g118b5c44082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3" name="Google Shape;2043;g118b5c44082_0_4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7758454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0"/>
        <p:cNvGrpSpPr/>
        <p:nvPr/>
      </p:nvGrpSpPr>
      <p:grpSpPr>
        <a:xfrm>
          <a:off x="0" y="0"/>
          <a:ext cx="0" cy="0"/>
          <a:chOff x="0" y="0"/>
          <a:chExt cx="0" cy="0"/>
        </a:xfrm>
      </p:grpSpPr>
      <p:sp>
        <p:nvSpPr>
          <p:cNvPr id="2051" name="Google Shape;2051;g118b5c44082_0_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2" name="Google Shape;2052;g118b5c44082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1747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cd285a068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3" name="Google Shape;2063;gcd285a0681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4" name="Google Shape;2064;gcd285a0681_0_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75</a:t>
            </a:fld>
            <a:endParaRPr/>
          </a:p>
        </p:txBody>
      </p:sp>
    </p:spTree>
    <p:extLst>
      <p:ext uri="{BB962C8B-B14F-4D97-AF65-F5344CB8AC3E}">
        <p14:creationId xmlns:p14="http://schemas.microsoft.com/office/powerpoint/2010/main" val="1020576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1198bebb2f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1198bebb2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98421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gcd285a068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0" name="Google Shape;2100;gcd285a0681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1" name="Google Shape;2101;gcd285a0681_0_5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76</a:t>
            </a:fld>
            <a:endParaRPr/>
          </a:p>
        </p:txBody>
      </p:sp>
    </p:spTree>
    <p:extLst>
      <p:ext uri="{BB962C8B-B14F-4D97-AF65-F5344CB8AC3E}">
        <p14:creationId xmlns:p14="http://schemas.microsoft.com/office/powerpoint/2010/main" val="38489791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d0e09c3ad9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3" name="Google Shape;2143;gd0e09c3ad9_0_4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4" name="Google Shape;2144;gd0e09c3ad9_0_4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77</a:t>
            </a:fld>
            <a:endParaRPr/>
          </a:p>
        </p:txBody>
      </p:sp>
    </p:spTree>
    <p:extLst>
      <p:ext uri="{BB962C8B-B14F-4D97-AF65-F5344CB8AC3E}">
        <p14:creationId xmlns:p14="http://schemas.microsoft.com/office/powerpoint/2010/main" val="1151843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8"/>
        <p:cNvGrpSpPr/>
        <p:nvPr/>
      </p:nvGrpSpPr>
      <p:grpSpPr>
        <a:xfrm>
          <a:off x="0" y="0"/>
          <a:ext cx="0" cy="0"/>
          <a:chOff x="0" y="0"/>
          <a:chExt cx="0" cy="0"/>
        </a:xfrm>
      </p:grpSpPr>
      <p:sp>
        <p:nvSpPr>
          <p:cNvPr id="2149" name="Google Shape;2149;g118b5c44082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0" name="Google Shape;2150;g118b5c44082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77734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11940baa1ea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11940baa1ea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5642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5"/>
        <p:cNvGrpSpPr/>
        <p:nvPr/>
      </p:nvGrpSpPr>
      <p:grpSpPr>
        <a:xfrm>
          <a:off x="0" y="0"/>
          <a:ext cx="0" cy="0"/>
          <a:chOff x="0" y="0"/>
          <a:chExt cx="0" cy="0"/>
        </a:xfrm>
      </p:grpSpPr>
      <p:sp>
        <p:nvSpPr>
          <p:cNvPr id="2166" name="Google Shape;2166;g118b5c44082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7" name="Google Shape;2167;g118b5c44082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38688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11940baa1e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11940baa1e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2796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118b5c44082_0_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4" name="Google Shape;2184;g118b5c44082_0_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2294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118b5c44082_0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118b5c44082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2468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Google Shape;2200;g118b5c44082_0_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1" name="Google Shape;2201;g118b5c44082_0_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43014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118b5c44082_0_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0" name="Google Shape;2210;g118b5c44082_0_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314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1198bebb2f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1198bebb2f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3246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6"/>
        <p:cNvGrpSpPr/>
        <p:nvPr/>
      </p:nvGrpSpPr>
      <p:grpSpPr>
        <a:xfrm>
          <a:off x="0" y="0"/>
          <a:ext cx="0" cy="0"/>
          <a:chOff x="0" y="0"/>
          <a:chExt cx="0" cy="0"/>
        </a:xfrm>
      </p:grpSpPr>
      <p:sp>
        <p:nvSpPr>
          <p:cNvPr id="2217" name="Google Shape;2217;g118b5c44082_0_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8" name="Google Shape;2218;g118b5c44082_0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28810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g118b5c44082_0_9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6" name="Google Shape;2226;g118b5c44082_0_9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5912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118b5c44082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118b5c44082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68713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118b5c44082_0_10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118b5c44082_0_1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61114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gcd285a068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5" name="Google Shape;2255;gcd285a0681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6" name="Google Shape;2256;gcd285a0681_0_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90</a:t>
            </a:fld>
            <a:endParaRPr/>
          </a:p>
        </p:txBody>
      </p:sp>
    </p:spTree>
    <p:extLst>
      <p:ext uri="{BB962C8B-B14F-4D97-AF65-F5344CB8AC3E}">
        <p14:creationId xmlns:p14="http://schemas.microsoft.com/office/powerpoint/2010/main" val="12851417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gcd285a0681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2" name="Google Shape;2292;gcd285a0681_0_1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3" name="Google Shape;2293;gcd285a0681_0_1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91</a:t>
            </a:fld>
            <a:endParaRPr/>
          </a:p>
        </p:txBody>
      </p:sp>
    </p:spTree>
    <p:extLst>
      <p:ext uri="{BB962C8B-B14F-4D97-AF65-F5344CB8AC3E}">
        <p14:creationId xmlns:p14="http://schemas.microsoft.com/office/powerpoint/2010/main" val="22006365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118b5c44082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118b5c44082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61944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g118b5c44082_0_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8" name="Google Shape;2348;g118b5c44082_0_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6609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3"/>
        <p:cNvGrpSpPr/>
        <p:nvPr/>
      </p:nvGrpSpPr>
      <p:grpSpPr>
        <a:xfrm>
          <a:off x="0" y="0"/>
          <a:ext cx="0" cy="0"/>
          <a:chOff x="0" y="0"/>
          <a:chExt cx="0" cy="0"/>
        </a:xfrm>
      </p:grpSpPr>
      <p:sp>
        <p:nvSpPr>
          <p:cNvPr id="2424" name="Google Shape;2424;g118b5c44082_0_1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5" name="Google Shape;2425;g118b5c44082_0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33388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7"/>
        <p:cNvGrpSpPr/>
        <p:nvPr/>
      </p:nvGrpSpPr>
      <p:grpSpPr>
        <a:xfrm>
          <a:off x="0" y="0"/>
          <a:ext cx="0" cy="0"/>
          <a:chOff x="0" y="0"/>
          <a:chExt cx="0" cy="0"/>
        </a:xfrm>
      </p:grpSpPr>
      <p:sp>
        <p:nvSpPr>
          <p:cNvPr id="2438" name="Google Shape;2438;g118b5c44082_0_1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9" name="Google Shape;2439;g118b5c44082_0_1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945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1198bebb2fe_0_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6" name="Google Shape;1556;g1198bebb2fe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992193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Google Shape;2512;gd0e09c3ad9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3" name="Google Shape;2513;gd0e09c3ad9_0_5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4" name="Google Shape;2514;gd0e09c3ad9_0_5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96</a:t>
            </a:fld>
            <a:endParaRPr/>
          </a:p>
        </p:txBody>
      </p:sp>
    </p:spTree>
    <p:extLst>
      <p:ext uri="{BB962C8B-B14F-4D97-AF65-F5344CB8AC3E}">
        <p14:creationId xmlns:p14="http://schemas.microsoft.com/office/powerpoint/2010/main" val="32332827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2"/>
        <p:cNvGrpSpPr/>
        <p:nvPr/>
      </p:nvGrpSpPr>
      <p:grpSpPr>
        <a:xfrm>
          <a:off x="0" y="0"/>
          <a:ext cx="0" cy="0"/>
          <a:chOff x="0" y="0"/>
          <a:chExt cx="0" cy="0"/>
        </a:xfrm>
      </p:grpSpPr>
      <p:sp>
        <p:nvSpPr>
          <p:cNvPr id="2533" name="Google Shape;2533;gcd32ba32f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4" name="Google Shape;2534;gcd32ba32fd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5" name="Google Shape;2535;gcd32ba32fd_0_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97</a:t>
            </a:fld>
            <a:endParaRPr/>
          </a:p>
        </p:txBody>
      </p:sp>
    </p:spTree>
    <p:extLst>
      <p:ext uri="{BB962C8B-B14F-4D97-AF65-F5344CB8AC3E}">
        <p14:creationId xmlns:p14="http://schemas.microsoft.com/office/powerpoint/2010/main" val="122275017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9"/>
        <p:cNvGrpSpPr/>
        <p:nvPr/>
      </p:nvGrpSpPr>
      <p:grpSpPr>
        <a:xfrm>
          <a:off x="0" y="0"/>
          <a:ext cx="0" cy="0"/>
          <a:chOff x="0" y="0"/>
          <a:chExt cx="0" cy="0"/>
        </a:xfrm>
      </p:grpSpPr>
      <p:sp>
        <p:nvSpPr>
          <p:cNvPr id="2540" name="Google Shape;2540;g11940baa1ea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1" name="Google Shape;2541;g11940baa1ea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63488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7"/>
        <p:cNvGrpSpPr/>
        <p:nvPr/>
      </p:nvGrpSpPr>
      <p:grpSpPr>
        <a:xfrm>
          <a:off x="0" y="0"/>
          <a:ext cx="0" cy="0"/>
          <a:chOff x="0" y="0"/>
          <a:chExt cx="0" cy="0"/>
        </a:xfrm>
      </p:grpSpPr>
      <p:sp>
        <p:nvSpPr>
          <p:cNvPr id="2548" name="Google Shape;2548;g11940baa1e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9" name="Google Shape;2549;g11940baa1ea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0" name="Google Shape;2550;g11940baa1ea_0_4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99</a:t>
            </a:fld>
            <a:endParaRPr/>
          </a:p>
        </p:txBody>
      </p:sp>
    </p:spTree>
    <p:extLst>
      <p:ext uri="{BB962C8B-B14F-4D97-AF65-F5344CB8AC3E}">
        <p14:creationId xmlns:p14="http://schemas.microsoft.com/office/powerpoint/2010/main" val="387785637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3"/>
        <p:cNvGrpSpPr/>
        <p:nvPr/>
      </p:nvGrpSpPr>
      <p:grpSpPr>
        <a:xfrm>
          <a:off x="0" y="0"/>
          <a:ext cx="0" cy="0"/>
          <a:chOff x="0" y="0"/>
          <a:chExt cx="0" cy="0"/>
        </a:xfrm>
      </p:grpSpPr>
      <p:sp>
        <p:nvSpPr>
          <p:cNvPr id="2584" name="Google Shape;2584;gd0e09c3ad9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5" name="Google Shape;2585;gd0e09c3ad9_0_4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6" name="Google Shape;2586;gd0e09c3ad9_0_4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100</a:t>
            </a:fld>
            <a:endParaRPr/>
          </a:p>
        </p:txBody>
      </p:sp>
    </p:spTree>
    <p:extLst>
      <p:ext uri="{BB962C8B-B14F-4D97-AF65-F5344CB8AC3E}">
        <p14:creationId xmlns:p14="http://schemas.microsoft.com/office/powerpoint/2010/main" val="407277528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0"/>
        <p:cNvGrpSpPr/>
        <p:nvPr/>
      </p:nvGrpSpPr>
      <p:grpSpPr>
        <a:xfrm>
          <a:off x="0" y="0"/>
          <a:ext cx="0" cy="0"/>
          <a:chOff x="0" y="0"/>
          <a:chExt cx="0" cy="0"/>
        </a:xfrm>
      </p:grpSpPr>
      <p:sp>
        <p:nvSpPr>
          <p:cNvPr id="2591" name="Google Shape;2591;gd0e09c3ad9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2" name="Google Shape;2592;gd0e09c3ad9_0_4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3" name="Google Shape;2593;gd0e09c3ad9_0_46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101</a:t>
            </a:fld>
            <a:endParaRPr/>
          </a:p>
        </p:txBody>
      </p:sp>
    </p:spTree>
    <p:extLst>
      <p:ext uri="{BB962C8B-B14F-4D97-AF65-F5344CB8AC3E}">
        <p14:creationId xmlns:p14="http://schemas.microsoft.com/office/powerpoint/2010/main" val="26870371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7"/>
        <p:cNvGrpSpPr/>
        <p:nvPr/>
      </p:nvGrpSpPr>
      <p:grpSpPr>
        <a:xfrm>
          <a:off x="0" y="0"/>
          <a:ext cx="0" cy="0"/>
          <a:chOff x="0" y="0"/>
          <a:chExt cx="0" cy="0"/>
        </a:xfrm>
      </p:grpSpPr>
      <p:sp>
        <p:nvSpPr>
          <p:cNvPr id="2598" name="Google Shape;2598;g11940baa1ea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9" name="Google Shape;2599;g11940baa1e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13346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4"/>
        <p:cNvGrpSpPr/>
        <p:nvPr/>
      </p:nvGrpSpPr>
      <p:grpSpPr>
        <a:xfrm>
          <a:off x="0" y="0"/>
          <a:ext cx="0" cy="0"/>
          <a:chOff x="0" y="0"/>
          <a:chExt cx="0" cy="0"/>
        </a:xfrm>
      </p:grpSpPr>
      <p:sp>
        <p:nvSpPr>
          <p:cNvPr id="2605" name="Google Shape;2605;gcdb2b6205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6" name="Google Shape;2606;gcdb2b6205b_0_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7" name="Google Shape;2607;gcdb2b6205b_0_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103</a:t>
            </a:fld>
            <a:endParaRPr/>
          </a:p>
        </p:txBody>
      </p:sp>
    </p:spTree>
    <p:extLst>
      <p:ext uri="{BB962C8B-B14F-4D97-AF65-F5344CB8AC3E}">
        <p14:creationId xmlns:p14="http://schemas.microsoft.com/office/powerpoint/2010/main" val="5239769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cd285a0681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9" name="Google Shape;2619;gcd285a0681_0_2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0" name="Google Shape;2620;gcd285a0681_0_29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104</a:t>
            </a:fld>
            <a:endParaRPr/>
          </a:p>
        </p:txBody>
      </p:sp>
    </p:spTree>
    <p:extLst>
      <p:ext uri="{BB962C8B-B14F-4D97-AF65-F5344CB8AC3E}">
        <p14:creationId xmlns:p14="http://schemas.microsoft.com/office/powerpoint/2010/main" val="38702428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4"/>
        <p:cNvGrpSpPr/>
        <p:nvPr/>
      </p:nvGrpSpPr>
      <p:grpSpPr>
        <a:xfrm>
          <a:off x="0" y="0"/>
          <a:ext cx="0" cy="0"/>
          <a:chOff x="0" y="0"/>
          <a:chExt cx="0" cy="0"/>
        </a:xfrm>
      </p:grpSpPr>
      <p:sp>
        <p:nvSpPr>
          <p:cNvPr id="2625" name="Google Shape;2625;gd0e09c3ad9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6" name="Google Shape;2626;gd0e09c3ad9_0_47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7" name="Google Shape;2627;gd0e09c3ad9_0_47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105</a:t>
            </a:fld>
            <a:endParaRPr/>
          </a:p>
        </p:txBody>
      </p:sp>
    </p:spTree>
    <p:extLst>
      <p:ext uri="{BB962C8B-B14F-4D97-AF65-F5344CB8AC3E}">
        <p14:creationId xmlns:p14="http://schemas.microsoft.com/office/powerpoint/2010/main" val="2604894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573425" y="1746975"/>
            <a:ext cx="4545900" cy="1680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5"/>
              </a:buClr>
              <a:buSzPts val="4400"/>
              <a:buNone/>
              <a:defRPr sz="4400">
                <a:solidFill>
                  <a:schemeClr val="accent5"/>
                </a:solidFill>
              </a:defRPr>
            </a:lvl1pPr>
            <a:lvl2pPr lvl="1">
              <a:spcBef>
                <a:spcPts val="0"/>
              </a:spcBef>
              <a:spcAft>
                <a:spcPts val="0"/>
              </a:spcAft>
              <a:buClr>
                <a:schemeClr val="accent5"/>
              </a:buClr>
              <a:buSzPts val="4400"/>
              <a:buNone/>
              <a:defRPr sz="4400">
                <a:solidFill>
                  <a:schemeClr val="accent5"/>
                </a:solidFill>
              </a:defRPr>
            </a:lvl2pPr>
            <a:lvl3pPr lvl="2">
              <a:spcBef>
                <a:spcPts val="0"/>
              </a:spcBef>
              <a:spcAft>
                <a:spcPts val="0"/>
              </a:spcAft>
              <a:buClr>
                <a:schemeClr val="accent5"/>
              </a:buClr>
              <a:buSzPts val="4400"/>
              <a:buNone/>
              <a:defRPr sz="4400">
                <a:solidFill>
                  <a:schemeClr val="accent5"/>
                </a:solidFill>
              </a:defRPr>
            </a:lvl3pPr>
            <a:lvl4pPr lvl="3">
              <a:spcBef>
                <a:spcPts val="0"/>
              </a:spcBef>
              <a:spcAft>
                <a:spcPts val="0"/>
              </a:spcAft>
              <a:buClr>
                <a:schemeClr val="accent5"/>
              </a:buClr>
              <a:buSzPts val="4400"/>
              <a:buNone/>
              <a:defRPr sz="4400">
                <a:solidFill>
                  <a:schemeClr val="accent5"/>
                </a:solidFill>
              </a:defRPr>
            </a:lvl4pPr>
            <a:lvl5pPr lvl="4">
              <a:spcBef>
                <a:spcPts val="0"/>
              </a:spcBef>
              <a:spcAft>
                <a:spcPts val="0"/>
              </a:spcAft>
              <a:buClr>
                <a:schemeClr val="accent5"/>
              </a:buClr>
              <a:buSzPts val="4400"/>
              <a:buNone/>
              <a:defRPr sz="4400">
                <a:solidFill>
                  <a:schemeClr val="accent5"/>
                </a:solidFill>
              </a:defRPr>
            </a:lvl5pPr>
            <a:lvl6pPr lvl="5">
              <a:spcBef>
                <a:spcPts val="0"/>
              </a:spcBef>
              <a:spcAft>
                <a:spcPts val="0"/>
              </a:spcAft>
              <a:buClr>
                <a:schemeClr val="accent5"/>
              </a:buClr>
              <a:buSzPts val="4400"/>
              <a:buNone/>
              <a:defRPr sz="4400">
                <a:solidFill>
                  <a:schemeClr val="accent5"/>
                </a:solidFill>
              </a:defRPr>
            </a:lvl6pPr>
            <a:lvl7pPr lvl="6">
              <a:spcBef>
                <a:spcPts val="0"/>
              </a:spcBef>
              <a:spcAft>
                <a:spcPts val="0"/>
              </a:spcAft>
              <a:buClr>
                <a:schemeClr val="accent5"/>
              </a:buClr>
              <a:buSzPts val="4400"/>
              <a:buNone/>
              <a:defRPr sz="4400">
                <a:solidFill>
                  <a:schemeClr val="accent5"/>
                </a:solidFill>
              </a:defRPr>
            </a:lvl7pPr>
            <a:lvl8pPr lvl="7">
              <a:spcBef>
                <a:spcPts val="0"/>
              </a:spcBef>
              <a:spcAft>
                <a:spcPts val="0"/>
              </a:spcAft>
              <a:buClr>
                <a:schemeClr val="accent5"/>
              </a:buClr>
              <a:buSzPts val="4400"/>
              <a:buNone/>
              <a:defRPr sz="4400">
                <a:solidFill>
                  <a:schemeClr val="accent5"/>
                </a:solidFill>
              </a:defRPr>
            </a:lvl8pPr>
            <a:lvl9pPr lvl="8">
              <a:spcBef>
                <a:spcPts val="0"/>
              </a:spcBef>
              <a:spcAft>
                <a:spcPts val="0"/>
              </a:spcAft>
              <a:buClr>
                <a:schemeClr val="accent5"/>
              </a:buClr>
              <a:buSzPts val="4400"/>
              <a:buNone/>
              <a:defRPr sz="4400">
                <a:solidFill>
                  <a:schemeClr val="accent5"/>
                </a:solidFill>
              </a:defRPr>
            </a:lvl9pPr>
          </a:lstStyle>
          <a:p>
            <a:endParaRPr/>
          </a:p>
        </p:txBody>
      </p:sp>
      <p:grpSp>
        <p:nvGrpSpPr>
          <p:cNvPr id="11" name="Google Shape;11;p2"/>
          <p:cNvGrpSpPr/>
          <p:nvPr/>
        </p:nvGrpSpPr>
        <p:grpSpPr>
          <a:xfrm>
            <a:off x="0" y="-4550"/>
            <a:ext cx="9143835" cy="5152509"/>
            <a:chOff x="0" y="-4550"/>
            <a:chExt cx="9143835" cy="5152509"/>
          </a:xfrm>
        </p:grpSpPr>
        <p:sp>
          <p:nvSpPr>
            <p:cNvPr id="12" name="Google Shape;12;p2"/>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46891"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867228"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867228"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292327"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718882"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85798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573433" y="-4550"/>
            <a:ext cx="8570402" cy="5152509"/>
            <a:chOff x="573433" y="-4550"/>
            <a:chExt cx="8570402" cy="5152509"/>
          </a:xfrm>
        </p:grpSpPr>
        <p:sp>
          <p:nvSpPr>
            <p:cNvPr id="30" name="Google Shape;30;p2"/>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146891"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014120"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29232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718882"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857986"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718882"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2"/>
          <p:cNvGrpSpPr/>
          <p:nvPr/>
        </p:nvGrpSpPr>
        <p:grpSpPr>
          <a:xfrm>
            <a:off x="0" y="-4550"/>
            <a:ext cx="9143835" cy="5152509"/>
            <a:chOff x="0" y="-4550"/>
            <a:chExt cx="9143835" cy="5152509"/>
          </a:xfrm>
        </p:grpSpPr>
        <p:sp>
          <p:nvSpPr>
            <p:cNvPr id="46" name="Google Shape;46;p2"/>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720337"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293783"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292327"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85798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2"/>
          <p:cNvGrpSpPr/>
          <p:nvPr/>
        </p:nvGrpSpPr>
        <p:grpSpPr>
          <a:xfrm>
            <a:off x="0" y="-4550"/>
            <a:ext cx="9143835" cy="5152509"/>
            <a:chOff x="0" y="-4550"/>
            <a:chExt cx="9143835" cy="5152509"/>
          </a:xfrm>
        </p:grpSpPr>
        <p:sp>
          <p:nvSpPr>
            <p:cNvPr id="63" name="Google Shape;63;p2"/>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720337"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4014120"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292327"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5718882"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2"/>
          <p:cNvGrpSpPr/>
          <p:nvPr/>
        </p:nvGrpSpPr>
        <p:grpSpPr>
          <a:xfrm>
            <a:off x="573433" y="-4550"/>
            <a:ext cx="8570402" cy="5152509"/>
            <a:chOff x="573433" y="-4550"/>
            <a:chExt cx="8570402" cy="5152509"/>
          </a:xfrm>
        </p:grpSpPr>
        <p:sp>
          <p:nvSpPr>
            <p:cNvPr id="84" name="Google Shape;84;p2"/>
            <p:cNvSpPr/>
            <p:nvPr/>
          </p:nvSpPr>
          <p:spPr>
            <a:xfrm>
              <a:off x="57343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29378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3440674"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292327"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857986"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 name="Google Shape;98;p2"/>
          <p:cNvGrpSpPr/>
          <p:nvPr/>
        </p:nvGrpSpPr>
        <p:grpSpPr>
          <a:xfrm>
            <a:off x="573433" y="-4550"/>
            <a:ext cx="8570402" cy="5152509"/>
            <a:chOff x="573433" y="-4550"/>
            <a:chExt cx="8570402" cy="5152509"/>
          </a:xfrm>
        </p:grpSpPr>
        <p:sp>
          <p:nvSpPr>
            <p:cNvPr id="99" name="Google Shape;99;p2"/>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73433"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440674"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718882"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857986"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4"/>
        <p:cNvGrpSpPr/>
        <p:nvPr/>
      </p:nvGrpSpPr>
      <p:grpSpPr>
        <a:xfrm>
          <a:off x="0" y="0"/>
          <a:ext cx="0" cy="0"/>
          <a:chOff x="0" y="0"/>
          <a:chExt cx="0" cy="0"/>
        </a:xfrm>
      </p:grpSpPr>
      <p:grpSp>
        <p:nvGrpSpPr>
          <p:cNvPr id="565" name="Google Shape;565;p11"/>
          <p:cNvGrpSpPr/>
          <p:nvPr/>
        </p:nvGrpSpPr>
        <p:grpSpPr>
          <a:xfrm>
            <a:off x="0" y="-4550"/>
            <a:ext cx="9143835" cy="5152509"/>
            <a:chOff x="0" y="-4550"/>
            <a:chExt cx="9143835" cy="5152509"/>
          </a:xfrm>
        </p:grpSpPr>
        <p:sp>
          <p:nvSpPr>
            <p:cNvPr id="566" name="Google Shape;566;p11"/>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1"/>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1"/>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1"/>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11"/>
          <p:cNvGrpSpPr/>
          <p:nvPr/>
        </p:nvGrpSpPr>
        <p:grpSpPr>
          <a:xfrm>
            <a:off x="0" y="-4550"/>
            <a:ext cx="9143835" cy="5152509"/>
            <a:chOff x="0" y="-4550"/>
            <a:chExt cx="9143835" cy="5152509"/>
          </a:xfrm>
        </p:grpSpPr>
        <p:sp>
          <p:nvSpPr>
            <p:cNvPr id="575" name="Google Shape;575;p11"/>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1"/>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1"/>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1"/>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1"/>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11"/>
          <p:cNvGrpSpPr/>
          <p:nvPr/>
        </p:nvGrpSpPr>
        <p:grpSpPr>
          <a:xfrm>
            <a:off x="0" y="-4550"/>
            <a:ext cx="9143835" cy="5152509"/>
            <a:chOff x="0" y="-4550"/>
            <a:chExt cx="9143835" cy="5152509"/>
          </a:xfrm>
        </p:grpSpPr>
        <p:sp>
          <p:nvSpPr>
            <p:cNvPr id="582" name="Google Shape;582;p11"/>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1"/>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1"/>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1"/>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1"/>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1"/>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1"/>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 name="Google Shape;590;p11"/>
          <p:cNvGrpSpPr/>
          <p:nvPr/>
        </p:nvGrpSpPr>
        <p:grpSpPr>
          <a:xfrm>
            <a:off x="0" y="-4550"/>
            <a:ext cx="9143835" cy="5152509"/>
            <a:chOff x="0" y="-4550"/>
            <a:chExt cx="9143835" cy="5152509"/>
          </a:xfrm>
        </p:grpSpPr>
        <p:sp>
          <p:nvSpPr>
            <p:cNvPr id="591" name="Google Shape;591;p11"/>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1"/>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1"/>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1"/>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1"/>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1"/>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1"/>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1"/>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1"/>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11"/>
          <p:cNvGrpSpPr/>
          <p:nvPr/>
        </p:nvGrpSpPr>
        <p:grpSpPr>
          <a:xfrm>
            <a:off x="0" y="-4550"/>
            <a:ext cx="9143835" cy="5152509"/>
            <a:chOff x="0" y="-4550"/>
            <a:chExt cx="9143835" cy="5152509"/>
          </a:xfrm>
        </p:grpSpPr>
        <p:sp>
          <p:nvSpPr>
            <p:cNvPr id="602" name="Google Shape;602;p11"/>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1"/>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1"/>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1"/>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1"/>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1"/>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1"/>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11"/>
          <p:cNvGrpSpPr/>
          <p:nvPr/>
        </p:nvGrpSpPr>
        <p:grpSpPr>
          <a:xfrm>
            <a:off x="0" y="-4550"/>
            <a:ext cx="9143835" cy="5152509"/>
            <a:chOff x="0" y="-4550"/>
            <a:chExt cx="9143835" cy="5152509"/>
          </a:xfrm>
        </p:grpSpPr>
        <p:sp>
          <p:nvSpPr>
            <p:cNvPr id="610" name="Google Shape;610;p11"/>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1"/>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1"/>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1"/>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1"/>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1"/>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1"/>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 name="Google Shape;617;p11"/>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background">
  <p:cSld name="CUSTOM">
    <p:spTree>
      <p:nvGrpSpPr>
        <p:cNvPr id="1" name="Shape 618"/>
        <p:cNvGrpSpPr/>
        <p:nvPr/>
      </p:nvGrpSpPr>
      <p:grpSpPr>
        <a:xfrm>
          <a:off x="0" y="0"/>
          <a:ext cx="0" cy="0"/>
          <a:chOff x="0" y="0"/>
          <a:chExt cx="0" cy="0"/>
        </a:xfrm>
      </p:grpSpPr>
      <p:sp>
        <p:nvSpPr>
          <p:cNvPr id="619" name="Google Shape;619;p12"/>
          <p:cNvSpPr/>
          <p:nvPr/>
        </p:nvSpPr>
        <p:spPr>
          <a:xfrm>
            <a:off x="287749" y="-4550"/>
            <a:ext cx="287700" cy="2871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2"/>
          <p:cNvSpPr/>
          <p:nvPr/>
        </p:nvSpPr>
        <p:spPr>
          <a:xfrm>
            <a:off x="0" y="282737"/>
            <a:ext cx="287700" cy="2871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2"/>
          <p:cNvSpPr/>
          <p:nvPr/>
        </p:nvSpPr>
        <p:spPr>
          <a:xfrm>
            <a:off x="0" y="2006461"/>
            <a:ext cx="287700" cy="2871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2"/>
          <p:cNvSpPr/>
          <p:nvPr/>
        </p:nvSpPr>
        <p:spPr>
          <a:xfrm>
            <a:off x="863265" y="-4550"/>
            <a:ext cx="287700" cy="2871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2"/>
          <p:cNvSpPr/>
          <p:nvPr/>
        </p:nvSpPr>
        <p:spPr>
          <a:xfrm rot="10800000">
            <a:off x="7162521" y="-4420"/>
            <a:ext cx="287700" cy="2871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2"/>
          <p:cNvSpPr/>
          <p:nvPr/>
        </p:nvSpPr>
        <p:spPr>
          <a:xfrm rot="10800000">
            <a:off x="8889052" y="2006592"/>
            <a:ext cx="287700" cy="2871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2"/>
          <p:cNvSpPr/>
          <p:nvPr/>
        </p:nvSpPr>
        <p:spPr>
          <a:xfrm rot="10800000">
            <a:off x="8889052" y="282868"/>
            <a:ext cx="287700" cy="2871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2"/>
          <p:cNvSpPr/>
          <p:nvPr/>
        </p:nvSpPr>
        <p:spPr>
          <a:xfrm rot="10800000">
            <a:off x="6019317" y="-4420"/>
            <a:ext cx="287700" cy="2871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2"/>
          <p:cNvSpPr/>
          <p:nvPr/>
        </p:nvSpPr>
        <p:spPr>
          <a:xfrm>
            <a:off x="1726530" y="4879274"/>
            <a:ext cx="287700" cy="2871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2"/>
          <p:cNvSpPr/>
          <p:nvPr/>
        </p:nvSpPr>
        <p:spPr>
          <a:xfrm>
            <a:off x="0" y="2868262"/>
            <a:ext cx="287700" cy="2871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2"/>
          <p:cNvSpPr/>
          <p:nvPr/>
        </p:nvSpPr>
        <p:spPr>
          <a:xfrm>
            <a:off x="0" y="4591986"/>
            <a:ext cx="287700" cy="2871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2"/>
          <p:cNvSpPr/>
          <p:nvPr/>
        </p:nvSpPr>
        <p:spPr>
          <a:xfrm>
            <a:off x="2869735" y="4879274"/>
            <a:ext cx="287700" cy="2871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2"/>
          <p:cNvSpPr/>
          <p:nvPr/>
        </p:nvSpPr>
        <p:spPr>
          <a:xfrm rot="10800000" flipH="1">
            <a:off x="4876124" y="4879404"/>
            <a:ext cx="287700" cy="2871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2"/>
          <p:cNvSpPr/>
          <p:nvPr/>
        </p:nvSpPr>
        <p:spPr>
          <a:xfrm rot="10800000" flipH="1">
            <a:off x="5451640" y="4879404"/>
            <a:ext cx="287700" cy="2871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2"/>
          <p:cNvSpPr/>
          <p:nvPr/>
        </p:nvSpPr>
        <p:spPr>
          <a:xfrm rot="10800000" flipH="1">
            <a:off x="8889070" y="3442967"/>
            <a:ext cx="287700" cy="2871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2"/>
          <p:cNvSpPr/>
          <p:nvPr/>
        </p:nvSpPr>
        <p:spPr>
          <a:xfrm rot="10800000" flipH="1">
            <a:off x="8889070" y="2868393"/>
            <a:ext cx="287700" cy="2871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2"/>
          <p:cNvSpPr/>
          <p:nvPr/>
        </p:nvSpPr>
        <p:spPr>
          <a:xfrm rot="10800000">
            <a:off x="8601303" y="-4420"/>
            <a:ext cx="287700" cy="2871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2"/>
          <p:cNvSpPr/>
          <p:nvPr/>
        </p:nvSpPr>
        <p:spPr>
          <a:xfrm rot="10800000">
            <a:off x="8889052" y="1144730"/>
            <a:ext cx="287700" cy="2871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2"/>
          <p:cNvSpPr/>
          <p:nvPr/>
        </p:nvSpPr>
        <p:spPr>
          <a:xfrm rot="10800000">
            <a:off x="7450276" y="-4420"/>
            <a:ext cx="287700" cy="2871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2"/>
          <p:cNvSpPr/>
          <p:nvPr/>
        </p:nvSpPr>
        <p:spPr>
          <a:xfrm>
            <a:off x="287749" y="4879274"/>
            <a:ext cx="287700" cy="2871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2"/>
          <p:cNvSpPr/>
          <p:nvPr/>
        </p:nvSpPr>
        <p:spPr>
          <a:xfrm>
            <a:off x="0" y="3730124"/>
            <a:ext cx="287700" cy="2871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2"/>
          <p:cNvSpPr/>
          <p:nvPr/>
        </p:nvSpPr>
        <p:spPr>
          <a:xfrm>
            <a:off x="1438775" y="4879274"/>
            <a:ext cx="287700" cy="2871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2"/>
          <p:cNvSpPr/>
          <p:nvPr/>
        </p:nvSpPr>
        <p:spPr>
          <a:xfrm rot="10800000" flipH="1">
            <a:off x="6027150" y="4879404"/>
            <a:ext cx="287700" cy="2871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2"/>
          <p:cNvSpPr/>
          <p:nvPr/>
        </p:nvSpPr>
        <p:spPr>
          <a:xfrm rot="10800000" flipH="1">
            <a:off x="7458110" y="4879404"/>
            <a:ext cx="287700" cy="2871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2"/>
          <p:cNvSpPr/>
          <p:nvPr/>
        </p:nvSpPr>
        <p:spPr>
          <a:xfrm rot="10800000" flipH="1">
            <a:off x="8889070" y="4017542"/>
            <a:ext cx="287700" cy="2871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2"/>
          <p:cNvSpPr/>
          <p:nvPr/>
        </p:nvSpPr>
        <p:spPr>
          <a:xfrm>
            <a:off x="0" y="-4550"/>
            <a:ext cx="287700" cy="2871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2"/>
          <p:cNvSpPr/>
          <p:nvPr/>
        </p:nvSpPr>
        <p:spPr>
          <a:xfrm>
            <a:off x="0" y="1719174"/>
            <a:ext cx="287700" cy="2871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2"/>
          <p:cNvSpPr/>
          <p:nvPr/>
        </p:nvSpPr>
        <p:spPr>
          <a:xfrm>
            <a:off x="1726530" y="-4550"/>
            <a:ext cx="287700" cy="2871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2"/>
          <p:cNvSpPr/>
          <p:nvPr/>
        </p:nvSpPr>
        <p:spPr>
          <a:xfrm>
            <a:off x="4012940" y="-4550"/>
            <a:ext cx="287700" cy="2871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2"/>
          <p:cNvSpPr/>
          <p:nvPr/>
        </p:nvSpPr>
        <p:spPr>
          <a:xfrm rot="10800000">
            <a:off x="8889052" y="2293879"/>
            <a:ext cx="287700" cy="2871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2"/>
          <p:cNvSpPr/>
          <p:nvPr/>
        </p:nvSpPr>
        <p:spPr>
          <a:xfrm rot="10800000">
            <a:off x="8889052" y="570155"/>
            <a:ext cx="287700" cy="2871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2"/>
          <p:cNvSpPr/>
          <p:nvPr/>
        </p:nvSpPr>
        <p:spPr>
          <a:xfrm rot="10800000">
            <a:off x="8313541" y="-4420"/>
            <a:ext cx="287700" cy="2871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2"/>
          <p:cNvSpPr/>
          <p:nvPr/>
        </p:nvSpPr>
        <p:spPr>
          <a:xfrm rot="10800000">
            <a:off x="6874766" y="-4420"/>
            <a:ext cx="287700" cy="2871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2"/>
          <p:cNvSpPr/>
          <p:nvPr/>
        </p:nvSpPr>
        <p:spPr>
          <a:xfrm rot="10800000">
            <a:off x="5159959" y="-4420"/>
            <a:ext cx="287700" cy="2871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2"/>
          <p:cNvSpPr/>
          <p:nvPr/>
        </p:nvSpPr>
        <p:spPr>
          <a:xfrm>
            <a:off x="0" y="2580975"/>
            <a:ext cx="287700" cy="2871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2"/>
          <p:cNvSpPr/>
          <p:nvPr/>
        </p:nvSpPr>
        <p:spPr>
          <a:xfrm>
            <a:off x="0" y="4304699"/>
            <a:ext cx="287700" cy="2871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2"/>
          <p:cNvSpPr/>
          <p:nvPr/>
        </p:nvSpPr>
        <p:spPr>
          <a:xfrm>
            <a:off x="575510" y="4879274"/>
            <a:ext cx="287700" cy="2871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2"/>
          <p:cNvSpPr/>
          <p:nvPr/>
        </p:nvSpPr>
        <p:spPr>
          <a:xfrm>
            <a:off x="2014285" y="4879274"/>
            <a:ext cx="287700" cy="2871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2"/>
          <p:cNvSpPr/>
          <p:nvPr/>
        </p:nvSpPr>
        <p:spPr>
          <a:xfrm>
            <a:off x="3729092" y="4879274"/>
            <a:ext cx="287700" cy="2871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2"/>
          <p:cNvSpPr/>
          <p:nvPr/>
        </p:nvSpPr>
        <p:spPr>
          <a:xfrm rot="10800000" flipH="1">
            <a:off x="4588375" y="4879404"/>
            <a:ext cx="287700" cy="2871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2"/>
          <p:cNvSpPr/>
          <p:nvPr/>
        </p:nvSpPr>
        <p:spPr>
          <a:xfrm rot="10800000" flipH="1">
            <a:off x="6314905" y="4879404"/>
            <a:ext cx="287700" cy="2871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2"/>
          <p:cNvSpPr/>
          <p:nvPr/>
        </p:nvSpPr>
        <p:spPr>
          <a:xfrm rot="10800000" flipH="1">
            <a:off x="8889070" y="4304829"/>
            <a:ext cx="287700" cy="2871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2"/>
          <p:cNvSpPr/>
          <p:nvPr/>
        </p:nvSpPr>
        <p:spPr>
          <a:xfrm rot="10800000" flipH="1">
            <a:off x="8601315" y="4879404"/>
            <a:ext cx="287700" cy="2871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2"/>
          <p:cNvSpPr/>
          <p:nvPr/>
        </p:nvSpPr>
        <p:spPr>
          <a:xfrm>
            <a:off x="3729092" y="-4550"/>
            <a:ext cx="287700" cy="2871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2"/>
          <p:cNvSpPr/>
          <p:nvPr/>
        </p:nvSpPr>
        <p:spPr>
          <a:xfrm>
            <a:off x="0" y="2293749"/>
            <a:ext cx="287700" cy="2871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2"/>
          <p:cNvSpPr/>
          <p:nvPr/>
        </p:nvSpPr>
        <p:spPr>
          <a:xfrm>
            <a:off x="575510" y="-4550"/>
            <a:ext cx="287700" cy="2871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2"/>
          <p:cNvSpPr/>
          <p:nvPr/>
        </p:nvSpPr>
        <p:spPr>
          <a:xfrm>
            <a:off x="1151020" y="-4550"/>
            <a:ext cx="287700" cy="2871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2"/>
          <p:cNvSpPr/>
          <p:nvPr/>
        </p:nvSpPr>
        <p:spPr>
          <a:xfrm>
            <a:off x="2581980" y="-4550"/>
            <a:ext cx="287700" cy="2871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2"/>
          <p:cNvSpPr/>
          <p:nvPr/>
        </p:nvSpPr>
        <p:spPr>
          <a:xfrm>
            <a:off x="3157490" y="-4550"/>
            <a:ext cx="287700" cy="2871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2"/>
          <p:cNvSpPr/>
          <p:nvPr/>
        </p:nvSpPr>
        <p:spPr>
          <a:xfrm rot="10800000">
            <a:off x="8889052" y="-4420"/>
            <a:ext cx="287700" cy="2871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2"/>
          <p:cNvSpPr/>
          <p:nvPr/>
        </p:nvSpPr>
        <p:spPr>
          <a:xfrm rot="10800000">
            <a:off x="7738031" y="-4420"/>
            <a:ext cx="287700" cy="2871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2"/>
          <p:cNvSpPr/>
          <p:nvPr/>
        </p:nvSpPr>
        <p:spPr>
          <a:xfrm rot="10800000">
            <a:off x="6594827" y="-4420"/>
            <a:ext cx="287700" cy="2871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2"/>
          <p:cNvSpPr/>
          <p:nvPr/>
        </p:nvSpPr>
        <p:spPr>
          <a:xfrm rot="10800000">
            <a:off x="4588357" y="-4420"/>
            <a:ext cx="287700" cy="2871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2"/>
          <p:cNvSpPr/>
          <p:nvPr/>
        </p:nvSpPr>
        <p:spPr>
          <a:xfrm>
            <a:off x="0" y="4879274"/>
            <a:ext cx="287700" cy="2871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2"/>
          <p:cNvSpPr/>
          <p:nvPr/>
        </p:nvSpPr>
        <p:spPr>
          <a:xfrm>
            <a:off x="1151020" y="4879274"/>
            <a:ext cx="287700" cy="2871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2"/>
          <p:cNvSpPr/>
          <p:nvPr/>
        </p:nvSpPr>
        <p:spPr>
          <a:xfrm>
            <a:off x="2294225" y="4879274"/>
            <a:ext cx="287700" cy="2871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2"/>
          <p:cNvSpPr/>
          <p:nvPr/>
        </p:nvSpPr>
        <p:spPr>
          <a:xfrm>
            <a:off x="4300695" y="4879274"/>
            <a:ext cx="287700" cy="2871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2"/>
          <p:cNvSpPr/>
          <p:nvPr/>
        </p:nvSpPr>
        <p:spPr>
          <a:xfrm rot="10800000" flipH="1">
            <a:off x="8317467" y="4879404"/>
            <a:ext cx="287700" cy="2871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2"/>
          <p:cNvSpPr/>
          <p:nvPr/>
        </p:nvSpPr>
        <p:spPr>
          <a:xfrm rot="10800000" flipH="1">
            <a:off x="5163885" y="4879404"/>
            <a:ext cx="287700" cy="2871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2"/>
          <p:cNvSpPr/>
          <p:nvPr/>
        </p:nvSpPr>
        <p:spPr>
          <a:xfrm rot="10800000" flipH="1">
            <a:off x="5739395" y="4879404"/>
            <a:ext cx="287700" cy="2871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2"/>
          <p:cNvSpPr/>
          <p:nvPr/>
        </p:nvSpPr>
        <p:spPr>
          <a:xfrm rot="10800000" flipH="1">
            <a:off x="7170355" y="4879404"/>
            <a:ext cx="287700" cy="2871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2"/>
          <p:cNvSpPr/>
          <p:nvPr/>
        </p:nvSpPr>
        <p:spPr>
          <a:xfrm rot="10800000" flipH="1">
            <a:off x="7745865" y="4879404"/>
            <a:ext cx="287700" cy="2871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2"/>
          <p:cNvSpPr/>
          <p:nvPr/>
        </p:nvSpPr>
        <p:spPr>
          <a:xfrm rot="10800000" flipH="1">
            <a:off x="8889070" y="4592117"/>
            <a:ext cx="287700" cy="2871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2"/>
          <p:cNvSpPr/>
          <p:nvPr/>
        </p:nvSpPr>
        <p:spPr>
          <a:xfrm rot="10800000" flipH="1">
            <a:off x="8889070" y="2581105"/>
            <a:ext cx="287700" cy="2871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2"/>
          <p:cNvSpPr/>
          <p:nvPr/>
        </p:nvSpPr>
        <p:spPr>
          <a:xfrm>
            <a:off x="0" y="857312"/>
            <a:ext cx="287700" cy="2871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2"/>
          <p:cNvSpPr/>
          <p:nvPr/>
        </p:nvSpPr>
        <p:spPr>
          <a:xfrm>
            <a:off x="0" y="1431887"/>
            <a:ext cx="287700" cy="2871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2"/>
          <p:cNvSpPr/>
          <p:nvPr/>
        </p:nvSpPr>
        <p:spPr>
          <a:xfrm>
            <a:off x="2014285" y="-4550"/>
            <a:ext cx="287700" cy="2871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2"/>
          <p:cNvSpPr/>
          <p:nvPr/>
        </p:nvSpPr>
        <p:spPr>
          <a:xfrm>
            <a:off x="4300695" y="-4550"/>
            <a:ext cx="287700" cy="2871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2"/>
          <p:cNvSpPr/>
          <p:nvPr/>
        </p:nvSpPr>
        <p:spPr>
          <a:xfrm rot="10800000">
            <a:off x="8889052" y="1432017"/>
            <a:ext cx="287700" cy="2871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2"/>
          <p:cNvSpPr/>
          <p:nvPr/>
        </p:nvSpPr>
        <p:spPr>
          <a:xfrm rot="10800000">
            <a:off x="8889052" y="857442"/>
            <a:ext cx="287700" cy="2871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2"/>
          <p:cNvSpPr/>
          <p:nvPr/>
        </p:nvSpPr>
        <p:spPr>
          <a:xfrm rot="10800000">
            <a:off x="6307072" y="-4420"/>
            <a:ext cx="287700" cy="2871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2"/>
          <p:cNvSpPr/>
          <p:nvPr/>
        </p:nvSpPr>
        <p:spPr>
          <a:xfrm rot="10800000">
            <a:off x="5447714" y="-4420"/>
            <a:ext cx="287700" cy="2871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2"/>
          <p:cNvSpPr/>
          <p:nvPr/>
        </p:nvSpPr>
        <p:spPr>
          <a:xfrm>
            <a:off x="0" y="3442837"/>
            <a:ext cx="287700" cy="2871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2"/>
          <p:cNvSpPr/>
          <p:nvPr/>
        </p:nvSpPr>
        <p:spPr>
          <a:xfrm>
            <a:off x="0" y="4017412"/>
            <a:ext cx="287700" cy="2871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2"/>
          <p:cNvSpPr/>
          <p:nvPr/>
        </p:nvSpPr>
        <p:spPr>
          <a:xfrm>
            <a:off x="2581980" y="4879274"/>
            <a:ext cx="287700" cy="2871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2"/>
          <p:cNvSpPr/>
          <p:nvPr/>
        </p:nvSpPr>
        <p:spPr>
          <a:xfrm>
            <a:off x="3441337" y="4879274"/>
            <a:ext cx="287700" cy="2871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2"/>
          <p:cNvSpPr/>
          <p:nvPr/>
        </p:nvSpPr>
        <p:spPr>
          <a:xfrm rot="10800000" flipH="1">
            <a:off x="6602660" y="4879404"/>
            <a:ext cx="287700" cy="2871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2"/>
          <p:cNvSpPr/>
          <p:nvPr/>
        </p:nvSpPr>
        <p:spPr>
          <a:xfrm rot="10800000" flipH="1">
            <a:off x="8889070" y="4879404"/>
            <a:ext cx="287700" cy="2871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2"/>
          <p:cNvSpPr/>
          <p:nvPr/>
        </p:nvSpPr>
        <p:spPr>
          <a:xfrm rot="10800000" flipH="1">
            <a:off x="8889070" y="3155680"/>
            <a:ext cx="287700" cy="2871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2"/>
          <p:cNvSpPr/>
          <p:nvPr/>
        </p:nvSpPr>
        <p:spPr>
          <a:xfrm>
            <a:off x="0" y="570025"/>
            <a:ext cx="287700" cy="2871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2"/>
          <p:cNvSpPr/>
          <p:nvPr/>
        </p:nvSpPr>
        <p:spPr>
          <a:xfrm>
            <a:off x="3441337" y="-4550"/>
            <a:ext cx="287700" cy="2871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2"/>
          <p:cNvSpPr/>
          <p:nvPr/>
        </p:nvSpPr>
        <p:spPr>
          <a:xfrm>
            <a:off x="2294225" y="-4550"/>
            <a:ext cx="287700" cy="2871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2"/>
          <p:cNvSpPr/>
          <p:nvPr/>
        </p:nvSpPr>
        <p:spPr>
          <a:xfrm rot="10800000">
            <a:off x="4876112" y="-4420"/>
            <a:ext cx="287700" cy="2871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2"/>
          <p:cNvSpPr/>
          <p:nvPr/>
        </p:nvSpPr>
        <p:spPr>
          <a:xfrm rot="10800000">
            <a:off x="8889052" y="1719304"/>
            <a:ext cx="287700" cy="2871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2"/>
          <p:cNvSpPr/>
          <p:nvPr/>
        </p:nvSpPr>
        <p:spPr>
          <a:xfrm rot="10800000">
            <a:off x="8025786" y="-4420"/>
            <a:ext cx="287700" cy="2871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2"/>
          <p:cNvSpPr/>
          <p:nvPr/>
        </p:nvSpPr>
        <p:spPr>
          <a:xfrm rot="10800000">
            <a:off x="5731562" y="-4420"/>
            <a:ext cx="287700" cy="2871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2"/>
          <p:cNvSpPr/>
          <p:nvPr/>
        </p:nvSpPr>
        <p:spPr>
          <a:xfrm>
            <a:off x="4012940" y="4879274"/>
            <a:ext cx="287700" cy="2871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2"/>
          <p:cNvSpPr/>
          <p:nvPr/>
        </p:nvSpPr>
        <p:spPr>
          <a:xfrm>
            <a:off x="0" y="3155550"/>
            <a:ext cx="287700" cy="2871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2"/>
          <p:cNvSpPr/>
          <p:nvPr/>
        </p:nvSpPr>
        <p:spPr>
          <a:xfrm>
            <a:off x="863265" y="4879274"/>
            <a:ext cx="287700" cy="2871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2"/>
          <p:cNvSpPr/>
          <p:nvPr/>
        </p:nvSpPr>
        <p:spPr>
          <a:xfrm>
            <a:off x="3157490" y="4879274"/>
            <a:ext cx="287700" cy="2871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2"/>
          <p:cNvSpPr/>
          <p:nvPr/>
        </p:nvSpPr>
        <p:spPr>
          <a:xfrm rot="10800000" flipH="1">
            <a:off x="8029712" y="4879404"/>
            <a:ext cx="287700" cy="2871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2"/>
          <p:cNvSpPr/>
          <p:nvPr/>
        </p:nvSpPr>
        <p:spPr>
          <a:xfrm rot="10800000" flipH="1">
            <a:off x="8889070" y="3730255"/>
            <a:ext cx="287700" cy="2871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2"/>
          <p:cNvSpPr/>
          <p:nvPr/>
        </p:nvSpPr>
        <p:spPr>
          <a:xfrm rot="10800000" flipH="1">
            <a:off x="6882600" y="4879404"/>
            <a:ext cx="287700" cy="2871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2"/>
          <p:cNvSpPr txBox="1">
            <a:spLocks noGrp="1"/>
          </p:cNvSpPr>
          <p:nvPr>
            <p:ph type="sldNum" idx="12"/>
          </p:nvPr>
        </p:nvSpPr>
        <p:spPr>
          <a:xfrm>
            <a:off x="287750" y="4304700"/>
            <a:ext cx="8601300" cy="57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713" name="Google Shape;713;p12"/>
          <p:cNvSpPr/>
          <p:nvPr/>
        </p:nvSpPr>
        <p:spPr>
          <a:xfrm>
            <a:off x="0" y="1144599"/>
            <a:ext cx="287700" cy="2871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2"/>
          <p:cNvSpPr/>
          <p:nvPr/>
        </p:nvSpPr>
        <p:spPr>
          <a:xfrm>
            <a:off x="1438775" y="-4550"/>
            <a:ext cx="287700" cy="2871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2"/>
          <p:cNvSpPr/>
          <p:nvPr/>
        </p:nvSpPr>
        <p:spPr>
          <a:xfrm>
            <a:off x="2869735" y="-4550"/>
            <a:ext cx="287700" cy="2871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lete mosaic">
  <p:cSld name="BLANK_2">
    <p:spTree>
      <p:nvGrpSpPr>
        <p:cNvPr id="1" name="Shape 716"/>
        <p:cNvGrpSpPr/>
        <p:nvPr/>
      </p:nvGrpSpPr>
      <p:grpSpPr>
        <a:xfrm>
          <a:off x="0" y="0"/>
          <a:ext cx="0" cy="0"/>
          <a:chOff x="0" y="0"/>
          <a:chExt cx="0" cy="0"/>
        </a:xfrm>
      </p:grpSpPr>
      <p:sp>
        <p:nvSpPr>
          <p:cNvPr id="717" name="Google Shape;717;p13"/>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718" name="Google Shape;718;p13"/>
          <p:cNvGrpSpPr/>
          <p:nvPr/>
        </p:nvGrpSpPr>
        <p:grpSpPr>
          <a:xfrm>
            <a:off x="0" y="-4550"/>
            <a:ext cx="9143835" cy="5152509"/>
            <a:chOff x="0" y="-4550"/>
            <a:chExt cx="9143835" cy="5152509"/>
          </a:xfrm>
        </p:grpSpPr>
        <p:sp>
          <p:nvSpPr>
            <p:cNvPr id="719" name="Google Shape;719;p13"/>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573433"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1720337"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1146891"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1146891"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2867228"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2867228"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2293783"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a:off x="4014120"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a:off x="3440674"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514543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4571990"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6292327"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a:off x="5718882"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a:off x="685798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13"/>
          <p:cNvGrpSpPr/>
          <p:nvPr/>
        </p:nvGrpSpPr>
        <p:grpSpPr>
          <a:xfrm>
            <a:off x="0" y="-4550"/>
            <a:ext cx="9143835" cy="5152509"/>
            <a:chOff x="0" y="-4550"/>
            <a:chExt cx="9143835" cy="5152509"/>
          </a:xfrm>
        </p:grpSpPr>
        <p:sp>
          <p:nvSpPr>
            <p:cNvPr id="745" name="Google Shape;745;p13"/>
            <p:cNvSpPr/>
            <p:nvPr/>
          </p:nvSpPr>
          <p:spPr>
            <a:xfrm>
              <a:off x="573433" y="1140477"/>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a:off x="172033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a:off x="1146891"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a:off x="1146891"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a:off x="2867228"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a:off x="2293783"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a:off x="4014120"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a:off x="401412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a:off x="4014120"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a:off x="4571990"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629232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a:off x="5718882"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a:off x="6857986"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a:off x="5718882"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13"/>
          <p:cNvGrpSpPr/>
          <p:nvPr/>
        </p:nvGrpSpPr>
        <p:grpSpPr>
          <a:xfrm>
            <a:off x="0" y="-4550"/>
            <a:ext cx="9143835" cy="5152509"/>
            <a:chOff x="0" y="-4550"/>
            <a:chExt cx="9143835" cy="5152509"/>
          </a:xfrm>
        </p:grpSpPr>
        <p:sp>
          <p:nvSpPr>
            <p:cNvPr id="770" name="Google Shape;770;p13"/>
            <p:cNvSpPr/>
            <p:nvPr/>
          </p:nvSpPr>
          <p:spPr>
            <a:xfrm>
              <a:off x="573433" y="171299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a:off x="1720337"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3"/>
            <p:cNvSpPr/>
            <p:nvPr/>
          </p:nvSpPr>
          <p:spPr>
            <a:xfrm>
              <a:off x="1146891"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3"/>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a:off x="2867228"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a:off x="2867228"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a:off x="2293783"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a:off x="3440674" y="2858018"/>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a:off x="514543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a:off x="4571990"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a:off x="6292327"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3"/>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3"/>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3"/>
            <p:cNvSpPr/>
            <p:nvPr/>
          </p:nvSpPr>
          <p:spPr>
            <a:xfrm>
              <a:off x="685798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3"/>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3"/>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3"/>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13"/>
          <p:cNvGrpSpPr/>
          <p:nvPr/>
        </p:nvGrpSpPr>
        <p:grpSpPr>
          <a:xfrm>
            <a:off x="0" y="-4550"/>
            <a:ext cx="9143835" cy="5152509"/>
            <a:chOff x="0" y="-4550"/>
            <a:chExt cx="9143835" cy="5152509"/>
          </a:xfrm>
        </p:grpSpPr>
        <p:sp>
          <p:nvSpPr>
            <p:cNvPr id="795" name="Google Shape;795;p13"/>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3"/>
            <p:cNvSpPr/>
            <p:nvPr/>
          </p:nvSpPr>
          <p:spPr>
            <a:xfrm>
              <a:off x="573433"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3"/>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a:off x="1720337"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3"/>
            <p:cNvSpPr/>
            <p:nvPr/>
          </p:nvSpPr>
          <p:spPr>
            <a:xfrm>
              <a:off x="1720337"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3"/>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3"/>
            <p:cNvSpPr/>
            <p:nvPr/>
          </p:nvSpPr>
          <p:spPr>
            <a:xfrm>
              <a:off x="2867228"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3"/>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3"/>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3"/>
            <p:cNvSpPr/>
            <p:nvPr/>
          </p:nvSpPr>
          <p:spPr>
            <a:xfrm>
              <a:off x="4014120"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3"/>
            <p:cNvSpPr/>
            <p:nvPr/>
          </p:nvSpPr>
          <p:spPr>
            <a:xfrm>
              <a:off x="3440674"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3"/>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3"/>
            <p:cNvSpPr/>
            <p:nvPr/>
          </p:nvSpPr>
          <p:spPr>
            <a:xfrm>
              <a:off x="5145436" y="171299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3"/>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3"/>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3"/>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3"/>
            <p:cNvSpPr/>
            <p:nvPr/>
          </p:nvSpPr>
          <p:spPr>
            <a:xfrm>
              <a:off x="6292327"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3"/>
            <p:cNvSpPr/>
            <p:nvPr/>
          </p:nvSpPr>
          <p:spPr>
            <a:xfrm>
              <a:off x="5718882"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3"/>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3"/>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3"/>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3"/>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3"/>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3"/>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3"/>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13"/>
          <p:cNvGrpSpPr/>
          <p:nvPr/>
        </p:nvGrpSpPr>
        <p:grpSpPr>
          <a:xfrm>
            <a:off x="0" y="-4550"/>
            <a:ext cx="9143835" cy="5152509"/>
            <a:chOff x="0" y="-4550"/>
            <a:chExt cx="9143835" cy="5152509"/>
          </a:xfrm>
        </p:grpSpPr>
        <p:sp>
          <p:nvSpPr>
            <p:cNvPr id="821" name="Google Shape;821;p13"/>
            <p:cNvSpPr/>
            <p:nvPr/>
          </p:nvSpPr>
          <p:spPr>
            <a:xfrm>
              <a:off x="57343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3"/>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3"/>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3"/>
            <p:cNvSpPr/>
            <p:nvPr/>
          </p:nvSpPr>
          <p:spPr>
            <a:xfrm>
              <a:off x="1720337" y="1140477"/>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3"/>
            <p:cNvSpPr/>
            <p:nvPr/>
          </p:nvSpPr>
          <p:spPr>
            <a:xfrm>
              <a:off x="1146891"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3"/>
            <p:cNvSpPr/>
            <p:nvPr/>
          </p:nvSpPr>
          <p:spPr>
            <a:xfrm>
              <a:off x="229378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3"/>
            <p:cNvSpPr/>
            <p:nvPr/>
          </p:nvSpPr>
          <p:spPr>
            <a:xfrm>
              <a:off x="2293783"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3"/>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3"/>
            <p:cNvSpPr/>
            <p:nvPr/>
          </p:nvSpPr>
          <p:spPr>
            <a:xfrm>
              <a:off x="401412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3"/>
            <p:cNvSpPr/>
            <p:nvPr/>
          </p:nvSpPr>
          <p:spPr>
            <a:xfrm>
              <a:off x="3440674"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3"/>
            <p:cNvSpPr/>
            <p:nvPr/>
          </p:nvSpPr>
          <p:spPr>
            <a:xfrm>
              <a:off x="3440674"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3"/>
            <p:cNvSpPr/>
            <p:nvPr/>
          </p:nvSpPr>
          <p:spPr>
            <a:xfrm>
              <a:off x="5145436"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3"/>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3"/>
            <p:cNvSpPr/>
            <p:nvPr/>
          </p:nvSpPr>
          <p:spPr>
            <a:xfrm>
              <a:off x="4571990"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3"/>
            <p:cNvSpPr/>
            <p:nvPr/>
          </p:nvSpPr>
          <p:spPr>
            <a:xfrm>
              <a:off x="6292327"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3"/>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3"/>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3"/>
            <p:cNvSpPr/>
            <p:nvPr/>
          </p:nvSpPr>
          <p:spPr>
            <a:xfrm>
              <a:off x="6857986"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3"/>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3"/>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3"/>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3"/>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3"/>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13"/>
          <p:cNvGrpSpPr/>
          <p:nvPr/>
        </p:nvGrpSpPr>
        <p:grpSpPr>
          <a:xfrm>
            <a:off x="0" y="-4550"/>
            <a:ext cx="9143835" cy="5152509"/>
            <a:chOff x="0" y="-4550"/>
            <a:chExt cx="9143835" cy="5152509"/>
          </a:xfrm>
        </p:grpSpPr>
        <p:sp>
          <p:nvSpPr>
            <p:cNvPr id="845" name="Google Shape;845;p13"/>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3"/>
            <p:cNvSpPr/>
            <p:nvPr/>
          </p:nvSpPr>
          <p:spPr>
            <a:xfrm>
              <a:off x="573433"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3"/>
            <p:cNvSpPr/>
            <p:nvPr/>
          </p:nvSpPr>
          <p:spPr>
            <a:xfrm>
              <a:off x="573433"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3"/>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3"/>
            <p:cNvSpPr/>
            <p:nvPr/>
          </p:nvSpPr>
          <p:spPr>
            <a:xfrm>
              <a:off x="1720337"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3"/>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3"/>
            <p:cNvSpPr/>
            <p:nvPr/>
          </p:nvSpPr>
          <p:spPr>
            <a:xfrm>
              <a:off x="1146891"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3"/>
            <p:cNvSpPr/>
            <p:nvPr/>
          </p:nvSpPr>
          <p:spPr>
            <a:xfrm>
              <a:off x="2867228"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3"/>
            <p:cNvSpPr/>
            <p:nvPr/>
          </p:nvSpPr>
          <p:spPr>
            <a:xfrm>
              <a:off x="2293783"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3"/>
            <p:cNvSpPr/>
            <p:nvPr/>
          </p:nvSpPr>
          <p:spPr>
            <a:xfrm>
              <a:off x="2293783"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3"/>
            <p:cNvSpPr/>
            <p:nvPr/>
          </p:nvSpPr>
          <p:spPr>
            <a:xfrm>
              <a:off x="4014120"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3"/>
            <p:cNvSpPr/>
            <p:nvPr/>
          </p:nvSpPr>
          <p:spPr>
            <a:xfrm>
              <a:off x="3440674"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3"/>
            <p:cNvSpPr/>
            <p:nvPr/>
          </p:nvSpPr>
          <p:spPr>
            <a:xfrm>
              <a:off x="3440674"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3"/>
            <p:cNvSpPr/>
            <p:nvPr/>
          </p:nvSpPr>
          <p:spPr>
            <a:xfrm>
              <a:off x="5145436"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3"/>
            <p:cNvSpPr/>
            <p:nvPr/>
          </p:nvSpPr>
          <p:spPr>
            <a:xfrm>
              <a:off x="45719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3"/>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3"/>
            <p:cNvSpPr/>
            <p:nvPr/>
          </p:nvSpPr>
          <p:spPr>
            <a:xfrm>
              <a:off x="5718882"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3"/>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3"/>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3"/>
            <p:cNvSpPr/>
            <p:nvPr/>
          </p:nvSpPr>
          <p:spPr>
            <a:xfrm>
              <a:off x="6857986"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3"/>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3"/>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3"/>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lete mosaic small">
  <p:cSld name="BLANK_1">
    <p:spTree>
      <p:nvGrpSpPr>
        <p:cNvPr id="1" name="Shape 868"/>
        <p:cNvGrpSpPr/>
        <p:nvPr/>
      </p:nvGrpSpPr>
      <p:grpSpPr>
        <a:xfrm>
          <a:off x="0" y="0"/>
          <a:ext cx="0" cy="0"/>
          <a:chOff x="0" y="0"/>
          <a:chExt cx="0" cy="0"/>
        </a:xfrm>
      </p:grpSpPr>
      <p:sp>
        <p:nvSpPr>
          <p:cNvPr id="869" name="Google Shape;869;p14"/>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70" name="Google Shape;870;p14"/>
          <p:cNvGrpSpPr/>
          <p:nvPr/>
        </p:nvGrpSpPr>
        <p:grpSpPr>
          <a:xfrm>
            <a:off x="0" y="-4550"/>
            <a:ext cx="9176752" cy="5171054"/>
            <a:chOff x="0" y="-4550"/>
            <a:chExt cx="9176752" cy="5171054"/>
          </a:xfrm>
        </p:grpSpPr>
        <p:grpSp>
          <p:nvGrpSpPr>
            <p:cNvPr id="871" name="Google Shape;871;p14"/>
            <p:cNvGrpSpPr/>
            <p:nvPr/>
          </p:nvGrpSpPr>
          <p:grpSpPr>
            <a:xfrm>
              <a:off x="0" y="-4550"/>
              <a:ext cx="4588377" cy="2585529"/>
              <a:chOff x="0" y="-4550"/>
              <a:chExt cx="9143835" cy="5152509"/>
            </a:xfrm>
          </p:grpSpPr>
          <p:sp>
            <p:nvSpPr>
              <p:cNvPr id="872" name="Google Shape;872;p14"/>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4"/>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
              <p:cNvSpPr/>
              <p:nvPr/>
            </p:nvSpPr>
            <p:spPr>
              <a:xfrm>
                <a:off x="573433"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a:off x="1720337"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a:off x="1146891"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a:off x="1146891"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a:off x="2867228"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p:nvPr/>
            </p:nvSpPr>
            <p:spPr>
              <a:xfrm>
                <a:off x="2867228"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
              <p:cNvSpPr/>
              <p:nvPr/>
            </p:nvSpPr>
            <p:spPr>
              <a:xfrm>
                <a:off x="2293783"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4"/>
              <p:cNvSpPr/>
              <p:nvPr/>
            </p:nvSpPr>
            <p:spPr>
              <a:xfrm>
                <a:off x="4014120"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4"/>
              <p:cNvSpPr/>
              <p:nvPr/>
            </p:nvSpPr>
            <p:spPr>
              <a:xfrm>
                <a:off x="3440674"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a:off x="514543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a:off x="4571990"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a:off x="6292327"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a:off x="5718882"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a:off x="685798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4"/>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4"/>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14"/>
            <p:cNvGrpSpPr/>
            <p:nvPr/>
          </p:nvGrpSpPr>
          <p:grpSpPr>
            <a:xfrm rot="10800000">
              <a:off x="4588375" y="-4550"/>
              <a:ext cx="4588377" cy="2585529"/>
              <a:chOff x="0" y="-4550"/>
              <a:chExt cx="9143835" cy="5152509"/>
            </a:xfrm>
          </p:grpSpPr>
          <p:sp>
            <p:nvSpPr>
              <p:cNvPr id="898" name="Google Shape;898;p14"/>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4"/>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4"/>
              <p:cNvSpPr/>
              <p:nvPr/>
            </p:nvSpPr>
            <p:spPr>
              <a:xfrm>
                <a:off x="573433"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4"/>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4"/>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4"/>
              <p:cNvSpPr/>
              <p:nvPr/>
            </p:nvSpPr>
            <p:spPr>
              <a:xfrm>
                <a:off x="1720337"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
              <p:cNvSpPr/>
              <p:nvPr/>
            </p:nvSpPr>
            <p:spPr>
              <a:xfrm>
                <a:off x="1146891"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a:off x="1146891"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4"/>
              <p:cNvSpPr/>
              <p:nvPr/>
            </p:nvSpPr>
            <p:spPr>
              <a:xfrm>
                <a:off x="2867228"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4"/>
              <p:cNvSpPr/>
              <p:nvPr/>
            </p:nvSpPr>
            <p:spPr>
              <a:xfrm>
                <a:off x="2867228"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4"/>
              <p:cNvSpPr/>
              <p:nvPr/>
            </p:nvSpPr>
            <p:spPr>
              <a:xfrm>
                <a:off x="2293783"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4"/>
              <p:cNvSpPr/>
              <p:nvPr/>
            </p:nvSpPr>
            <p:spPr>
              <a:xfrm>
                <a:off x="4014120"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4"/>
              <p:cNvSpPr/>
              <p:nvPr/>
            </p:nvSpPr>
            <p:spPr>
              <a:xfrm>
                <a:off x="3440674"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4"/>
              <p:cNvSpPr/>
              <p:nvPr/>
            </p:nvSpPr>
            <p:spPr>
              <a:xfrm>
                <a:off x="514543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4"/>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4"/>
              <p:cNvSpPr/>
              <p:nvPr/>
            </p:nvSpPr>
            <p:spPr>
              <a:xfrm>
                <a:off x="4571990"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4"/>
              <p:cNvSpPr/>
              <p:nvPr/>
            </p:nvSpPr>
            <p:spPr>
              <a:xfrm>
                <a:off x="6292327"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4"/>
              <p:cNvSpPr/>
              <p:nvPr/>
            </p:nvSpPr>
            <p:spPr>
              <a:xfrm>
                <a:off x="5718882"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4"/>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4"/>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4"/>
              <p:cNvSpPr/>
              <p:nvPr/>
            </p:nvSpPr>
            <p:spPr>
              <a:xfrm>
                <a:off x="685798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4"/>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4"/>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4"/>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14"/>
            <p:cNvGrpSpPr/>
            <p:nvPr/>
          </p:nvGrpSpPr>
          <p:grpSpPr>
            <a:xfrm>
              <a:off x="0" y="2580975"/>
              <a:ext cx="4588377" cy="2585529"/>
              <a:chOff x="0" y="-4550"/>
              <a:chExt cx="9143835" cy="5152509"/>
            </a:xfrm>
          </p:grpSpPr>
          <p:sp>
            <p:nvSpPr>
              <p:cNvPr id="924" name="Google Shape;924;p14"/>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4"/>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4"/>
              <p:cNvSpPr/>
              <p:nvPr/>
            </p:nvSpPr>
            <p:spPr>
              <a:xfrm>
                <a:off x="573433"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4"/>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4"/>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4"/>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4"/>
              <p:cNvSpPr/>
              <p:nvPr/>
            </p:nvSpPr>
            <p:spPr>
              <a:xfrm>
                <a:off x="1720337"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4"/>
              <p:cNvSpPr/>
              <p:nvPr/>
            </p:nvSpPr>
            <p:spPr>
              <a:xfrm>
                <a:off x="1146891"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4"/>
              <p:cNvSpPr/>
              <p:nvPr/>
            </p:nvSpPr>
            <p:spPr>
              <a:xfrm>
                <a:off x="1146891"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4"/>
              <p:cNvSpPr/>
              <p:nvPr/>
            </p:nvSpPr>
            <p:spPr>
              <a:xfrm>
                <a:off x="2867228"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4"/>
              <p:cNvSpPr/>
              <p:nvPr/>
            </p:nvSpPr>
            <p:spPr>
              <a:xfrm>
                <a:off x="2867228"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4"/>
              <p:cNvSpPr/>
              <p:nvPr/>
            </p:nvSpPr>
            <p:spPr>
              <a:xfrm>
                <a:off x="2293783"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4"/>
              <p:cNvSpPr/>
              <p:nvPr/>
            </p:nvSpPr>
            <p:spPr>
              <a:xfrm>
                <a:off x="4014120"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4"/>
              <p:cNvSpPr/>
              <p:nvPr/>
            </p:nvSpPr>
            <p:spPr>
              <a:xfrm>
                <a:off x="3440674"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4"/>
              <p:cNvSpPr/>
              <p:nvPr/>
            </p:nvSpPr>
            <p:spPr>
              <a:xfrm>
                <a:off x="514543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4"/>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4"/>
              <p:cNvSpPr/>
              <p:nvPr/>
            </p:nvSpPr>
            <p:spPr>
              <a:xfrm>
                <a:off x="4571990"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4"/>
              <p:cNvSpPr/>
              <p:nvPr/>
            </p:nvSpPr>
            <p:spPr>
              <a:xfrm>
                <a:off x="6292327"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4"/>
              <p:cNvSpPr/>
              <p:nvPr/>
            </p:nvSpPr>
            <p:spPr>
              <a:xfrm>
                <a:off x="5718882"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4"/>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4"/>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4"/>
              <p:cNvSpPr/>
              <p:nvPr/>
            </p:nvSpPr>
            <p:spPr>
              <a:xfrm>
                <a:off x="685798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4"/>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4"/>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4"/>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14"/>
            <p:cNvGrpSpPr/>
            <p:nvPr/>
          </p:nvGrpSpPr>
          <p:grpSpPr>
            <a:xfrm rot="10800000" flipH="1">
              <a:off x="4588375" y="2580975"/>
              <a:ext cx="4588377" cy="2585529"/>
              <a:chOff x="0" y="-4550"/>
              <a:chExt cx="9143835" cy="5152509"/>
            </a:xfrm>
          </p:grpSpPr>
          <p:sp>
            <p:nvSpPr>
              <p:cNvPr id="950" name="Google Shape;950;p14"/>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4"/>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4"/>
              <p:cNvSpPr/>
              <p:nvPr/>
            </p:nvSpPr>
            <p:spPr>
              <a:xfrm>
                <a:off x="573433"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4"/>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4"/>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4"/>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4"/>
              <p:cNvSpPr/>
              <p:nvPr/>
            </p:nvSpPr>
            <p:spPr>
              <a:xfrm>
                <a:off x="1720337"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4"/>
              <p:cNvSpPr/>
              <p:nvPr/>
            </p:nvSpPr>
            <p:spPr>
              <a:xfrm>
                <a:off x="1146891"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4"/>
              <p:cNvSpPr/>
              <p:nvPr/>
            </p:nvSpPr>
            <p:spPr>
              <a:xfrm>
                <a:off x="1146891"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4"/>
              <p:cNvSpPr/>
              <p:nvPr/>
            </p:nvSpPr>
            <p:spPr>
              <a:xfrm>
                <a:off x="2867228"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4"/>
              <p:cNvSpPr/>
              <p:nvPr/>
            </p:nvSpPr>
            <p:spPr>
              <a:xfrm>
                <a:off x="2867228"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4"/>
              <p:cNvSpPr/>
              <p:nvPr/>
            </p:nvSpPr>
            <p:spPr>
              <a:xfrm>
                <a:off x="2293783"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4"/>
              <p:cNvSpPr/>
              <p:nvPr/>
            </p:nvSpPr>
            <p:spPr>
              <a:xfrm>
                <a:off x="4014120"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4"/>
              <p:cNvSpPr/>
              <p:nvPr/>
            </p:nvSpPr>
            <p:spPr>
              <a:xfrm>
                <a:off x="3440674"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4"/>
              <p:cNvSpPr/>
              <p:nvPr/>
            </p:nvSpPr>
            <p:spPr>
              <a:xfrm>
                <a:off x="514543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4"/>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4"/>
              <p:cNvSpPr/>
              <p:nvPr/>
            </p:nvSpPr>
            <p:spPr>
              <a:xfrm>
                <a:off x="4571990"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4"/>
              <p:cNvSpPr/>
              <p:nvPr/>
            </p:nvSpPr>
            <p:spPr>
              <a:xfrm>
                <a:off x="6292327"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4"/>
              <p:cNvSpPr/>
              <p:nvPr/>
            </p:nvSpPr>
            <p:spPr>
              <a:xfrm>
                <a:off x="5718882"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4"/>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4"/>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4"/>
              <p:cNvSpPr/>
              <p:nvPr/>
            </p:nvSpPr>
            <p:spPr>
              <a:xfrm>
                <a:off x="685798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4"/>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4"/>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4"/>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5" name="Google Shape;975;p14"/>
          <p:cNvGrpSpPr/>
          <p:nvPr/>
        </p:nvGrpSpPr>
        <p:grpSpPr>
          <a:xfrm>
            <a:off x="0" y="-4550"/>
            <a:ext cx="9176752" cy="5171054"/>
            <a:chOff x="0" y="-4550"/>
            <a:chExt cx="9176752" cy="5171054"/>
          </a:xfrm>
        </p:grpSpPr>
        <p:grpSp>
          <p:nvGrpSpPr>
            <p:cNvPr id="976" name="Google Shape;976;p14"/>
            <p:cNvGrpSpPr/>
            <p:nvPr/>
          </p:nvGrpSpPr>
          <p:grpSpPr>
            <a:xfrm>
              <a:off x="0" y="-4550"/>
              <a:ext cx="4588377" cy="2585529"/>
              <a:chOff x="0" y="-4550"/>
              <a:chExt cx="9143835" cy="5152509"/>
            </a:xfrm>
          </p:grpSpPr>
          <p:sp>
            <p:nvSpPr>
              <p:cNvPr id="977" name="Google Shape;977;p14"/>
              <p:cNvSpPr/>
              <p:nvPr/>
            </p:nvSpPr>
            <p:spPr>
              <a:xfrm>
                <a:off x="573433" y="1140477"/>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4"/>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4"/>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4"/>
              <p:cNvSpPr/>
              <p:nvPr/>
            </p:nvSpPr>
            <p:spPr>
              <a:xfrm>
                <a:off x="172033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4"/>
              <p:cNvSpPr/>
              <p:nvPr/>
            </p:nvSpPr>
            <p:spPr>
              <a:xfrm>
                <a:off x="1146891"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4"/>
              <p:cNvSpPr/>
              <p:nvPr/>
            </p:nvSpPr>
            <p:spPr>
              <a:xfrm>
                <a:off x="1146891"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4"/>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4"/>
              <p:cNvSpPr/>
              <p:nvPr/>
            </p:nvSpPr>
            <p:spPr>
              <a:xfrm>
                <a:off x="2867228"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4"/>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4"/>
              <p:cNvSpPr/>
              <p:nvPr/>
            </p:nvSpPr>
            <p:spPr>
              <a:xfrm>
                <a:off x="2293783"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
              <p:cNvSpPr/>
              <p:nvPr/>
            </p:nvSpPr>
            <p:spPr>
              <a:xfrm>
                <a:off x="4014120"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4"/>
              <p:cNvSpPr/>
              <p:nvPr/>
            </p:nvSpPr>
            <p:spPr>
              <a:xfrm>
                <a:off x="401412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4"/>
              <p:cNvSpPr/>
              <p:nvPr/>
            </p:nvSpPr>
            <p:spPr>
              <a:xfrm>
                <a:off x="4014120"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4"/>
              <p:cNvSpPr/>
              <p:nvPr/>
            </p:nvSpPr>
            <p:spPr>
              <a:xfrm>
                <a:off x="4571990"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4"/>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4"/>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4"/>
              <p:cNvSpPr/>
              <p:nvPr/>
            </p:nvSpPr>
            <p:spPr>
              <a:xfrm>
                <a:off x="629232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4"/>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4"/>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4"/>
              <p:cNvSpPr/>
              <p:nvPr/>
            </p:nvSpPr>
            <p:spPr>
              <a:xfrm>
                <a:off x="5718882"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4"/>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4"/>
              <p:cNvSpPr/>
              <p:nvPr/>
            </p:nvSpPr>
            <p:spPr>
              <a:xfrm>
                <a:off x="6857986"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4"/>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4"/>
              <p:cNvSpPr/>
              <p:nvPr/>
            </p:nvSpPr>
            <p:spPr>
              <a:xfrm>
                <a:off x="5718882"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14"/>
            <p:cNvGrpSpPr/>
            <p:nvPr/>
          </p:nvGrpSpPr>
          <p:grpSpPr>
            <a:xfrm rot="10800000">
              <a:off x="4588375" y="-4550"/>
              <a:ext cx="4588377" cy="2585529"/>
              <a:chOff x="0" y="-4550"/>
              <a:chExt cx="9143835" cy="5152509"/>
            </a:xfrm>
          </p:grpSpPr>
          <p:sp>
            <p:nvSpPr>
              <p:cNvPr id="1002" name="Google Shape;1002;p14"/>
              <p:cNvSpPr/>
              <p:nvPr/>
            </p:nvSpPr>
            <p:spPr>
              <a:xfrm>
                <a:off x="573433" y="1140477"/>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4"/>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4"/>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4"/>
              <p:cNvSpPr/>
              <p:nvPr/>
            </p:nvSpPr>
            <p:spPr>
              <a:xfrm>
                <a:off x="172033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4"/>
              <p:cNvSpPr/>
              <p:nvPr/>
            </p:nvSpPr>
            <p:spPr>
              <a:xfrm>
                <a:off x="1146891"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4"/>
              <p:cNvSpPr/>
              <p:nvPr/>
            </p:nvSpPr>
            <p:spPr>
              <a:xfrm>
                <a:off x="1146891"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4"/>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4"/>
              <p:cNvSpPr/>
              <p:nvPr/>
            </p:nvSpPr>
            <p:spPr>
              <a:xfrm>
                <a:off x="2867228"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4"/>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4"/>
              <p:cNvSpPr/>
              <p:nvPr/>
            </p:nvSpPr>
            <p:spPr>
              <a:xfrm>
                <a:off x="2293783"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4"/>
              <p:cNvSpPr/>
              <p:nvPr/>
            </p:nvSpPr>
            <p:spPr>
              <a:xfrm>
                <a:off x="4014120"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4"/>
              <p:cNvSpPr/>
              <p:nvPr/>
            </p:nvSpPr>
            <p:spPr>
              <a:xfrm>
                <a:off x="401412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4"/>
              <p:cNvSpPr/>
              <p:nvPr/>
            </p:nvSpPr>
            <p:spPr>
              <a:xfrm>
                <a:off x="4014120"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4"/>
              <p:cNvSpPr/>
              <p:nvPr/>
            </p:nvSpPr>
            <p:spPr>
              <a:xfrm>
                <a:off x="4571990"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4"/>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4"/>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4"/>
              <p:cNvSpPr/>
              <p:nvPr/>
            </p:nvSpPr>
            <p:spPr>
              <a:xfrm>
                <a:off x="629232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4"/>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4"/>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4"/>
              <p:cNvSpPr/>
              <p:nvPr/>
            </p:nvSpPr>
            <p:spPr>
              <a:xfrm>
                <a:off x="5718882"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4"/>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4"/>
              <p:cNvSpPr/>
              <p:nvPr/>
            </p:nvSpPr>
            <p:spPr>
              <a:xfrm>
                <a:off x="6857986"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4"/>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4"/>
              <p:cNvSpPr/>
              <p:nvPr/>
            </p:nvSpPr>
            <p:spPr>
              <a:xfrm>
                <a:off x="5718882"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14"/>
            <p:cNvGrpSpPr/>
            <p:nvPr/>
          </p:nvGrpSpPr>
          <p:grpSpPr>
            <a:xfrm>
              <a:off x="0" y="2580975"/>
              <a:ext cx="4588377" cy="2585529"/>
              <a:chOff x="0" y="-4550"/>
              <a:chExt cx="9143835" cy="5152509"/>
            </a:xfrm>
          </p:grpSpPr>
          <p:sp>
            <p:nvSpPr>
              <p:cNvPr id="1027" name="Google Shape;1027;p14"/>
              <p:cNvSpPr/>
              <p:nvPr/>
            </p:nvSpPr>
            <p:spPr>
              <a:xfrm>
                <a:off x="573433" y="1140477"/>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4"/>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4"/>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4"/>
              <p:cNvSpPr/>
              <p:nvPr/>
            </p:nvSpPr>
            <p:spPr>
              <a:xfrm>
                <a:off x="172033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4"/>
              <p:cNvSpPr/>
              <p:nvPr/>
            </p:nvSpPr>
            <p:spPr>
              <a:xfrm>
                <a:off x="1146891"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4"/>
              <p:cNvSpPr/>
              <p:nvPr/>
            </p:nvSpPr>
            <p:spPr>
              <a:xfrm>
                <a:off x="1146891"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4"/>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4"/>
              <p:cNvSpPr/>
              <p:nvPr/>
            </p:nvSpPr>
            <p:spPr>
              <a:xfrm>
                <a:off x="2867228"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4"/>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4"/>
              <p:cNvSpPr/>
              <p:nvPr/>
            </p:nvSpPr>
            <p:spPr>
              <a:xfrm>
                <a:off x="2293783"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4"/>
              <p:cNvSpPr/>
              <p:nvPr/>
            </p:nvSpPr>
            <p:spPr>
              <a:xfrm>
                <a:off x="4014120"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4"/>
              <p:cNvSpPr/>
              <p:nvPr/>
            </p:nvSpPr>
            <p:spPr>
              <a:xfrm>
                <a:off x="401412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4"/>
              <p:cNvSpPr/>
              <p:nvPr/>
            </p:nvSpPr>
            <p:spPr>
              <a:xfrm>
                <a:off x="4014120"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4"/>
              <p:cNvSpPr/>
              <p:nvPr/>
            </p:nvSpPr>
            <p:spPr>
              <a:xfrm>
                <a:off x="4571990"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4"/>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4"/>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4"/>
              <p:cNvSpPr/>
              <p:nvPr/>
            </p:nvSpPr>
            <p:spPr>
              <a:xfrm>
                <a:off x="629232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4"/>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4"/>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4"/>
              <p:cNvSpPr/>
              <p:nvPr/>
            </p:nvSpPr>
            <p:spPr>
              <a:xfrm>
                <a:off x="5718882"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4"/>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4"/>
              <p:cNvSpPr/>
              <p:nvPr/>
            </p:nvSpPr>
            <p:spPr>
              <a:xfrm>
                <a:off x="6857986"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4"/>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4"/>
              <p:cNvSpPr/>
              <p:nvPr/>
            </p:nvSpPr>
            <p:spPr>
              <a:xfrm>
                <a:off x="5718882"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14"/>
            <p:cNvGrpSpPr/>
            <p:nvPr/>
          </p:nvGrpSpPr>
          <p:grpSpPr>
            <a:xfrm rot="10800000" flipH="1">
              <a:off x="4588375" y="2580975"/>
              <a:ext cx="4588377" cy="2585529"/>
              <a:chOff x="0" y="-4550"/>
              <a:chExt cx="9143835" cy="5152509"/>
            </a:xfrm>
          </p:grpSpPr>
          <p:sp>
            <p:nvSpPr>
              <p:cNvPr id="1052" name="Google Shape;1052;p14"/>
              <p:cNvSpPr/>
              <p:nvPr/>
            </p:nvSpPr>
            <p:spPr>
              <a:xfrm>
                <a:off x="573433" y="1140477"/>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4"/>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4"/>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4"/>
              <p:cNvSpPr/>
              <p:nvPr/>
            </p:nvSpPr>
            <p:spPr>
              <a:xfrm>
                <a:off x="172033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4"/>
              <p:cNvSpPr/>
              <p:nvPr/>
            </p:nvSpPr>
            <p:spPr>
              <a:xfrm>
                <a:off x="1146891"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4"/>
              <p:cNvSpPr/>
              <p:nvPr/>
            </p:nvSpPr>
            <p:spPr>
              <a:xfrm>
                <a:off x="1146891"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4"/>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4"/>
              <p:cNvSpPr/>
              <p:nvPr/>
            </p:nvSpPr>
            <p:spPr>
              <a:xfrm>
                <a:off x="2867228"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4"/>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4"/>
              <p:cNvSpPr/>
              <p:nvPr/>
            </p:nvSpPr>
            <p:spPr>
              <a:xfrm>
                <a:off x="2293783"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4"/>
              <p:cNvSpPr/>
              <p:nvPr/>
            </p:nvSpPr>
            <p:spPr>
              <a:xfrm>
                <a:off x="4014120"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4"/>
              <p:cNvSpPr/>
              <p:nvPr/>
            </p:nvSpPr>
            <p:spPr>
              <a:xfrm>
                <a:off x="401412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4"/>
              <p:cNvSpPr/>
              <p:nvPr/>
            </p:nvSpPr>
            <p:spPr>
              <a:xfrm>
                <a:off x="4014120"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4"/>
              <p:cNvSpPr/>
              <p:nvPr/>
            </p:nvSpPr>
            <p:spPr>
              <a:xfrm>
                <a:off x="4571990"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4"/>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4"/>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4"/>
              <p:cNvSpPr/>
              <p:nvPr/>
            </p:nvSpPr>
            <p:spPr>
              <a:xfrm>
                <a:off x="629232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4"/>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4"/>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4"/>
              <p:cNvSpPr/>
              <p:nvPr/>
            </p:nvSpPr>
            <p:spPr>
              <a:xfrm>
                <a:off x="5718882"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4"/>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4"/>
              <p:cNvSpPr/>
              <p:nvPr/>
            </p:nvSpPr>
            <p:spPr>
              <a:xfrm>
                <a:off x="6857986"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4"/>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
              <p:cNvSpPr/>
              <p:nvPr/>
            </p:nvSpPr>
            <p:spPr>
              <a:xfrm>
                <a:off x="5718882"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76" name="Google Shape;1076;p14"/>
          <p:cNvGrpSpPr/>
          <p:nvPr/>
        </p:nvGrpSpPr>
        <p:grpSpPr>
          <a:xfrm>
            <a:off x="0" y="-4550"/>
            <a:ext cx="9176752" cy="5171054"/>
            <a:chOff x="0" y="-4550"/>
            <a:chExt cx="9176752" cy="5171054"/>
          </a:xfrm>
        </p:grpSpPr>
        <p:grpSp>
          <p:nvGrpSpPr>
            <p:cNvPr id="1077" name="Google Shape;1077;p14"/>
            <p:cNvGrpSpPr/>
            <p:nvPr/>
          </p:nvGrpSpPr>
          <p:grpSpPr>
            <a:xfrm>
              <a:off x="0" y="-4550"/>
              <a:ext cx="4588377" cy="2585529"/>
              <a:chOff x="0" y="-4550"/>
              <a:chExt cx="9143835" cy="5152509"/>
            </a:xfrm>
          </p:grpSpPr>
          <p:sp>
            <p:nvSpPr>
              <p:cNvPr id="1078" name="Google Shape;1078;p14"/>
              <p:cNvSpPr/>
              <p:nvPr/>
            </p:nvSpPr>
            <p:spPr>
              <a:xfrm>
                <a:off x="573433" y="171299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4"/>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4"/>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4"/>
              <p:cNvSpPr/>
              <p:nvPr/>
            </p:nvSpPr>
            <p:spPr>
              <a:xfrm>
                <a:off x="1720337"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4"/>
              <p:cNvSpPr/>
              <p:nvPr/>
            </p:nvSpPr>
            <p:spPr>
              <a:xfrm>
                <a:off x="1146891"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
              <p:cNvSpPr/>
              <p:nvPr/>
            </p:nvSpPr>
            <p:spPr>
              <a:xfrm>
                <a:off x="2867228"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2867228"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2293783"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3440674" y="2858018"/>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514543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4571990"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6292327"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4"/>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4"/>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4"/>
              <p:cNvSpPr/>
              <p:nvPr/>
            </p:nvSpPr>
            <p:spPr>
              <a:xfrm>
                <a:off x="685798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4"/>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4"/>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14"/>
            <p:cNvGrpSpPr/>
            <p:nvPr/>
          </p:nvGrpSpPr>
          <p:grpSpPr>
            <a:xfrm rot="10800000">
              <a:off x="4588375" y="-4550"/>
              <a:ext cx="4588377" cy="2585529"/>
              <a:chOff x="0" y="-4550"/>
              <a:chExt cx="9143835" cy="5152509"/>
            </a:xfrm>
          </p:grpSpPr>
          <p:sp>
            <p:nvSpPr>
              <p:cNvPr id="1103" name="Google Shape;1103;p14"/>
              <p:cNvSpPr/>
              <p:nvPr/>
            </p:nvSpPr>
            <p:spPr>
              <a:xfrm>
                <a:off x="573433" y="171299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4"/>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4"/>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4"/>
              <p:cNvSpPr/>
              <p:nvPr/>
            </p:nvSpPr>
            <p:spPr>
              <a:xfrm>
                <a:off x="1720337"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4"/>
              <p:cNvSpPr/>
              <p:nvPr/>
            </p:nvSpPr>
            <p:spPr>
              <a:xfrm>
                <a:off x="1146891"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4"/>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2867228"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2867228"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2293783"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a:off x="3440674" y="2858018"/>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4"/>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514543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4571990"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a:off x="6292327"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4"/>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4"/>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685798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4"/>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14"/>
            <p:cNvGrpSpPr/>
            <p:nvPr/>
          </p:nvGrpSpPr>
          <p:grpSpPr>
            <a:xfrm>
              <a:off x="0" y="2580975"/>
              <a:ext cx="4588377" cy="2585529"/>
              <a:chOff x="0" y="-4550"/>
              <a:chExt cx="9143835" cy="5152509"/>
            </a:xfrm>
          </p:grpSpPr>
          <p:sp>
            <p:nvSpPr>
              <p:cNvPr id="1128" name="Google Shape;1128;p14"/>
              <p:cNvSpPr/>
              <p:nvPr/>
            </p:nvSpPr>
            <p:spPr>
              <a:xfrm>
                <a:off x="573433" y="171299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4"/>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4"/>
              <p:cNvSpPr/>
              <p:nvPr/>
            </p:nvSpPr>
            <p:spPr>
              <a:xfrm>
                <a:off x="1720337"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4"/>
              <p:cNvSpPr/>
              <p:nvPr/>
            </p:nvSpPr>
            <p:spPr>
              <a:xfrm>
                <a:off x="1146891"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2867228"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2867228"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2293783"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3440674" y="2858018"/>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514543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4571990"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6292327"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685798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4"/>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4"/>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14"/>
            <p:cNvGrpSpPr/>
            <p:nvPr/>
          </p:nvGrpSpPr>
          <p:grpSpPr>
            <a:xfrm rot="10800000" flipH="1">
              <a:off x="4588375" y="2580975"/>
              <a:ext cx="4588377" cy="2585529"/>
              <a:chOff x="0" y="-4550"/>
              <a:chExt cx="9143835" cy="5152509"/>
            </a:xfrm>
          </p:grpSpPr>
          <p:sp>
            <p:nvSpPr>
              <p:cNvPr id="1153" name="Google Shape;1153;p14"/>
              <p:cNvSpPr/>
              <p:nvPr/>
            </p:nvSpPr>
            <p:spPr>
              <a:xfrm>
                <a:off x="573433" y="171299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4"/>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a:off x="1720337"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a:off x="1146891"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a:off x="2867228"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a:off x="2867228"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a:off x="2293783"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a:off x="3440674" y="2858018"/>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a:off x="514543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a:off x="4571990"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4"/>
              <p:cNvSpPr/>
              <p:nvPr/>
            </p:nvSpPr>
            <p:spPr>
              <a:xfrm>
                <a:off x="6292327"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4"/>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4"/>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4"/>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4"/>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4"/>
              <p:cNvSpPr/>
              <p:nvPr/>
            </p:nvSpPr>
            <p:spPr>
              <a:xfrm>
                <a:off x="685798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4"/>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7" name="Google Shape;1177;p14"/>
          <p:cNvGrpSpPr/>
          <p:nvPr/>
        </p:nvGrpSpPr>
        <p:grpSpPr>
          <a:xfrm>
            <a:off x="0" y="-4550"/>
            <a:ext cx="9176752" cy="5171054"/>
            <a:chOff x="0" y="-4550"/>
            <a:chExt cx="9176752" cy="5171054"/>
          </a:xfrm>
        </p:grpSpPr>
        <p:grpSp>
          <p:nvGrpSpPr>
            <p:cNvPr id="1178" name="Google Shape;1178;p14"/>
            <p:cNvGrpSpPr/>
            <p:nvPr/>
          </p:nvGrpSpPr>
          <p:grpSpPr>
            <a:xfrm>
              <a:off x="0" y="-4550"/>
              <a:ext cx="4588377" cy="2585529"/>
              <a:chOff x="0" y="-4550"/>
              <a:chExt cx="9143835" cy="5152509"/>
            </a:xfrm>
          </p:grpSpPr>
          <p:sp>
            <p:nvSpPr>
              <p:cNvPr id="1179" name="Google Shape;1179;p14"/>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4"/>
              <p:cNvSpPr/>
              <p:nvPr/>
            </p:nvSpPr>
            <p:spPr>
              <a:xfrm>
                <a:off x="573433"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4"/>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4"/>
              <p:cNvSpPr/>
              <p:nvPr/>
            </p:nvSpPr>
            <p:spPr>
              <a:xfrm>
                <a:off x="1720337"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4"/>
              <p:cNvSpPr/>
              <p:nvPr/>
            </p:nvSpPr>
            <p:spPr>
              <a:xfrm>
                <a:off x="1720337"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4"/>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
              <p:cNvSpPr/>
              <p:nvPr/>
            </p:nvSpPr>
            <p:spPr>
              <a:xfrm>
                <a:off x="2867228"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4"/>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4"/>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4"/>
              <p:cNvSpPr/>
              <p:nvPr/>
            </p:nvSpPr>
            <p:spPr>
              <a:xfrm>
                <a:off x="4014120"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4"/>
              <p:cNvSpPr/>
              <p:nvPr/>
            </p:nvSpPr>
            <p:spPr>
              <a:xfrm>
                <a:off x="3440674"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4"/>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4"/>
              <p:cNvSpPr/>
              <p:nvPr/>
            </p:nvSpPr>
            <p:spPr>
              <a:xfrm>
                <a:off x="5145436" y="171299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4"/>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4"/>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4"/>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4"/>
              <p:cNvSpPr/>
              <p:nvPr/>
            </p:nvSpPr>
            <p:spPr>
              <a:xfrm>
                <a:off x="6292327"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4"/>
              <p:cNvSpPr/>
              <p:nvPr/>
            </p:nvSpPr>
            <p:spPr>
              <a:xfrm>
                <a:off x="5718882"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4"/>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4"/>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4"/>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4"/>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4"/>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4"/>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4"/>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14"/>
            <p:cNvGrpSpPr/>
            <p:nvPr/>
          </p:nvGrpSpPr>
          <p:grpSpPr>
            <a:xfrm rot="10800000">
              <a:off x="4588375" y="-4550"/>
              <a:ext cx="4588377" cy="2585529"/>
              <a:chOff x="0" y="-4550"/>
              <a:chExt cx="9143835" cy="5152509"/>
            </a:xfrm>
          </p:grpSpPr>
          <p:sp>
            <p:nvSpPr>
              <p:cNvPr id="1205" name="Google Shape;1205;p14"/>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4"/>
              <p:cNvSpPr/>
              <p:nvPr/>
            </p:nvSpPr>
            <p:spPr>
              <a:xfrm>
                <a:off x="573433"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4"/>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4"/>
              <p:cNvSpPr/>
              <p:nvPr/>
            </p:nvSpPr>
            <p:spPr>
              <a:xfrm>
                <a:off x="1720337"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4"/>
              <p:cNvSpPr/>
              <p:nvPr/>
            </p:nvSpPr>
            <p:spPr>
              <a:xfrm>
                <a:off x="1720337"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4"/>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4"/>
              <p:cNvSpPr/>
              <p:nvPr/>
            </p:nvSpPr>
            <p:spPr>
              <a:xfrm>
                <a:off x="2867228"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4"/>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4"/>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4"/>
              <p:cNvSpPr/>
              <p:nvPr/>
            </p:nvSpPr>
            <p:spPr>
              <a:xfrm>
                <a:off x="4014120"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4"/>
              <p:cNvSpPr/>
              <p:nvPr/>
            </p:nvSpPr>
            <p:spPr>
              <a:xfrm>
                <a:off x="3440674"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4"/>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4"/>
              <p:cNvSpPr/>
              <p:nvPr/>
            </p:nvSpPr>
            <p:spPr>
              <a:xfrm>
                <a:off x="5145436" y="171299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4"/>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4"/>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4"/>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4"/>
              <p:cNvSpPr/>
              <p:nvPr/>
            </p:nvSpPr>
            <p:spPr>
              <a:xfrm>
                <a:off x="6292327"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4"/>
              <p:cNvSpPr/>
              <p:nvPr/>
            </p:nvSpPr>
            <p:spPr>
              <a:xfrm>
                <a:off x="5718882"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4"/>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4"/>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4"/>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4"/>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4"/>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4"/>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4"/>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14"/>
            <p:cNvGrpSpPr/>
            <p:nvPr/>
          </p:nvGrpSpPr>
          <p:grpSpPr>
            <a:xfrm>
              <a:off x="0" y="2580975"/>
              <a:ext cx="4588377" cy="2585529"/>
              <a:chOff x="0" y="-4550"/>
              <a:chExt cx="9143835" cy="5152509"/>
            </a:xfrm>
          </p:grpSpPr>
          <p:sp>
            <p:nvSpPr>
              <p:cNvPr id="1231" name="Google Shape;1231;p14"/>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4"/>
              <p:cNvSpPr/>
              <p:nvPr/>
            </p:nvSpPr>
            <p:spPr>
              <a:xfrm>
                <a:off x="573433"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4"/>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4"/>
              <p:cNvSpPr/>
              <p:nvPr/>
            </p:nvSpPr>
            <p:spPr>
              <a:xfrm>
                <a:off x="1720337"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4"/>
              <p:cNvSpPr/>
              <p:nvPr/>
            </p:nvSpPr>
            <p:spPr>
              <a:xfrm>
                <a:off x="1720337"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4"/>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4"/>
              <p:cNvSpPr/>
              <p:nvPr/>
            </p:nvSpPr>
            <p:spPr>
              <a:xfrm>
                <a:off x="2867228"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4"/>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4"/>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4"/>
              <p:cNvSpPr/>
              <p:nvPr/>
            </p:nvSpPr>
            <p:spPr>
              <a:xfrm>
                <a:off x="4014120"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4"/>
              <p:cNvSpPr/>
              <p:nvPr/>
            </p:nvSpPr>
            <p:spPr>
              <a:xfrm>
                <a:off x="3440674"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4"/>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4"/>
              <p:cNvSpPr/>
              <p:nvPr/>
            </p:nvSpPr>
            <p:spPr>
              <a:xfrm>
                <a:off x="5145436" y="171299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4"/>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4"/>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4"/>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4"/>
              <p:cNvSpPr/>
              <p:nvPr/>
            </p:nvSpPr>
            <p:spPr>
              <a:xfrm>
                <a:off x="6292327"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4"/>
              <p:cNvSpPr/>
              <p:nvPr/>
            </p:nvSpPr>
            <p:spPr>
              <a:xfrm>
                <a:off x="5718882"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4"/>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4"/>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4"/>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4"/>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4"/>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4"/>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4"/>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14"/>
            <p:cNvGrpSpPr/>
            <p:nvPr/>
          </p:nvGrpSpPr>
          <p:grpSpPr>
            <a:xfrm rot="10800000" flipH="1">
              <a:off x="4588375" y="2580975"/>
              <a:ext cx="4588377" cy="2585529"/>
              <a:chOff x="0" y="-4550"/>
              <a:chExt cx="9143835" cy="5152509"/>
            </a:xfrm>
          </p:grpSpPr>
          <p:sp>
            <p:nvSpPr>
              <p:cNvPr id="1257" name="Google Shape;1257;p14"/>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4"/>
              <p:cNvSpPr/>
              <p:nvPr/>
            </p:nvSpPr>
            <p:spPr>
              <a:xfrm>
                <a:off x="573433"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4"/>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4"/>
              <p:cNvSpPr/>
              <p:nvPr/>
            </p:nvSpPr>
            <p:spPr>
              <a:xfrm>
                <a:off x="1720337"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4"/>
              <p:cNvSpPr/>
              <p:nvPr/>
            </p:nvSpPr>
            <p:spPr>
              <a:xfrm>
                <a:off x="1720337"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4"/>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4"/>
              <p:cNvSpPr/>
              <p:nvPr/>
            </p:nvSpPr>
            <p:spPr>
              <a:xfrm>
                <a:off x="2867228"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4"/>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4"/>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4"/>
              <p:cNvSpPr/>
              <p:nvPr/>
            </p:nvSpPr>
            <p:spPr>
              <a:xfrm>
                <a:off x="4014120"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4"/>
              <p:cNvSpPr/>
              <p:nvPr/>
            </p:nvSpPr>
            <p:spPr>
              <a:xfrm>
                <a:off x="3440674"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4"/>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4"/>
              <p:cNvSpPr/>
              <p:nvPr/>
            </p:nvSpPr>
            <p:spPr>
              <a:xfrm>
                <a:off x="5145436" y="171299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4"/>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4"/>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4"/>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4"/>
              <p:cNvSpPr/>
              <p:nvPr/>
            </p:nvSpPr>
            <p:spPr>
              <a:xfrm>
                <a:off x="6292327"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4"/>
              <p:cNvSpPr/>
              <p:nvPr/>
            </p:nvSpPr>
            <p:spPr>
              <a:xfrm>
                <a:off x="5718882"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4"/>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4"/>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4"/>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4"/>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4"/>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4"/>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4"/>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2" name="Google Shape;1282;p14"/>
          <p:cNvGrpSpPr/>
          <p:nvPr/>
        </p:nvGrpSpPr>
        <p:grpSpPr>
          <a:xfrm>
            <a:off x="0" y="-4550"/>
            <a:ext cx="9176752" cy="5171054"/>
            <a:chOff x="0" y="-4550"/>
            <a:chExt cx="9176752" cy="5171054"/>
          </a:xfrm>
        </p:grpSpPr>
        <p:grpSp>
          <p:nvGrpSpPr>
            <p:cNvPr id="1283" name="Google Shape;1283;p14"/>
            <p:cNvGrpSpPr/>
            <p:nvPr/>
          </p:nvGrpSpPr>
          <p:grpSpPr>
            <a:xfrm>
              <a:off x="0" y="-4550"/>
              <a:ext cx="4588377" cy="2585529"/>
              <a:chOff x="0" y="-4550"/>
              <a:chExt cx="9143835" cy="5152509"/>
            </a:xfrm>
          </p:grpSpPr>
          <p:sp>
            <p:nvSpPr>
              <p:cNvPr id="1284" name="Google Shape;1284;p14"/>
              <p:cNvSpPr/>
              <p:nvPr/>
            </p:nvSpPr>
            <p:spPr>
              <a:xfrm>
                <a:off x="57343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4"/>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4"/>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4"/>
              <p:cNvSpPr/>
              <p:nvPr/>
            </p:nvSpPr>
            <p:spPr>
              <a:xfrm>
                <a:off x="1720337" y="1140477"/>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4"/>
              <p:cNvSpPr/>
              <p:nvPr/>
            </p:nvSpPr>
            <p:spPr>
              <a:xfrm>
                <a:off x="1146891"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4"/>
              <p:cNvSpPr/>
              <p:nvPr/>
            </p:nvSpPr>
            <p:spPr>
              <a:xfrm>
                <a:off x="229378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4"/>
              <p:cNvSpPr/>
              <p:nvPr/>
            </p:nvSpPr>
            <p:spPr>
              <a:xfrm>
                <a:off x="2293783"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4"/>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4"/>
              <p:cNvSpPr/>
              <p:nvPr/>
            </p:nvSpPr>
            <p:spPr>
              <a:xfrm>
                <a:off x="401412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4"/>
              <p:cNvSpPr/>
              <p:nvPr/>
            </p:nvSpPr>
            <p:spPr>
              <a:xfrm>
                <a:off x="3440674"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4"/>
              <p:cNvSpPr/>
              <p:nvPr/>
            </p:nvSpPr>
            <p:spPr>
              <a:xfrm>
                <a:off x="3440674"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4"/>
              <p:cNvSpPr/>
              <p:nvPr/>
            </p:nvSpPr>
            <p:spPr>
              <a:xfrm>
                <a:off x="5145436"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4"/>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4"/>
              <p:cNvSpPr/>
              <p:nvPr/>
            </p:nvSpPr>
            <p:spPr>
              <a:xfrm>
                <a:off x="4571990"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4"/>
              <p:cNvSpPr/>
              <p:nvPr/>
            </p:nvSpPr>
            <p:spPr>
              <a:xfrm>
                <a:off x="6292327"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4"/>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4"/>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4"/>
              <p:cNvSpPr/>
              <p:nvPr/>
            </p:nvSpPr>
            <p:spPr>
              <a:xfrm>
                <a:off x="6857986"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4"/>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4"/>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4"/>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4"/>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4"/>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14"/>
            <p:cNvGrpSpPr/>
            <p:nvPr/>
          </p:nvGrpSpPr>
          <p:grpSpPr>
            <a:xfrm rot="10800000">
              <a:off x="4588375" y="-4550"/>
              <a:ext cx="4588377" cy="2585529"/>
              <a:chOff x="0" y="-4550"/>
              <a:chExt cx="9143835" cy="5152509"/>
            </a:xfrm>
          </p:grpSpPr>
          <p:sp>
            <p:nvSpPr>
              <p:cNvPr id="1308" name="Google Shape;1308;p14"/>
              <p:cNvSpPr/>
              <p:nvPr/>
            </p:nvSpPr>
            <p:spPr>
              <a:xfrm>
                <a:off x="57343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4"/>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4"/>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4"/>
              <p:cNvSpPr/>
              <p:nvPr/>
            </p:nvSpPr>
            <p:spPr>
              <a:xfrm>
                <a:off x="1720337" y="1140477"/>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4"/>
              <p:cNvSpPr/>
              <p:nvPr/>
            </p:nvSpPr>
            <p:spPr>
              <a:xfrm>
                <a:off x="1146891"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4"/>
              <p:cNvSpPr/>
              <p:nvPr/>
            </p:nvSpPr>
            <p:spPr>
              <a:xfrm>
                <a:off x="229378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4"/>
              <p:cNvSpPr/>
              <p:nvPr/>
            </p:nvSpPr>
            <p:spPr>
              <a:xfrm>
                <a:off x="2293783"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4"/>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4"/>
              <p:cNvSpPr/>
              <p:nvPr/>
            </p:nvSpPr>
            <p:spPr>
              <a:xfrm>
                <a:off x="401412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4"/>
              <p:cNvSpPr/>
              <p:nvPr/>
            </p:nvSpPr>
            <p:spPr>
              <a:xfrm>
                <a:off x="3440674"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4"/>
              <p:cNvSpPr/>
              <p:nvPr/>
            </p:nvSpPr>
            <p:spPr>
              <a:xfrm>
                <a:off x="3440674"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4"/>
              <p:cNvSpPr/>
              <p:nvPr/>
            </p:nvSpPr>
            <p:spPr>
              <a:xfrm>
                <a:off x="5145436"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4"/>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4"/>
              <p:cNvSpPr/>
              <p:nvPr/>
            </p:nvSpPr>
            <p:spPr>
              <a:xfrm>
                <a:off x="4571990"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4"/>
              <p:cNvSpPr/>
              <p:nvPr/>
            </p:nvSpPr>
            <p:spPr>
              <a:xfrm>
                <a:off x="6292327"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4"/>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4"/>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4"/>
              <p:cNvSpPr/>
              <p:nvPr/>
            </p:nvSpPr>
            <p:spPr>
              <a:xfrm>
                <a:off x="6857986"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4"/>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4"/>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4"/>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4"/>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4"/>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14"/>
            <p:cNvGrpSpPr/>
            <p:nvPr/>
          </p:nvGrpSpPr>
          <p:grpSpPr>
            <a:xfrm>
              <a:off x="0" y="2580975"/>
              <a:ext cx="4588377" cy="2585529"/>
              <a:chOff x="0" y="-4550"/>
              <a:chExt cx="9143835" cy="5152509"/>
            </a:xfrm>
          </p:grpSpPr>
          <p:sp>
            <p:nvSpPr>
              <p:cNvPr id="1332" name="Google Shape;1332;p14"/>
              <p:cNvSpPr/>
              <p:nvPr/>
            </p:nvSpPr>
            <p:spPr>
              <a:xfrm>
                <a:off x="57343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4"/>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4"/>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4"/>
              <p:cNvSpPr/>
              <p:nvPr/>
            </p:nvSpPr>
            <p:spPr>
              <a:xfrm>
                <a:off x="1720337" y="1140477"/>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4"/>
              <p:cNvSpPr/>
              <p:nvPr/>
            </p:nvSpPr>
            <p:spPr>
              <a:xfrm>
                <a:off x="1146891"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4"/>
              <p:cNvSpPr/>
              <p:nvPr/>
            </p:nvSpPr>
            <p:spPr>
              <a:xfrm>
                <a:off x="229378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4"/>
              <p:cNvSpPr/>
              <p:nvPr/>
            </p:nvSpPr>
            <p:spPr>
              <a:xfrm>
                <a:off x="2293783"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4"/>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4"/>
              <p:cNvSpPr/>
              <p:nvPr/>
            </p:nvSpPr>
            <p:spPr>
              <a:xfrm>
                <a:off x="401412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4"/>
              <p:cNvSpPr/>
              <p:nvPr/>
            </p:nvSpPr>
            <p:spPr>
              <a:xfrm>
                <a:off x="3440674"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4"/>
              <p:cNvSpPr/>
              <p:nvPr/>
            </p:nvSpPr>
            <p:spPr>
              <a:xfrm>
                <a:off x="3440674"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4"/>
              <p:cNvSpPr/>
              <p:nvPr/>
            </p:nvSpPr>
            <p:spPr>
              <a:xfrm>
                <a:off x="5145436"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4"/>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4"/>
              <p:cNvSpPr/>
              <p:nvPr/>
            </p:nvSpPr>
            <p:spPr>
              <a:xfrm>
                <a:off x="4571990"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4"/>
              <p:cNvSpPr/>
              <p:nvPr/>
            </p:nvSpPr>
            <p:spPr>
              <a:xfrm>
                <a:off x="6292327"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4"/>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4"/>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4"/>
              <p:cNvSpPr/>
              <p:nvPr/>
            </p:nvSpPr>
            <p:spPr>
              <a:xfrm>
                <a:off x="6857986"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14"/>
            <p:cNvGrpSpPr/>
            <p:nvPr/>
          </p:nvGrpSpPr>
          <p:grpSpPr>
            <a:xfrm rot="10800000" flipH="1">
              <a:off x="4588375" y="2580975"/>
              <a:ext cx="4588377" cy="2585529"/>
              <a:chOff x="0" y="-4550"/>
              <a:chExt cx="9143835" cy="5152509"/>
            </a:xfrm>
          </p:grpSpPr>
          <p:sp>
            <p:nvSpPr>
              <p:cNvPr id="1356" name="Google Shape;1356;p14"/>
              <p:cNvSpPr/>
              <p:nvPr/>
            </p:nvSpPr>
            <p:spPr>
              <a:xfrm>
                <a:off x="57343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4"/>
              <p:cNvSpPr/>
              <p:nvPr/>
            </p:nvSpPr>
            <p:spPr>
              <a:xfrm>
                <a:off x="1720337" y="1140477"/>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4"/>
              <p:cNvSpPr/>
              <p:nvPr/>
            </p:nvSpPr>
            <p:spPr>
              <a:xfrm>
                <a:off x="1146891"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229378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2293783"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401412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4"/>
              <p:cNvSpPr/>
              <p:nvPr/>
            </p:nvSpPr>
            <p:spPr>
              <a:xfrm>
                <a:off x="3440674"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3440674"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5145436"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4571990"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6292327"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6857986"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4"/>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4"/>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9" name="Google Shape;1379;p14"/>
          <p:cNvGrpSpPr/>
          <p:nvPr/>
        </p:nvGrpSpPr>
        <p:grpSpPr>
          <a:xfrm>
            <a:off x="0" y="-4550"/>
            <a:ext cx="9176752" cy="5171054"/>
            <a:chOff x="0" y="-4550"/>
            <a:chExt cx="9176752" cy="5171054"/>
          </a:xfrm>
        </p:grpSpPr>
        <p:grpSp>
          <p:nvGrpSpPr>
            <p:cNvPr id="1380" name="Google Shape;1380;p14"/>
            <p:cNvGrpSpPr/>
            <p:nvPr/>
          </p:nvGrpSpPr>
          <p:grpSpPr>
            <a:xfrm>
              <a:off x="0" y="-4550"/>
              <a:ext cx="4588377" cy="2585529"/>
              <a:chOff x="0" y="-4550"/>
              <a:chExt cx="9143835" cy="5152509"/>
            </a:xfrm>
          </p:grpSpPr>
          <p:sp>
            <p:nvSpPr>
              <p:cNvPr id="1381" name="Google Shape;1381;p14"/>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573433"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573433"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1720337"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1146891"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2867228"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2293783"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2293783"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4014120"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3440674"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3440674"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5145436"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45719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5718882"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6857986"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4"/>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14"/>
            <p:cNvGrpSpPr/>
            <p:nvPr/>
          </p:nvGrpSpPr>
          <p:grpSpPr>
            <a:xfrm rot="10800000">
              <a:off x="4588375" y="-4550"/>
              <a:ext cx="4588377" cy="2585529"/>
              <a:chOff x="0" y="-4550"/>
              <a:chExt cx="9143835" cy="5152509"/>
            </a:xfrm>
          </p:grpSpPr>
          <p:sp>
            <p:nvSpPr>
              <p:cNvPr id="1405" name="Google Shape;1405;p14"/>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4"/>
              <p:cNvSpPr/>
              <p:nvPr/>
            </p:nvSpPr>
            <p:spPr>
              <a:xfrm>
                <a:off x="573433"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4"/>
              <p:cNvSpPr/>
              <p:nvPr/>
            </p:nvSpPr>
            <p:spPr>
              <a:xfrm>
                <a:off x="573433"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4"/>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4"/>
              <p:cNvSpPr/>
              <p:nvPr/>
            </p:nvSpPr>
            <p:spPr>
              <a:xfrm>
                <a:off x="1720337"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4"/>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4"/>
              <p:cNvSpPr/>
              <p:nvPr/>
            </p:nvSpPr>
            <p:spPr>
              <a:xfrm>
                <a:off x="1146891"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4"/>
              <p:cNvSpPr/>
              <p:nvPr/>
            </p:nvSpPr>
            <p:spPr>
              <a:xfrm>
                <a:off x="2867228"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4"/>
              <p:cNvSpPr/>
              <p:nvPr/>
            </p:nvSpPr>
            <p:spPr>
              <a:xfrm>
                <a:off x="2293783"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4"/>
              <p:cNvSpPr/>
              <p:nvPr/>
            </p:nvSpPr>
            <p:spPr>
              <a:xfrm>
                <a:off x="2293783"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4"/>
              <p:cNvSpPr/>
              <p:nvPr/>
            </p:nvSpPr>
            <p:spPr>
              <a:xfrm>
                <a:off x="4014120"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4"/>
              <p:cNvSpPr/>
              <p:nvPr/>
            </p:nvSpPr>
            <p:spPr>
              <a:xfrm>
                <a:off x="3440674"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4"/>
              <p:cNvSpPr/>
              <p:nvPr/>
            </p:nvSpPr>
            <p:spPr>
              <a:xfrm>
                <a:off x="3440674"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4"/>
              <p:cNvSpPr/>
              <p:nvPr/>
            </p:nvSpPr>
            <p:spPr>
              <a:xfrm>
                <a:off x="5145436"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4"/>
              <p:cNvSpPr/>
              <p:nvPr/>
            </p:nvSpPr>
            <p:spPr>
              <a:xfrm>
                <a:off x="45719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4"/>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4"/>
              <p:cNvSpPr/>
              <p:nvPr/>
            </p:nvSpPr>
            <p:spPr>
              <a:xfrm>
                <a:off x="5718882"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4"/>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4"/>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4"/>
              <p:cNvSpPr/>
              <p:nvPr/>
            </p:nvSpPr>
            <p:spPr>
              <a:xfrm>
                <a:off x="6857986"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4"/>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4"/>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4"/>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14"/>
            <p:cNvGrpSpPr/>
            <p:nvPr/>
          </p:nvGrpSpPr>
          <p:grpSpPr>
            <a:xfrm>
              <a:off x="0" y="2580975"/>
              <a:ext cx="4588377" cy="2585529"/>
              <a:chOff x="0" y="-4550"/>
              <a:chExt cx="9143835" cy="5152509"/>
            </a:xfrm>
          </p:grpSpPr>
          <p:sp>
            <p:nvSpPr>
              <p:cNvPr id="1429" name="Google Shape;1429;p14"/>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4"/>
              <p:cNvSpPr/>
              <p:nvPr/>
            </p:nvSpPr>
            <p:spPr>
              <a:xfrm>
                <a:off x="573433"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4"/>
              <p:cNvSpPr/>
              <p:nvPr/>
            </p:nvSpPr>
            <p:spPr>
              <a:xfrm>
                <a:off x="573433"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4"/>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4"/>
              <p:cNvSpPr/>
              <p:nvPr/>
            </p:nvSpPr>
            <p:spPr>
              <a:xfrm>
                <a:off x="1720337"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4"/>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4"/>
              <p:cNvSpPr/>
              <p:nvPr/>
            </p:nvSpPr>
            <p:spPr>
              <a:xfrm>
                <a:off x="1146891"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4"/>
              <p:cNvSpPr/>
              <p:nvPr/>
            </p:nvSpPr>
            <p:spPr>
              <a:xfrm>
                <a:off x="2867228"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4"/>
              <p:cNvSpPr/>
              <p:nvPr/>
            </p:nvSpPr>
            <p:spPr>
              <a:xfrm>
                <a:off x="2293783"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4"/>
              <p:cNvSpPr/>
              <p:nvPr/>
            </p:nvSpPr>
            <p:spPr>
              <a:xfrm>
                <a:off x="2293783"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4"/>
              <p:cNvSpPr/>
              <p:nvPr/>
            </p:nvSpPr>
            <p:spPr>
              <a:xfrm>
                <a:off x="4014120"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4"/>
              <p:cNvSpPr/>
              <p:nvPr/>
            </p:nvSpPr>
            <p:spPr>
              <a:xfrm>
                <a:off x="3440674"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4"/>
              <p:cNvSpPr/>
              <p:nvPr/>
            </p:nvSpPr>
            <p:spPr>
              <a:xfrm>
                <a:off x="3440674"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4"/>
              <p:cNvSpPr/>
              <p:nvPr/>
            </p:nvSpPr>
            <p:spPr>
              <a:xfrm>
                <a:off x="5145436"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4"/>
              <p:cNvSpPr/>
              <p:nvPr/>
            </p:nvSpPr>
            <p:spPr>
              <a:xfrm>
                <a:off x="45719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4"/>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4"/>
              <p:cNvSpPr/>
              <p:nvPr/>
            </p:nvSpPr>
            <p:spPr>
              <a:xfrm>
                <a:off x="5718882"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4"/>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4"/>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4"/>
              <p:cNvSpPr/>
              <p:nvPr/>
            </p:nvSpPr>
            <p:spPr>
              <a:xfrm>
                <a:off x="6857986"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4"/>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4"/>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4"/>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2" name="Google Shape;1452;p14"/>
            <p:cNvGrpSpPr/>
            <p:nvPr/>
          </p:nvGrpSpPr>
          <p:grpSpPr>
            <a:xfrm rot="10800000" flipH="1">
              <a:off x="4588375" y="2580975"/>
              <a:ext cx="4588377" cy="2585529"/>
              <a:chOff x="0" y="-4550"/>
              <a:chExt cx="9143835" cy="5152509"/>
            </a:xfrm>
          </p:grpSpPr>
          <p:sp>
            <p:nvSpPr>
              <p:cNvPr id="1453" name="Google Shape;1453;p14"/>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4"/>
              <p:cNvSpPr/>
              <p:nvPr/>
            </p:nvSpPr>
            <p:spPr>
              <a:xfrm>
                <a:off x="573433"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4"/>
              <p:cNvSpPr/>
              <p:nvPr/>
            </p:nvSpPr>
            <p:spPr>
              <a:xfrm>
                <a:off x="573433"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4"/>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4"/>
              <p:cNvSpPr/>
              <p:nvPr/>
            </p:nvSpPr>
            <p:spPr>
              <a:xfrm>
                <a:off x="1720337"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4"/>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4"/>
              <p:cNvSpPr/>
              <p:nvPr/>
            </p:nvSpPr>
            <p:spPr>
              <a:xfrm>
                <a:off x="1146891"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4"/>
              <p:cNvSpPr/>
              <p:nvPr/>
            </p:nvSpPr>
            <p:spPr>
              <a:xfrm>
                <a:off x="2867228"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4"/>
              <p:cNvSpPr/>
              <p:nvPr/>
            </p:nvSpPr>
            <p:spPr>
              <a:xfrm>
                <a:off x="2293783"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4"/>
              <p:cNvSpPr/>
              <p:nvPr/>
            </p:nvSpPr>
            <p:spPr>
              <a:xfrm>
                <a:off x="2293783"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4"/>
              <p:cNvSpPr/>
              <p:nvPr/>
            </p:nvSpPr>
            <p:spPr>
              <a:xfrm>
                <a:off x="4014120"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4"/>
              <p:cNvSpPr/>
              <p:nvPr/>
            </p:nvSpPr>
            <p:spPr>
              <a:xfrm>
                <a:off x="3440674"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4"/>
              <p:cNvSpPr/>
              <p:nvPr/>
            </p:nvSpPr>
            <p:spPr>
              <a:xfrm>
                <a:off x="3440674"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4"/>
              <p:cNvSpPr/>
              <p:nvPr/>
            </p:nvSpPr>
            <p:spPr>
              <a:xfrm>
                <a:off x="5145436"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4"/>
              <p:cNvSpPr/>
              <p:nvPr/>
            </p:nvSpPr>
            <p:spPr>
              <a:xfrm>
                <a:off x="45719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4"/>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4"/>
              <p:cNvSpPr/>
              <p:nvPr/>
            </p:nvSpPr>
            <p:spPr>
              <a:xfrm>
                <a:off x="5718882"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4"/>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4"/>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4"/>
              <p:cNvSpPr/>
              <p:nvPr/>
            </p:nvSpPr>
            <p:spPr>
              <a:xfrm>
                <a:off x="6857986"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4"/>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4"/>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4"/>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76"/>
        <p:cNvGrpSpPr/>
        <p:nvPr/>
      </p:nvGrpSpPr>
      <p:grpSpPr>
        <a:xfrm>
          <a:off x="0" y="0"/>
          <a:ext cx="0" cy="0"/>
          <a:chOff x="0" y="0"/>
          <a:chExt cx="0" cy="0"/>
        </a:xfrm>
      </p:grpSpPr>
      <p:sp>
        <p:nvSpPr>
          <p:cNvPr id="1477" name="Google Shape;1477;p15"/>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78" name="Google Shape;1478;p15"/>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479" name="Google Shape;1479;p15"/>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80" name="Google Shape;1480;p15"/>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81" name="Google Shape;1481;p15"/>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82"/>
        <p:cNvGrpSpPr/>
        <p:nvPr/>
      </p:nvGrpSpPr>
      <p:grpSpPr>
        <a:xfrm>
          <a:off x="0" y="0"/>
          <a:ext cx="0" cy="0"/>
          <a:chOff x="0" y="0"/>
          <a:chExt cx="0" cy="0"/>
        </a:xfrm>
      </p:grpSpPr>
      <p:sp>
        <p:nvSpPr>
          <p:cNvPr id="1483" name="Google Shape;1483;p16"/>
          <p:cNvSpPr txBox="1">
            <a:spLocks noGrp="1"/>
          </p:cNvSpPr>
          <p:nvPr>
            <p:ph type="title"/>
          </p:nvPr>
        </p:nvSpPr>
        <p:spPr>
          <a:xfrm>
            <a:off x="722313" y="3305176"/>
            <a:ext cx="7772400" cy="10215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dk1"/>
              </a:buClr>
              <a:buSzPts val="4000"/>
              <a:buFont typeface="Calibri"/>
              <a:buNone/>
              <a:defRPr sz="4000" b="1" cap="none"/>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84" name="Google Shape;1484;p16"/>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1485" name="Google Shape;1485;p16"/>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86" name="Google Shape;1486;p16"/>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87" name="Google Shape;1487;p16"/>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1488"/>
        <p:cNvGrpSpPr/>
        <p:nvPr/>
      </p:nvGrpSpPr>
      <p:grpSpPr>
        <a:xfrm>
          <a:off x="0" y="0"/>
          <a:ext cx="0" cy="0"/>
          <a:chOff x="0" y="0"/>
          <a:chExt cx="0" cy="0"/>
        </a:xfrm>
      </p:grpSpPr>
      <p:sp>
        <p:nvSpPr>
          <p:cNvPr id="1489" name="Google Shape;1489;p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490" name="Google Shape;1490;p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6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91" name="Google Shape;149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492"/>
        <p:cNvGrpSpPr/>
        <p:nvPr/>
      </p:nvGrpSpPr>
      <p:grpSpPr>
        <a:xfrm>
          <a:off x="0" y="0"/>
          <a:ext cx="0" cy="0"/>
          <a:chOff x="0" y="0"/>
          <a:chExt cx="0" cy="0"/>
        </a:xfrm>
      </p:grpSpPr>
      <p:sp>
        <p:nvSpPr>
          <p:cNvPr id="1493" name="Google Shape;1493;p18"/>
          <p:cNvSpPr txBox="1">
            <a:spLocks noGrp="1"/>
          </p:cNvSpPr>
          <p:nvPr>
            <p:ph type="title"/>
          </p:nvPr>
        </p:nvSpPr>
        <p:spPr>
          <a:xfrm>
            <a:off x="722313" y="3305176"/>
            <a:ext cx="7772400" cy="1021500"/>
          </a:xfrm>
          <a:prstGeom prst="rect">
            <a:avLst/>
          </a:prstGeom>
          <a:noFill/>
          <a:ln>
            <a:noFill/>
          </a:ln>
        </p:spPr>
        <p:txBody>
          <a:bodyPr spcFirstLastPara="1" wrap="square" lIns="91425" tIns="45700" rIns="91425" bIns="45700" anchor="t" anchorCtr="0">
            <a:normAutofit/>
          </a:bodyPr>
          <a:lstStyle>
            <a:lvl1pPr lvl="0" algn="l" rtl="0">
              <a:spcBef>
                <a:spcPts val="0"/>
              </a:spcBef>
              <a:spcAft>
                <a:spcPts val="0"/>
              </a:spcAft>
              <a:buClr>
                <a:schemeClr val="dk1"/>
              </a:buClr>
              <a:buSzPts val="4000"/>
              <a:buFont typeface="Calibri"/>
              <a:buNone/>
              <a:defRPr sz="4000" b="1" cap="none"/>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94" name="Google Shape;1494;p18"/>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rm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1495" name="Google Shape;1495;p18"/>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96" name="Google Shape;1496;p18"/>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97" name="Google Shape;1497;p18"/>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half">
  <p:cSld name="BLANK_1_1">
    <p:bg>
      <p:bgPr>
        <a:blipFill>
          <a:blip r:embed="rId2">
            <a:alphaModFix/>
          </a:blip>
          <a:stretch>
            <a:fillRect/>
          </a:stretch>
        </a:blipFill>
        <a:effectLst/>
      </p:bgPr>
    </p:bg>
    <p:spTree>
      <p:nvGrpSpPr>
        <p:cNvPr id="1" name="Shape 1498"/>
        <p:cNvGrpSpPr/>
        <p:nvPr/>
      </p:nvGrpSpPr>
      <p:grpSpPr>
        <a:xfrm>
          <a:off x="0" y="0"/>
          <a:ext cx="0" cy="0"/>
          <a:chOff x="0" y="0"/>
          <a:chExt cx="0" cy="0"/>
        </a:xfrm>
      </p:grpSpPr>
      <p:sp>
        <p:nvSpPr>
          <p:cNvPr id="1499" name="Google Shape;1499;p19"/>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pic>
        <p:nvPicPr>
          <p:cNvPr id="1500" name="Google Shape;1500;p19" descr="paint_transparent1.png"/>
          <p:cNvPicPr preferRelativeResize="0"/>
          <p:nvPr/>
        </p:nvPicPr>
        <p:blipFill rotWithShape="1">
          <a:blip r:embed="rId3">
            <a:alphaModFix/>
          </a:blip>
          <a:srcRect l="27161"/>
          <a:stretch/>
        </p:blipFill>
        <p:spPr>
          <a:xfrm>
            <a:off x="0" y="0"/>
            <a:ext cx="6660552"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11"/>
        <p:cNvGrpSpPr/>
        <p:nvPr/>
      </p:nvGrpSpPr>
      <p:grpSpPr>
        <a:xfrm>
          <a:off x="0" y="0"/>
          <a:ext cx="0" cy="0"/>
          <a:chOff x="0" y="0"/>
          <a:chExt cx="0" cy="0"/>
        </a:xfrm>
      </p:grpSpPr>
      <p:grpSp>
        <p:nvGrpSpPr>
          <p:cNvPr id="112" name="Google Shape;112;p3"/>
          <p:cNvGrpSpPr/>
          <p:nvPr/>
        </p:nvGrpSpPr>
        <p:grpSpPr>
          <a:xfrm>
            <a:off x="4571990" y="1140477"/>
            <a:ext cx="4571845" cy="4007481"/>
            <a:chOff x="4571990" y="1140477"/>
            <a:chExt cx="4571845" cy="4007481"/>
          </a:xfrm>
        </p:grpSpPr>
        <p:sp>
          <p:nvSpPr>
            <p:cNvPr id="113" name="Google Shape;113;p3"/>
            <p:cNvSpPr/>
            <p:nvPr/>
          </p:nvSpPr>
          <p:spPr>
            <a:xfrm>
              <a:off x="514543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571990"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6292327"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718882"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685798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 name="Google Shape;124;p3"/>
          <p:cNvGrpSpPr/>
          <p:nvPr/>
        </p:nvGrpSpPr>
        <p:grpSpPr>
          <a:xfrm>
            <a:off x="4571990" y="-4550"/>
            <a:ext cx="4571845" cy="4579995"/>
            <a:chOff x="4571990" y="-4550"/>
            <a:chExt cx="4571845" cy="4579995"/>
          </a:xfrm>
        </p:grpSpPr>
        <p:sp>
          <p:nvSpPr>
            <p:cNvPr id="125" name="Google Shape;125;p3"/>
            <p:cNvSpPr/>
            <p:nvPr/>
          </p:nvSpPr>
          <p:spPr>
            <a:xfrm>
              <a:off x="4571990"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629232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5718882"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6857986"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5718882"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 name="Google Shape;136;p3"/>
          <p:cNvGrpSpPr/>
          <p:nvPr/>
        </p:nvGrpSpPr>
        <p:grpSpPr>
          <a:xfrm>
            <a:off x="4571990" y="-4550"/>
            <a:ext cx="4571845" cy="5152509"/>
            <a:chOff x="4571990" y="-4550"/>
            <a:chExt cx="4571845" cy="5152509"/>
          </a:xfrm>
        </p:grpSpPr>
        <p:sp>
          <p:nvSpPr>
            <p:cNvPr id="137" name="Google Shape;137;p3"/>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14543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4571990"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6292327"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685798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3"/>
          <p:cNvGrpSpPr/>
          <p:nvPr/>
        </p:nvGrpSpPr>
        <p:grpSpPr>
          <a:xfrm>
            <a:off x="4571990" y="-4550"/>
            <a:ext cx="4571845" cy="5152509"/>
            <a:chOff x="4571990" y="-4550"/>
            <a:chExt cx="4571845" cy="5152509"/>
          </a:xfrm>
        </p:grpSpPr>
        <p:sp>
          <p:nvSpPr>
            <p:cNvPr id="150" name="Google Shape;150;p3"/>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5145436" y="171299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6292327"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718882"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3"/>
          <p:cNvGrpSpPr/>
          <p:nvPr/>
        </p:nvGrpSpPr>
        <p:grpSpPr>
          <a:xfrm>
            <a:off x="4571990" y="-4550"/>
            <a:ext cx="4571845" cy="5152509"/>
            <a:chOff x="4571990" y="-4550"/>
            <a:chExt cx="4571845" cy="5152509"/>
          </a:xfrm>
        </p:grpSpPr>
        <p:sp>
          <p:nvSpPr>
            <p:cNvPr id="166" name="Google Shape;166;p3"/>
            <p:cNvSpPr/>
            <p:nvPr/>
          </p:nvSpPr>
          <p:spPr>
            <a:xfrm>
              <a:off x="5145436"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571990"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6292327"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6857986"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3"/>
          <p:cNvGrpSpPr/>
          <p:nvPr/>
        </p:nvGrpSpPr>
        <p:grpSpPr>
          <a:xfrm>
            <a:off x="4571990" y="-4550"/>
            <a:ext cx="4571845" cy="5152509"/>
            <a:chOff x="4571990" y="-4550"/>
            <a:chExt cx="4571845" cy="5152509"/>
          </a:xfrm>
        </p:grpSpPr>
        <p:sp>
          <p:nvSpPr>
            <p:cNvPr id="179" name="Google Shape;179;p3"/>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5145436"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45719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5718882"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6857986"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3"/>
          <p:cNvSpPr txBox="1">
            <a:spLocks noGrp="1"/>
          </p:cNvSpPr>
          <p:nvPr>
            <p:ph type="ctrTitle"/>
          </p:nvPr>
        </p:nvSpPr>
        <p:spPr>
          <a:xfrm>
            <a:off x="543900" y="2489091"/>
            <a:ext cx="3438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1" name="Google Shape;191;p3"/>
          <p:cNvSpPr txBox="1">
            <a:spLocks noGrp="1"/>
          </p:cNvSpPr>
          <p:nvPr>
            <p:ph type="subTitle" idx="1"/>
          </p:nvPr>
        </p:nvSpPr>
        <p:spPr>
          <a:xfrm>
            <a:off x="543900" y="3593393"/>
            <a:ext cx="3438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7868B"/>
              </a:buClr>
              <a:buSzPts val="1800"/>
              <a:buNone/>
              <a:defRPr sz="1800">
                <a:solidFill>
                  <a:srgbClr val="27868B"/>
                </a:solidFill>
              </a:defRPr>
            </a:lvl1pPr>
            <a:lvl2pPr lvl="1" rtl="0">
              <a:spcBef>
                <a:spcPts val="0"/>
              </a:spcBef>
              <a:spcAft>
                <a:spcPts val="0"/>
              </a:spcAft>
              <a:buClr>
                <a:srgbClr val="27868B"/>
              </a:buClr>
              <a:buSzPts val="1800"/>
              <a:buNone/>
              <a:defRPr sz="1800">
                <a:solidFill>
                  <a:srgbClr val="27868B"/>
                </a:solidFill>
              </a:defRPr>
            </a:lvl2pPr>
            <a:lvl3pPr lvl="2" rtl="0">
              <a:spcBef>
                <a:spcPts val="0"/>
              </a:spcBef>
              <a:spcAft>
                <a:spcPts val="0"/>
              </a:spcAft>
              <a:buClr>
                <a:srgbClr val="27868B"/>
              </a:buClr>
              <a:buSzPts val="1800"/>
              <a:buNone/>
              <a:defRPr sz="1800">
                <a:solidFill>
                  <a:srgbClr val="27868B"/>
                </a:solidFill>
              </a:defRPr>
            </a:lvl3pPr>
            <a:lvl4pPr lvl="3" rtl="0">
              <a:spcBef>
                <a:spcPts val="0"/>
              </a:spcBef>
              <a:spcAft>
                <a:spcPts val="0"/>
              </a:spcAft>
              <a:buClr>
                <a:srgbClr val="27868B"/>
              </a:buClr>
              <a:buSzPts val="1800"/>
              <a:buNone/>
              <a:defRPr sz="1800">
                <a:solidFill>
                  <a:srgbClr val="27868B"/>
                </a:solidFill>
              </a:defRPr>
            </a:lvl4pPr>
            <a:lvl5pPr lvl="4" rtl="0">
              <a:spcBef>
                <a:spcPts val="0"/>
              </a:spcBef>
              <a:spcAft>
                <a:spcPts val="0"/>
              </a:spcAft>
              <a:buClr>
                <a:srgbClr val="27868B"/>
              </a:buClr>
              <a:buSzPts val="1800"/>
              <a:buNone/>
              <a:defRPr sz="1800">
                <a:solidFill>
                  <a:srgbClr val="27868B"/>
                </a:solidFill>
              </a:defRPr>
            </a:lvl5pPr>
            <a:lvl6pPr lvl="5" rtl="0">
              <a:spcBef>
                <a:spcPts val="0"/>
              </a:spcBef>
              <a:spcAft>
                <a:spcPts val="0"/>
              </a:spcAft>
              <a:buClr>
                <a:srgbClr val="27868B"/>
              </a:buClr>
              <a:buSzPts val="1800"/>
              <a:buNone/>
              <a:defRPr sz="1800">
                <a:solidFill>
                  <a:srgbClr val="27868B"/>
                </a:solidFill>
              </a:defRPr>
            </a:lvl6pPr>
            <a:lvl7pPr lvl="6" rtl="0">
              <a:spcBef>
                <a:spcPts val="0"/>
              </a:spcBef>
              <a:spcAft>
                <a:spcPts val="0"/>
              </a:spcAft>
              <a:buClr>
                <a:srgbClr val="27868B"/>
              </a:buClr>
              <a:buSzPts val="1800"/>
              <a:buNone/>
              <a:defRPr sz="1800">
                <a:solidFill>
                  <a:srgbClr val="27868B"/>
                </a:solidFill>
              </a:defRPr>
            </a:lvl7pPr>
            <a:lvl8pPr lvl="7" rtl="0">
              <a:spcBef>
                <a:spcPts val="0"/>
              </a:spcBef>
              <a:spcAft>
                <a:spcPts val="0"/>
              </a:spcAft>
              <a:buClr>
                <a:srgbClr val="27868B"/>
              </a:buClr>
              <a:buSzPts val="1800"/>
              <a:buNone/>
              <a:defRPr sz="1800">
                <a:solidFill>
                  <a:srgbClr val="27868B"/>
                </a:solidFill>
              </a:defRPr>
            </a:lvl8pPr>
            <a:lvl9pPr lvl="8" rtl="0">
              <a:spcBef>
                <a:spcPts val="0"/>
              </a:spcBef>
              <a:spcAft>
                <a:spcPts val="0"/>
              </a:spcAft>
              <a:buClr>
                <a:srgbClr val="27868B"/>
              </a:buClr>
              <a:buSzPts val="1800"/>
              <a:buNone/>
              <a:defRPr sz="1800">
                <a:solidFill>
                  <a:srgbClr val="27868B"/>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92"/>
        <p:cNvGrpSpPr/>
        <p:nvPr/>
      </p:nvGrpSpPr>
      <p:grpSpPr>
        <a:xfrm>
          <a:off x="0" y="0"/>
          <a:ext cx="0" cy="0"/>
          <a:chOff x="0" y="0"/>
          <a:chExt cx="0" cy="0"/>
        </a:xfrm>
      </p:grpSpPr>
      <p:grpSp>
        <p:nvGrpSpPr>
          <p:cNvPr id="193" name="Google Shape;193;p4"/>
          <p:cNvGrpSpPr/>
          <p:nvPr/>
        </p:nvGrpSpPr>
        <p:grpSpPr>
          <a:xfrm>
            <a:off x="0" y="-4550"/>
            <a:ext cx="9143835" cy="5152509"/>
            <a:chOff x="0" y="-4550"/>
            <a:chExt cx="9143835" cy="5152509"/>
          </a:xfrm>
        </p:grpSpPr>
        <p:sp>
          <p:nvSpPr>
            <p:cNvPr id="194" name="Google Shape;194;p4"/>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573433"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1146891"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2867228"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2867228"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4"/>
          <p:cNvGrpSpPr/>
          <p:nvPr/>
        </p:nvGrpSpPr>
        <p:grpSpPr>
          <a:xfrm>
            <a:off x="0" y="-4550"/>
            <a:ext cx="9143835" cy="5152509"/>
            <a:chOff x="0" y="-4550"/>
            <a:chExt cx="9143835" cy="5152509"/>
          </a:xfrm>
        </p:grpSpPr>
        <p:sp>
          <p:nvSpPr>
            <p:cNvPr id="209" name="Google Shape;209;p4"/>
            <p:cNvSpPr/>
            <p:nvPr/>
          </p:nvSpPr>
          <p:spPr>
            <a:xfrm>
              <a:off x="573433" y="1140477"/>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1146891"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4014120"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 name="Google Shape;222;p4"/>
          <p:cNvGrpSpPr/>
          <p:nvPr/>
        </p:nvGrpSpPr>
        <p:grpSpPr>
          <a:xfrm>
            <a:off x="0" y="-4550"/>
            <a:ext cx="9143835" cy="5152509"/>
            <a:chOff x="0" y="-4550"/>
            <a:chExt cx="9143835" cy="5152509"/>
          </a:xfrm>
        </p:grpSpPr>
        <p:sp>
          <p:nvSpPr>
            <p:cNvPr id="223" name="Google Shape;223;p4"/>
            <p:cNvSpPr/>
            <p:nvPr/>
          </p:nvSpPr>
          <p:spPr>
            <a:xfrm>
              <a:off x="573433" y="171299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1720337"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2293783"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4"/>
          <p:cNvGrpSpPr/>
          <p:nvPr/>
        </p:nvGrpSpPr>
        <p:grpSpPr>
          <a:xfrm>
            <a:off x="0" y="-4550"/>
            <a:ext cx="9143835" cy="5152509"/>
            <a:chOff x="0" y="-4550"/>
            <a:chExt cx="9143835" cy="5152509"/>
          </a:xfrm>
        </p:grpSpPr>
        <p:sp>
          <p:nvSpPr>
            <p:cNvPr id="239" name="Google Shape;239;p4"/>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573433"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1720337"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4014120"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4"/>
          <p:cNvGrpSpPr/>
          <p:nvPr/>
        </p:nvGrpSpPr>
        <p:grpSpPr>
          <a:xfrm>
            <a:off x="0" y="-4550"/>
            <a:ext cx="9143835" cy="5152509"/>
            <a:chOff x="0" y="-4550"/>
            <a:chExt cx="9143835" cy="5152509"/>
          </a:xfrm>
        </p:grpSpPr>
        <p:sp>
          <p:nvSpPr>
            <p:cNvPr id="257" name="Google Shape;257;p4"/>
            <p:cNvSpPr/>
            <p:nvPr/>
          </p:nvSpPr>
          <p:spPr>
            <a:xfrm>
              <a:off x="57343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2293783"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3440674"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4"/>
          <p:cNvGrpSpPr/>
          <p:nvPr/>
        </p:nvGrpSpPr>
        <p:grpSpPr>
          <a:xfrm>
            <a:off x="0" y="-4550"/>
            <a:ext cx="9143835" cy="5152509"/>
            <a:chOff x="0" y="-4550"/>
            <a:chExt cx="9143835" cy="5152509"/>
          </a:xfrm>
        </p:grpSpPr>
        <p:sp>
          <p:nvSpPr>
            <p:cNvPr id="271" name="Google Shape;271;p4"/>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
            <p:cNvSpPr/>
            <p:nvPr/>
          </p:nvSpPr>
          <p:spPr>
            <a:xfrm>
              <a:off x="573433"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573433"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3440674" y="4003045"/>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4"/>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4"/>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4"/>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84" name="Google Shape;284;p4"/>
          <p:cNvSpPr/>
          <p:nvPr/>
        </p:nvSpPr>
        <p:spPr>
          <a:xfrm>
            <a:off x="4013594" y="-4550"/>
            <a:ext cx="1143300" cy="11433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
          <p:cNvSpPr txBox="1"/>
          <p:nvPr/>
        </p:nvSpPr>
        <p:spPr>
          <a:xfrm>
            <a:off x="3593400" y="-6081"/>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FFFFFF"/>
                </a:solidFill>
                <a:latin typeface="Muli"/>
                <a:ea typeface="Muli"/>
                <a:cs typeface="Muli"/>
                <a:sym typeface="Muli"/>
              </a:rPr>
              <a:t>“</a:t>
            </a:r>
            <a:endParaRPr sz="9600" b="1">
              <a:solidFill>
                <a:srgbClr val="FFFFFF"/>
              </a:solidFill>
              <a:latin typeface="Muli"/>
              <a:ea typeface="Muli"/>
              <a:cs typeface="Muli"/>
              <a:sym typeface="Muli"/>
            </a:endParaRPr>
          </a:p>
        </p:txBody>
      </p:sp>
      <p:sp>
        <p:nvSpPr>
          <p:cNvPr id="286" name="Google Shape;286;p4"/>
          <p:cNvSpPr txBox="1">
            <a:spLocks noGrp="1"/>
          </p:cNvSpPr>
          <p:nvPr>
            <p:ph type="body" idx="1"/>
          </p:nvPr>
        </p:nvSpPr>
        <p:spPr>
          <a:xfrm>
            <a:off x="1758025" y="1702750"/>
            <a:ext cx="5628000" cy="17379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SzPts val="24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81000" algn="ctr" rtl="0">
              <a:spcBef>
                <a:spcPts val="0"/>
              </a:spcBef>
              <a:spcAft>
                <a:spcPts val="0"/>
              </a:spcAft>
              <a:buSzPts val="2400"/>
              <a:buChar char="▫"/>
              <a:defRPr i="1"/>
            </a:lvl4pPr>
            <a:lvl5pPr marL="2286000" lvl="4" indent="-381000" algn="ctr" rtl="0">
              <a:spcBef>
                <a:spcPts val="0"/>
              </a:spcBef>
              <a:spcAft>
                <a:spcPts val="0"/>
              </a:spcAft>
              <a:buSzPts val="2400"/>
              <a:buChar char="▫"/>
              <a:defRPr i="1"/>
            </a:lvl5pPr>
            <a:lvl6pPr marL="2743200" lvl="5" indent="-381000" algn="ctr" rtl="0">
              <a:spcBef>
                <a:spcPts val="0"/>
              </a:spcBef>
              <a:spcAft>
                <a:spcPts val="0"/>
              </a:spcAft>
              <a:buSzPts val="2400"/>
              <a:buChar char="▫"/>
              <a:defRPr i="1"/>
            </a:lvl6pPr>
            <a:lvl7pPr marL="3200400" lvl="6" indent="-381000" algn="ctr" rtl="0">
              <a:spcBef>
                <a:spcPts val="0"/>
              </a:spcBef>
              <a:spcAft>
                <a:spcPts val="0"/>
              </a:spcAft>
              <a:buSzPts val="2400"/>
              <a:buChar char="▫"/>
              <a:defRPr i="1"/>
            </a:lvl7pPr>
            <a:lvl8pPr marL="3657600" lvl="7" indent="-381000" algn="ctr" rtl="0">
              <a:spcBef>
                <a:spcPts val="0"/>
              </a:spcBef>
              <a:spcAft>
                <a:spcPts val="0"/>
              </a:spcAft>
              <a:buSzPts val="2400"/>
              <a:buChar char="▫"/>
              <a:defRPr i="1"/>
            </a:lvl8pPr>
            <a:lvl9pPr marL="4114800" lvl="8" indent="-381000" algn="ctr" rtl="0">
              <a:spcBef>
                <a:spcPts val="0"/>
              </a:spcBef>
              <a:spcAft>
                <a:spcPts val="0"/>
              </a:spcAft>
              <a:buSzPts val="2400"/>
              <a:buChar char="▫"/>
              <a:defRPr i="1"/>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87"/>
        <p:cNvGrpSpPr/>
        <p:nvPr/>
      </p:nvGrpSpPr>
      <p:grpSpPr>
        <a:xfrm>
          <a:off x="0" y="0"/>
          <a:ext cx="0" cy="0"/>
          <a:chOff x="0" y="0"/>
          <a:chExt cx="0" cy="0"/>
        </a:xfrm>
      </p:grpSpPr>
      <p:grpSp>
        <p:nvGrpSpPr>
          <p:cNvPr id="288" name="Google Shape;288;p5"/>
          <p:cNvGrpSpPr/>
          <p:nvPr/>
        </p:nvGrpSpPr>
        <p:grpSpPr>
          <a:xfrm>
            <a:off x="7431431" y="1712991"/>
            <a:ext cx="1712404" cy="2862454"/>
            <a:chOff x="7431431" y="1712991"/>
            <a:chExt cx="1712404" cy="2862454"/>
          </a:xfrm>
        </p:grpSpPr>
        <p:sp>
          <p:nvSpPr>
            <p:cNvPr id="289" name="Google Shape;289;p5"/>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5"/>
          <p:cNvGrpSpPr/>
          <p:nvPr/>
        </p:nvGrpSpPr>
        <p:grpSpPr>
          <a:xfrm>
            <a:off x="7431431" y="1712991"/>
            <a:ext cx="1712404" cy="2862454"/>
            <a:chOff x="7431431" y="1712991"/>
            <a:chExt cx="1712404" cy="2862454"/>
          </a:xfrm>
        </p:grpSpPr>
        <p:sp>
          <p:nvSpPr>
            <p:cNvPr id="294" name="Google Shape;294;p5"/>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5"/>
          <p:cNvGrpSpPr/>
          <p:nvPr/>
        </p:nvGrpSpPr>
        <p:grpSpPr>
          <a:xfrm>
            <a:off x="7431431" y="-4550"/>
            <a:ext cx="1712404" cy="5152509"/>
            <a:chOff x="7431431" y="-4550"/>
            <a:chExt cx="1712404" cy="5152509"/>
          </a:xfrm>
        </p:grpSpPr>
        <p:sp>
          <p:nvSpPr>
            <p:cNvPr id="297" name="Google Shape;297;p5"/>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5"/>
          <p:cNvGrpSpPr/>
          <p:nvPr/>
        </p:nvGrpSpPr>
        <p:grpSpPr>
          <a:xfrm>
            <a:off x="7431431" y="-4550"/>
            <a:ext cx="1712404" cy="5152509"/>
            <a:chOff x="7431431" y="-4550"/>
            <a:chExt cx="1712404" cy="5152509"/>
          </a:xfrm>
        </p:grpSpPr>
        <p:sp>
          <p:nvSpPr>
            <p:cNvPr id="303" name="Google Shape;303;p5"/>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5"/>
          <p:cNvGrpSpPr/>
          <p:nvPr/>
        </p:nvGrpSpPr>
        <p:grpSpPr>
          <a:xfrm>
            <a:off x="7431431" y="-4550"/>
            <a:ext cx="1712404" cy="4579995"/>
            <a:chOff x="7431431" y="-4550"/>
            <a:chExt cx="1712404" cy="4579995"/>
          </a:xfrm>
        </p:grpSpPr>
        <p:sp>
          <p:nvSpPr>
            <p:cNvPr id="311" name="Google Shape;311;p5"/>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5"/>
          <p:cNvGrpSpPr/>
          <p:nvPr/>
        </p:nvGrpSpPr>
        <p:grpSpPr>
          <a:xfrm>
            <a:off x="7431431" y="567964"/>
            <a:ext cx="1712404" cy="4579995"/>
            <a:chOff x="7431431" y="567964"/>
            <a:chExt cx="1712404" cy="4579995"/>
          </a:xfrm>
        </p:grpSpPr>
        <p:sp>
          <p:nvSpPr>
            <p:cNvPr id="317" name="Google Shape;317;p5"/>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5"/>
          <p:cNvSpPr txBox="1">
            <a:spLocks noGrp="1"/>
          </p:cNvSpPr>
          <p:nvPr>
            <p:ph type="title"/>
          </p:nvPr>
        </p:nvSpPr>
        <p:spPr>
          <a:xfrm>
            <a:off x="457200" y="510775"/>
            <a:ext cx="64083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2" name="Google Shape;322;p5"/>
          <p:cNvSpPr txBox="1">
            <a:spLocks noGrp="1"/>
          </p:cNvSpPr>
          <p:nvPr>
            <p:ph type="body" idx="1"/>
          </p:nvPr>
        </p:nvSpPr>
        <p:spPr>
          <a:xfrm>
            <a:off x="457200" y="1504950"/>
            <a:ext cx="6408300" cy="32667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323" name="Google Shape;323;p5"/>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half">
  <p:cSld name="TITLE_AND_BODY_1">
    <p:spTree>
      <p:nvGrpSpPr>
        <p:cNvPr id="1" name="Shape 324"/>
        <p:cNvGrpSpPr/>
        <p:nvPr/>
      </p:nvGrpSpPr>
      <p:grpSpPr>
        <a:xfrm>
          <a:off x="0" y="0"/>
          <a:ext cx="0" cy="0"/>
          <a:chOff x="0" y="0"/>
          <a:chExt cx="0" cy="0"/>
        </a:xfrm>
      </p:grpSpPr>
      <p:grpSp>
        <p:nvGrpSpPr>
          <p:cNvPr id="325" name="Google Shape;325;p6"/>
          <p:cNvGrpSpPr/>
          <p:nvPr/>
        </p:nvGrpSpPr>
        <p:grpSpPr>
          <a:xfrm>
            <a:off x="4571990" y="1140477"/>
            <a:ext cx="4571845" cy="4007481"/>
            <a:chOff x="4571990" y="1140477"/>
            <a:chExt cx="4571845" cy="4007481"/>
          </a:xfrm>
        </p:grpSpPr>
        <p:sp>
          <p:nvSpPr>
            <p:cNvPr id="326" name="Google Shape;326;p6"/>
            <p:cNvSpPr/>
            <p:nvPr/>
          </p:nvSpPr>
          <p:spPr>
            <a:xfrm>
              <a:off x="514543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5145436"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4571990"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6292327"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5718882" y="343053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6"/>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6"/>
            <p:cNvSpPr/>
            <p:nvPr/>
          </p:nvSpPr>
          <p:spPr>
            <a:xfrm>
              <a:off x="6857986" y="1140477"/>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6"/>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6"/>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6"/>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6"/>
          <p:cNvGrpSpPr/>
          <p:nvPr/>
        </p:nvGrpSpPr>
        <p:grpSpPr>
          <a:xfrm>
            <a:off x="4571990" y="-4550"/>
            <a:ext cx="4571845" cy="4579995"/>
            <a:chOff x="4571990" y="-4550"/>
            <a:chExt cx="4571845" cy="4579995"/>
          </a:xfrm>
        </p:grpSpPr>
        <p:sp>
          <p:nvSpPr>
            <p:cNvPr id="338" name="Google Shape;338;p6"/>
            <p:cNvSpPr/>
            <p:nvPr/>
          </p:nvSpPr>
          <p:spPr>
            <a:xfrm>
              <a:off x="4571990"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6"/>
            <p:cNvSpPr/>
            <p:nvPr/>
          </p:nvSpPr>
          <p:spPr>
            <a:xfrm>
              <a:off x="4571990"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6"/>
            <p:cNvSpPr/>
            <p:nvPr/>
          </p:nvSpPr>
          <p:spPr>
            <a:xfrm>
              <a:off x="6292327" y="56796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6292327"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6"/>
            <p:cNvSpPr/>
            <p:nvPr/>
          </p:nvSpPr>
          <p:spPr>
            <a:xfrm>
              <a:off x="6292327"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6"/>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6"/>
            <p:cNvSpPr/>
            <p:nvPr/>
          </p:nvSpPr>
          <p:spPr>
            <a:xfrm>
              <a:off x="5718882"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6"/>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6"/>
            <p:cNvSpPr/>
            <p:nvPr/>
          </p:nvSpPr>
          <p:spPr>
            <a:xfrm>
              <a:off x="6857986" y="343053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6"/>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5718882" y="2858018"/>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6"/>
          <p:cNvGrpSpPr/>
          <p:nvPr/>
        </p:nvGrpSpPr>
        <p:grpSpPr>
          <a:xfrm>
            <a:off x="4571990" y="-4550"/>
            <a:ext cx="4571845" cy="5152509"/>
            <a:chOff x="4571990" y="-4550"/>
            <a:chExt cx="4571845" cy="5152509"/>
          </a:xfrm>
        </p:grpSpPr>
        <p:sp>
          <p:nvSpPr>
            <p:cNvPr id="350" name="Google Shape;350;p6"/>
            <p:cNvSpPr/>
            <p:nvPr/>
          </p:nvSpPr>
          <p:spPr>
            <a:xfrm>
              <a:off x="514543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6"/>
            <p:cNvSpPr/>
            <p:nvPr/>
          </p:nvSpPr>
          <p:spPr>
            <a:xfrm>
              <a:off x="514543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4571990"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6"/>
            <p:cNvSpPr/>
            <p:nvPr/>
          </p:nvSpPr>
          <p:spPr>
            <a:xfrm>
              <a:off x="6292327"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6"/>
            <p:cNvSpPr/>
            <p:nvPr/>
          </p:nvSpPr>
          <p:spPr>
            <a:xfrm>
              <a:off x="5718882" y="4003045"/>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6"/>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6"/>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6"/>
            <p:cNvSpPr/>
            <p:nvPr/>
          </p:nvSpPr>
          <p:spPr>
            <a:xfrm>
              <a:off x="6857986" y="56796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6"/>
            <p:cNvSpPr/>
            <p:nvPr/>
          </p:nvSpPr>
          <p:spPr>
            <a:xfrm>
              <a:off x="6857986"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6"/>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6"/>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6"/>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6"/>
          <p:cNvGrpSpPr/>
          <p:nvPr/>
        </p:nvGrpSpPr>
        <p:grpSpPr>
          <a:xfrm>
            <a:off x="4571990" y="-4550"/>
            <a:ext cx="4571845" cy="5152509"/>
            <a:chOff x="4571990" y="-4550"/>
            <a:chExt cx="4571845" cy="5152509"/>
          </a:xfrm>
        </p:grpSpPr>
        <p:sp>
          <p:nvSpPr>
            <p:cNvPr id="363" name="Google Shape;363;p6"/>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6"/>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6"/>
            <p:cNvSpPr/>
            <p:nvPr/>
          </p:nvSpPr>
          <p:spPr>
            <a:xfrm>
              <a:off x="5145436" y="171299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6"/>
            <p:cNvSpPr/>
            <p:nvPr/>
          </p:nvSpPr>
          <p:spPr>
            <a:xfrm>
              <a:off x="4571990"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6"/>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6"/>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6"/>
            <p:cNvSpPr/>
            <p:nvPr/>
          </p:nvSpPr>
          <p:spPr>
            <a:xfrm>
              <a:off x="6292327"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6"/>
            <p:cNvSpPr/>
            <p:nvPr/>
          </p:nvSpPr>
          <p:spPr>
            <a:xfrm>
              <a:off x="5718882"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6"/>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6"/>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6"/>
            <p:cNvSpPr/>
            <p:nvPr/>
          </p:nvSpPr>
          <p:spPr>
            <a:xfrm>
              <a:off x="6857986" y="4003045"/>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6"/>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6"/>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6"/>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6"/>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6"/>
          <p:cNvGrpSpPr/>
          <p:nvPr/>
        </p:nvGrpSpPr>
        <p:grpSpPr>
          <a:xfrm>
            <a:off x="4571990" y="-4550"/>
            <a:ext cx="4571845" cy="5152509"/>
            <a:chOff x="4571990" y="-4550"/>
            <a:chExt cx="4571845" cy="5152509"/>
          </a:xfrm>
        </p:grpSpPr>
        <p:sp>
          <p:nvSpPr>
            <p:cNvPr id="379" name="Google Shape;379;p6"/>
            <p:cNvSpPr/>
            <p:nvPr/>
          </p:nvSpPr>
          <p:spPr>
            <a:xfrm>
              <a:off x="5145436"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6"/>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6"/>
            <p:cNvSpPr/>
            <p:nvPr/>
          </p:nvSpPr>
          <p:spPr>
            <a:xfrm>
              <a:off x="4571990" y="228550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6"/>
            <p:cNvSpPr/>
            <p:nvPr/>
          </p:nvSpPr>
          <p:spPr>
            <a:xfrm>
              <a:off x="6292327"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6"/>
            <p:cNvSpPr/>
            <p:nvPr/>
          </p:nvSpPr>
          <p:spPr>
            <a:xfrm>
              <a:off x="5718882"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6"/>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6"/>
            <p:cNvSpPr/>
            <p:nvPr/>
          </p:nvSpPr>
          <p:spPr>
            <a:xfrm>
              <a:off x="6857986"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6"/>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6"/>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6"/>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6"/>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6"/>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6"/>
          <p:cNvGrpSpPr/>
          <p:nvPr/>
        </p:nvGrpSpPr>
        <p:grpSpPr>
          <a:xfrm>
            <a:off x="4571990" y="-4550"/>
            <a:ext cx="4571845" cy="5152509"/>
            <a:chOff x="4571990" y="-4550"/>
            <a:chExt cx="4571845" cy="5152509"/>
          </a:xfrm>
        </p:grpSpPr>
        <p:sp>
          <p:nvSpPr>
            <p:cNvPr id="392" name="Google Shape;392;p6"/>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6"/>
            <p:cNvSpPr/>
            <p:nvPr/>
          </p:nvSpPr>
          <p:spPr>
            <a:xfrm>
              <a:off x="5145436" y="2858018"/>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6"/>
            <p:cNvSpPr/>
            <p:nvPr/>
          </p:nvSpPr>
          <p:spPr>
            <a:xfrm>
              <a:off x="45719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6"/>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6"/>
            <p:cNvSpPr/>
            <p:nvPr/>
          </p:nvSpPr>
          <p:spPr>
            <a:xfrm>
              <a:off x="5718882"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6"/>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6"/>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6"/>
            <p:cNvSpPr/>
            <p:nvPr/>
          </p:nvSpPr>
          <p:spPr>
            <a:xfrm>
              <a:off x="6857986" y="171299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6"/>
          <p:cNvSpPr txBox="1">
            <a:spLocks noGrp="1"/>
          </p:cNvSpPr>
          <p:nvPr>
            <p:ph type="title"/>
          </p:nvPr>
        </p:nvSpPr>
        <p:spPr>
          <a:xfrm>
            <a:off x="457200" y="510775"/>
            <a:ext cx="35412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4" name="Google Shape;404;p6"/>
          <p:cNvSpPr txBox="1">
            <a:spLocks noGrp="1"/>
          </p:cNvSpPr>
          <p:nvPr>
            <p:ph type="body" idx="1"/>
          </p:nvPr>
        </p:nvSpPr>
        <p:spPr>
          <a:xfrm>
            <a:off x="457200" y="1504950"/>
            <a:ext cx="3541200" cy="32667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405" name="Google Shape;405;p6"/>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06"/>
        <p:cNvGrpSpPr/>
        <p:nvPr/>
      </p:nvGrpSpPr>
      <p:grpSpPr>
        <a:xfrm>
          <a:off x="0" y="0"/>
          <a:ext cx="0" cy="0"/>
          <a:chOff x="0" y="0"/>
          <a:chExt cx="0" cy="0"/>
        </a:xfrm>
      </p:grpSpPr>
      <p:grpSp>
        <p:nvGrpSpPr>
          <p:cNvPr id="407" name="Google Shape;407;p7"/>
          <p:cNvGrpSpPr/>
          <p:nvPr/>
        </p:nvGrpSpPr>
        <p:grpSpPr>
          <a:xfrm>
            <a:off x="7431431" y="1712991"/>
            <a:ext cx="1712404" cy="2862454"/>
            <a:chOff x="7431431" y="1712991"/>
            <a:chExt cx="1712404" cy="2862454"/>
          </a:xfrm>
        </p:grpSpPr>
        <p:sp>
          <p:nvSpPr>
            <p:cNvPr id="408" name="Google Shape;408;p7"/>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7"/>
          <p:cNvGrpSpPr/>
          <p:nvPr/>
        </p:nvGrpSpPr>
        <p:grpSpPr>
          <a:xfrm>
            <a:off x="7431431" y="1712991"/>
            <a:ext cx="1712404" cy="2862454"/>
            <a:chOff x="7431431" y="1712991"/>
            <a:chExt cx="1712404" cy="2862454"/>
          </a:xfrm>
        </p:grpSpPr>
        <p:sp>
          <p:nvSpPr>
            <p:cNvPr id="413" name="Google Shape;413;p7"/>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7"/>
          <p:cNvGrpSpPr/>
          <p:nvPr/>
        </p:nvGrpSpPr>
        <p:grpSpPr>
          <a:xfrm>
            <a:off x="7431431" y="-4550"/>
            <a:ext cx="1712404" cy="5152509"/>
            <a:chOff x="7431431" y="-4550"/>
            <a:chExt cx="1712404" cy="5152509"/>
          </a:xfrm>
        </p:grpSpPr>
        <p:sp>
          <p:nvSpPr>
            <p:cNvPr id="416" name="Google Shape;416;p7"/>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7"/>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7"/>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7"/>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7"/>
          <p:cNvGrpSpPr/>
          <p:nvPr/>
        </p:nvGrpSpPr>
        <p:grpSpPr>
          <a:xfrm>
            <a:off x="7431431" y="-4550"/>
            <a:ext cx="1712404" cy="5152509"/>
            <a:chOff x="7431431" y="-4550"/>
            <a:chExt cx="1712404" cy="5152509"/>
          </a:xfrm>
        </p:grpSpPr>
        <p:sp>
          <p:nvSpPr>
            <p:cNvPr id="422" name="Google Shape;422;p7"/>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7"/>
          <p:cNvGrpSpPr/>
          <p:nvPr/>
        </p:nvGrpSpPr>
        <p:grpSpPr>
          <a:xfrm>
            <a:off x="7431431" y="-4550"/>
            <a:ext cx="1712404" cy="4579995"/>
            <a:chOff x="7431431" y="-4550"/>
            <a:chExt cx="1712404" cy="4579995"/>
          </a:xfrm>
        </p:grpSpPr>
        <p:sp>
          <p:nvSpPr>
            <p:cNvPr id="430" name="Google Shape;430;p7"/>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7"/>
          <p:cNvGrpSpPr/>
          <p:nvPr/>
        </p:nvGrpSpPr>
        <p:grpSpPr>
          <a:xfrm>
            <a:off x="7431431" y="567964"/>
            <a:ext cx="1712404" cy="4579995"/>
            <a:chOff x="7431431" y="567964"/>
            <a:chExt cx="1712404" cy="4579995"/>
          </a:xfrm>
        </p:grpSpPr>
        <p:sp>
          <p:nvSpPr>
            <p:cNvPr id="436" name="Google Shape;436;p7"/>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7"/>
          <p:cNvSpPr txBox="1">
            <a:spLocks noGrp="1"/>
          </p:cNvSpPr>
          <p:nvPr>
            <p:ph type="title"/>
          </p:nvPr>
        </p:nvSpPr>
        <p:spPr>
          <a:xfrm>
            <a:off x="457200" y="510775"/>
            <a:ext cx="64083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41" name="Google Shape;441;p7"/>
          <p:cNvSpPr txBox="1">
            <a:spLocks noGrp="1"/>
          </p:cNvSpPr>
          <p:nvPr>
            <p:ph type="body" idx="1"/>
          </p:nvPr>
        </p:nvSpPr>
        <p:spPr>
          <a:xfrm>
            <a:off x="457200" y="1559025"/>
            <a:ext cx="3110400" cy="3012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42" name="Google Shape;442;p7"/>
          <p:cNvSpPr txBox="1">
            <a:spLocks noGrp="1"/>
          </p:cNvSpPr>
          <p:nvPr>
            <p:ph type="body" idx="2"/>
          </p:nvPr>
        </p:nvSpPr>
        <p:spPr>
          <a:xfrm>
            <a:off x="3755024" y="1559025"/>
            <a:ext cx="3110400" cy="3012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43" name="Google Shape;443;p7"/>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44"/>
        <p:cNvGrpSpPr/>
        <p:nvPr/>
      </p:nvGrpSpPr>
      <p:grpSpPr>
        <a:xfrm>
          <a:off x="0" y="0"/>
          <a:ext cx="0" cy="0"/>
          <a:chOff x="0" y="0"/>
          <a:chExt cx="0" cy="0"/>
        </a:xfrm>
      </p:grpSpPr>
      <p:grpSp>
        <p:nvGrpSpPr>
          <p:cNvPr id="445" name="Google Shape;445;p8"/>
          <p:cNvGrpSpPr/>
          <p:nvPr/>
        </p:nvGrpSpPr>
        <p:grpSpPr>
          <a:xfrm>
            <a:off x="7997090" y="1712991"/>
            <a:ext cx="1146746" cy="2862454"/>
            <a:chOff x="7997090" y="1712991"/>
            <a:chExt cx="1146746" cy="2862454"/>
          </a:xfrm>
        </p:grpSpPr>
        <p:sp>
          <p:nvSpPr>
            <p:cNvPr id="446" name="Google Shape;446;p8"/>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8"/>
          <p:cNvGrpSpPr/>
          <p:nvPr/>
        </p:nvGrpSpPr>
        <p:grpSpPr>
          <a:xfrm>
            <a:off x="7997090" y="-4550"/>
            <a:ext cx="1146746" cy="2862454"/>
            <a:chOff x="7997090" y="-4550"/>
            <a:chExt cx="1146746" cy="2862454"/>
          </a:xfrm>
        </p:grpSpPr>
        <p:sp>
          <p:nvSpPr>
            <p:cNvPr id="450" name="Google Shape;450;p8"/>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8"/>
          <p:cNvGrpSpPr/>
          <p:nvPr/>
        </p:nvGrpSpPr>
        <p:grpSpPr>
          <a:xfrm>
            <a:off x="7997090" y="567964"/>
            <a:ext cx="1146746" cy="4579995"/>
            <a:chOff x="7997090" y="567964"/>
            <a:chExt cx="1146746" cy="4579995"/>
          </a:xfrm>
        </p:grpSpPr>
        <p:sp>
          <p:nvSpPr>
            <p:cNvPr id="454" name="Google Shape;454;p8"/>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8"/>
          <p:cNvGrpSpPr/>
          <p:nvPr/>
        </p:nvGrpSpPr>
        <p:grpSpPr>
          <a:xfrm>
            <a:off x="7997090" y="-4550"/>
            <a:ext cx="1146746" cy="4579995"/>
            <a:chOff x="7997090" y="-4550"/>
            <a:chExt cx="1146746" cy="4579995"/>
          </a:xfrm>
        </p:grpSpPr>
        <p:sp>
          <p:nvSpPr>
            <p:cNvPr id="459" name="Google Shape;459;p8"/>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 name="Google Shape;463;p8"/>
          <p:cNvGrpSpPr/>
          <p:nvPr/>
        </p:nvGrpSpPr>
        <p:grpSpPr>
          <a:xfrm>
            <a:off x="7997090" y="2285504"/>
            <a:ext cx="1146746" cy="2862454"/>
            <a:chOff x="7997090" y="2285504"/>
            <a:chExt cx="1146746" cy="2862454"/>
          </a:xfrm>
        </p:grpSpPr>
        <p:sp>
          <p:nvSpPr>
            <p:cNvPr id="464" name="Google Shape;464;p8"/>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 name="Google Shape;467;p8"/>
          <p:cNvSpPr txBox="1">
            <a:spLocks noGrp="1"/>
          </p:cNvSpPr>
          <p:nvPr>
            <p:ph type="title"/>
          </p:nvPr>
        </p:nvSpPr>
        <p:spPr>
          <a:xfrm>
            <a:off x="457200" y="510775"/>
            <a:ext cx="64083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8" name="Google Shape;468;p8"/>
          <p:cNvSpPr txBox="1">
            <a:spLocks noGrp="1"/>
          </p:cNvSpPr>
          <p:nvPr>
            <p:ph type="body" idx="1"/>
          </p:nvPr>
        </p:nvSpPr>
        <p:spPr>
          <a:xfrm>
            <a:off x="457200" y="1559025"/>
            <a:ext cx="2247600" cy="30120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69" name="Google Shape;469;p8"/>
          <p:cNvSpPr txBox="1">
            <a:spLocks noGrp="1"/>
          </p:cNvSpPr>
          <p:nvPr>
            <p:ph type="body" idx="2"/>
          </p:nvPr>
        </p:nvSpPr>
        <p:spPr>
          <a:xfrm>
            <a:off x="2819925" y="1559025"/>
            <a:ext cx="2247600" cy="30120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70" name="Google Shape;470;p8"/>
          <p:cNvSpPr txBox="1">
            <a:spLocks noGrp="1"/>
          </p:cNvSpPr>
          <p:nvPr>
            <p:ph type="body" idx="3"/>
          </p:nvPr>
        </p:nvSpPr>
        <p:spPr>
          <a:xfrm>
            <a:off x="5182650" y="1559025"/>
            <a:ext cx="2247600" cy="30120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71" name="Google Shape;471;p8"/>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472" name="Google Shape;472;p8"/>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3"/>
        <p:cNvGrpSpPr/>
        <p:nvPr/>
      </p:nvGrpSpPr>
      <p:grpSpPr>
        <a:xfrm>
          <a:off x="0" y="0"/>
          <a:ext cx="0" cy="0"/>
          <a:chOff x="0" y="0"/>
          <a:chExt cx="0" cy="0"/>
        </a:xfrm>
      </p:grpSpPr>
      <p:grpSp>
        <p:nvGrpSpPr>
          <p:cNvPr id="474" name="Google Shape;474;p9"/>
          <p:cNvGrpSpPr/>
          <p:nvPr/>
        </p:nvGrpSpPr>
        <p:grpSpPr>
          <a:xfrm>
            <a:off x="7431431" y="1712991"/>
            <a:ext cx="1712404" cy="2862454"/>
            <a:chOff x="7431431" y="1712991"/>
            <a:chExt cx="1712404" cy="2862454"/>
          </a:xfrm>
        </p:grpSpPr>
        <p:sp>
          <p:nvSpPr>
            <p:cNvPr id="475" name="Google Shape;475;p9"/>
            <p:cNvSpPr/>
            <p:nvPr/>
          </p:nvSpPr>
          <p:spPr>
            <a:xfrm>
              <a:off x="7431431"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7997090" y="1712991"/>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9"/>
          <p:cNvGrpSpPr/>
          <p:nvPr/>
        </p:nvGrpSpPr>
        <p:grpSpPr>
          <a:xfrm>
            <a:off x="7431431" y="1712991"/>
            <a:ext cx="1712404" cy="2862454"/>
            <a:chOff x="7431431" y="1712991"/>
            <a:chExt cx="1712404" cy="2862454"/>
          </a:xfrm>
        </p:grpSpPr>
        <p:sp>
          <p:nvSpPr>
            <p:cNvPr id="480" name="Google Shape;480;p9"/>
            <p:cNvSpPr/>
            <p:nvPr/>
          </p:nvSpPr>
          <p:spPr>
            <a:xfrm>
              <a:off x="7431431" y="4003045"/>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9"/>
          <p:cNvGrpSpPr/>
          <p:nvPr/>
        </p:nvGrpSpPr>
        <p:grpSpPr>
          <a:xfrm>
            <a:off x="7431431" y="-4550"/>
            <a:ext cx="1712404" cy="5152509"/>
            <a:chOff x="7431431" y="-4550"/>
            <a:chExt cx="1712404" cy="5152509"/>
          </a:xfrm>
        </p:grpSpPr>
        <p:sp>
          <p:nvSpPr>
            <p:cNvPr id="483" name="Google Shape;483;p9"/>
            <p:cNvSpPr/>
            <p:nvPr/>
          </p:nvSpPr>
          <p:spPr>
            <a:xfrm>
              <a:off x="7431431"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997090" y="2285504"/>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a:off x="7431431" y="-4550"/>
            <a:ext cx="1712404" cy="5152509"/>
            <a:chOff x="7431431" y="-4550"/>
            <a:chExt cx="1712404" cy="5152509"/>
          </a:xfrm>
        </p:grpSpPr>
        <p:sp>
          <p:nvSpPr>
            <p:cNvPr id="489" name="Google Shape;489;p9"/>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7431431" y="228550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7431431" y="3430531"/>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7997090" y="1140477"/>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7997090" y="2858018"/>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9"/>
          <p:cNvGrpSpPr/>
          <p:nvPr/>
        </p:nvGrpSpPr>
        <p:grpSpPr>
          <a:xfrm>
            <a:off x="7431431" y="-4550"/>
            <a:ext cx="1712404" cy="4579995"/>
            <a:chOff x="7431431" y="-4550"/>
            <a:chExt cx="1712404" cy="4579995"/>
          </a:xfrm>
        </p:grpSpPr>
        <p:sp>
          <p:nvSpPr>
            <p:cNvPr id="497" name="Google Shape;497;p9"/>
            <p:cNvSpPr/>
            <p:nvPr/>
          </p:nvSpPr>
          <p:spPr>
            <a:xfrm>
              <a:off x="7431431"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7997090" y="567964"/>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7997090" y="4003045"/>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9"/>
          <p:cNvGrpSpPr/>
          <p:nvPr/>
        </p:nvGrpSpPr>
        <p:grpSpPr>
          <a:xfrm>
            <a:off x="7431431" y="567964"/>
            <a:ext cx="1712404" cy="4579995"/>
            <a:chOff x="7431431" y="567964"/>
            <a:chExt cx="1712404" cy="4579995"/>
          </a:xfrm>
        </p:grpSpPr>
        <p:sp>
          <p:nvSpPr>
            <p:cNvPr id="503" name="Google Shape;503;p9"/>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
            <p:cNvSpPr/>
            <p:nvPr/>
          </p:nvSpPr>
          <p:spPr>
            <a:xfrm>
              <a:off x="7431431" y="56796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7997090" y="3430531"/>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 name="Google Shape;507;p9"/>
          <p:cNvSpPr txBox="1">
            <a:spLocks noGrp="1"/>
          </p:cNvSpPr>
          <p:nvPr>
            <p:ph type="title"/>
          </p:nvPr>
        </p:nvSpPr>
        <p:spPr>
          <a:xfrm>
            <a:off x="457200" y="510775"/>
            <a:ext cx="64083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8" name="Google Shape;508;p9"/>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9"/>
        <p:cNvGrpSpPr/>
        <p:nvPr/>
      </p:nvGrpSpPr>
      <p:grpSpPr>
        <a:xfrm>
          <a:off x="0" y="0"/>
          <a:ext cx="0" cy="0"/>
          <a:chOff x="0" y="0"/>
          <a:chExt cx="0" cy="0"/>
        </a:xfrm>
      </p:grpSpPr>
      <p:grpSp>
        <p:nvGrpSpPr>
          <p:cNvPr id="510" name="Google Shape;510;p10"/>
          <p:cNvGrpSpPr/>
          <p:nvPr/>
        </p:nvGrpSpPr>
        <p:grpSpPr>
          <a:xfrm>
            <a:off x="0" y="-4550"/>
            <a:ext cx="9143835" cy="5152509"/>
            <a:chOff x="0" y="-4550"/>
            <a:chExt cx="9143835" cy="5152509"/>
          </a:xfrm>
        </p:grpSpPr>
        <p:sp>
          <p:nvSpPr>
            <p:cNvPr id="511" name="Google Shape;511;p10"/>
            <p:cNvSpPr/>
            <p:nvPr/>
          </p:nvSpPr>
          <p:spPr>
            <a:xfrm>
              <a:off x="3440674"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0"/>
            <p:cNvSpPr/>
            <p:nvPr/>
          </p:nvSpPr>
          <p:spPr>
            <a:xfrm>
              <a:off x="573433"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0"/>
            <p:cNvSpPr/>
            <p:nvPr/>
          </p:nvSpPr>
          <p:spPr>
            <a:xfrm>
              <a:off x="0" y="567964"/>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0"/>
            <p:cNvSpPr/>
            <p:nvPr/>
          </p:nvSpPr>
          <p:spPr>
            <a:xfrm>
              <a:off x="0"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0"/>
            <p:cNvSpPr/>
            <p:nvPr/>
          </p:nvSpPr>
          <p:spPr>
            <a:xfrm>
              <a:off x="1720337" y="-4550"/>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0"/>
            <p:cNvSpPr/>
            <p:nvPr/>
          </p:nvSpPr>
          <p:spPr>
            <a:xfrm>
              <a:off x="5718882" y="4575559"/>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0"/>
            <p:cNvSpPr/>
            <p:nvPr/>
          </p:nvSpPr>
          <p:spPr>
            <a:xfrm>
              <a:off x="8570535" y="2858018"/>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0"/>
            <p:cNvSpPr/>
            <p:nvPr/>
          </p:nvSpPr>
          <p:spPr>
            <a:xfrm>
              <a:off x="8570535" y="4003045"/>
              <a:ext cx="573300" cy="572400"/>
            </a:xfrm>
            <a:prstGeom prst="rect">
              <a:avLst/>
            </a:prstGeom>
            <a:solidFill>
              <a:srgbClr val="9ED1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10"/>
          <p:cNvGrpSpPr/>
          <p:nvPr/>
        </p:nvGrpSpPr>
        <p:grpSpPr>
          <a:xfrm>
            <a:off x="0" y="-4550"/>
            <a:ext cx="9143835" cy="5152509"/>
            <a:chOff x="0" y="-4550"/>
            <a:chExt cx="9143835" cy="5152509"/>
          </a:xfrm>
        </p:grpSpPr>
        <p:sp>
          <p:nvSpPr>
            <p:cNvPr id="520" name="Google Shape;520;p10"/>
            <p:cNvSpPr/>
            <p:nvPr/>
          </p:nvSpPr>
          <p:spPr>
            <a:xfrm>
              <a:off x="573433"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0"/>
            <p:cNvSpPr/>
            <p:nvPr/>
          </p:nvSpPr>
          <p:spPr>
            <a:xfrm>
              <a:off x="0" y="2285504"/>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0"/>
            <p:cNvSpPr/>
            <p:nvPr/>
          </p:nvSpPr>
          <p:spPr>
            <a:xfrm>
              <a:off x="2867228"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0"/>
            <p:cNvSpPr/>
            <p:nvPr/>
          </p:nvSpPr>
          <p:spPr>
            <a:xfrm>
              <a:off x="2867228" y="4575559"/>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0"/>
            <p:cNvSpPr/>
            <p:nvPr/>
          </p:nvSpPr>
          <p:spPr>
            <a:xfrm>
              <a:off x="5718882" y="-4550"/>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0"/>
            <p:cNvSpPr/>
            <p:nvPr/>
          </p:nvSpPr>
          <p:spPr>
            <a:xfrm>
              <a:off x="8570535" y="1712991"/>
              <a:ext cx="573300" cy="572400"/>
            </a:xfrm>
            <a:prstGeom prst="rect">
              <a:avLst/>
            </a:prstGeom>
            <a:solidFill>
              <a:srgbClr val="266D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10"/>
          <p:cNvGrpSpPr/>
          <p:nvPr/>
        </p:nvGrpSpPr>
        <p:grpSpPr>
          <a:xfrm>
            <a:off x="0" y="-4550"/>
            <a:ext cx="9143835" cy="5152509"/>
            <a:chOff x="0" y="-4550"/>
            <a:chExt cx="9143835" cy="5152509"/>
          </a:xfrm>
        </p:grpSpPr>
        <p:sp>
          <p:nvSpPr>
            <p:cNvPr id="527" name="Google Shape;527;p10"/>
            <p:cNvSpPr/>
            <p:nvPr/>
          </p:nvSpPr>
          <p:spPr>
            <a:xfrm>
              <a:off x="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0"/>
            <p:cNvSpPr/>
            <p:nvPr/>
          </p:nvSpPr>
          <p:spPr>
            <a:xfrm>
              <a:off x="0" y="3430531"/>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0"/>
            <p:cNvSpPr/>
            <p:nvPr/>
          </p:nvSpPr>
          <p:spPr>
            <a:xfrm>
              <a:off x="114689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0"/>
            <p:cNvSpPr/>
            <p:nvPr/>
          </p:nvSpPr>
          <p:spPr>
            <a:xfrm>
              <a:off x="4014120"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0"/>
            <p:cNvSpPr/>
            <p:nvPr/>
          </p:nvSpPr>
          <p:spPr>
            <a:xfrm>
              <a:off x="3440674"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0"/>
            <p:cNvSpPr/>
            <p:nvPr/>
          </p:nvSpPr>
          <p:spPr>
            <a:xfrm>
              <a:off x="7431431" y="4575559"/>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0"/>
            <p:cNvSpPr/>
            <p:nvPr/>
          </p:nvSpPr>
          <p:spPr>
            <a:xfrm>
              <a:off x="8570535" y="1140477"/>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0"/>
            <p:cNvSpPr/>
            <p:nvPr/>
          </p:nvSpPr>
          <p:spPr>
            <a:xfrm>
              <a:off x="7997090" y="-4550"/>
              <a:ext cx="573300" cy="572400"/>
            </a:xfrm>
            <a:prstGeom prst="rect">
              <a:avLst/>
            </a:prstGeom>
            <a:solidFill>
              <a:srgbClr val="DFE9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10"/>
          <p:cNvGrpSpPr/>
          <p:nvPr/>
        </p:nvGrpSpPr>
        <p:grpSpPr>
          <a:xfrm>
            <a:off x="0" y="-4550"/>
            <a:ext cx="9143835" cy="5152509"/>
            <a:chOff x="0" y="-4550"/>
            <a:chExt cx="9143835" cy="5152509"/>
          </a:xfrm>
        </p:grpSpPr>
        <p:sp>
          <p:nvSpPr>
            <p:cNvPr id="536" name="Google Shape;536;p10"/>
            <p:cNvSpPr/>
            <p:nvPr/>
          </p:nvSpPr>
          <p:spPr>
            <a:xfrm>
              <a:off x="743143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0"/>
            <p:cNvSpPr/>
            <p:nvPr/>
          </p:nvSpPr>
          <p:spPr>
            <a:xfrm>
              <a:off x="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0"/>
            <p:cNvSpPr/>
            <p:nvPr/>
          </p:nvSpPr>
          <p:spPr>
            <a:xfrm>
              <a:off x="1146891"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0"/>
            <p:cNvSpPr/>
            <p:nvPr/>
          </p:nvSpPr>
          <p:spPr>
            <a:xfrm>
              <a:off x="2293783"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0"/>
            <p:cNvSpPr/>
            <p:nvPr/>
          </p:nvSpPr>
          <p:spPr>
            <a:xfrm>
              <a:off x="2293783"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0"/>
            <p:cNvSpPr/>
            <p:nvPr/>
          </p:nvSpPr>
          <p:spPr>
            <a:xfrm>
              <a:off x="5145436"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0"/>
            <p:cNvSpPr/>
            <p:nvPr/>
          </p:nvSpPr>
          <p:spPr>
            <a:xfrm>
              <a:off x="4571990"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0"/>
            <p:cNvSpPr/>
            <p:nvPr/>
          </p:nvSpPr>
          <p:spPr>
            <a:xfrm>
              <a:off x="6292327" y="-4550"/>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0"/>
            <p:cNvSpPr/>
            <p:nvPr/>
          </p:nvSpPr>
          <p:spPr>
            <a:xfrm>
              <a:off x="8570535" y="567964"/>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0"/>
            <p:cNvSpPr/>
            <p:nvPr/>
          </p:nvSpPr>
          <p:spPr>
            <a:xfrm>
              <a:off x="8570535" y="4575559"/>
              <a:ext cx="573300" cy="572400"/>
            </a:xfrm>
            <a:prstGeom prst="rect">
              <a:avLst/>
            </a:prstGeom>
            <a:solidFill>
              <a:srgbClr val="50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10"/>
          <p:cNvGrpSpPr/>
          <p:nvPr/>
        </p:nvGrpSpPr>
        <p:grpSpPr>
          <a:xfrm>
            <a:off x="0" y="-4550"/>
            <a:ext cx="9143835" cy="5152509"/>
            <a:chOff x="0" y="-4550"/>
            <a:chExt cx="9143835" cy="5152509"/>
          </a:xfrm>
        </p:grpSpPr>
        <p:sp>
          <p:nvSpPr>
            <p:cNvPr id="547" name="Google Shape;547;p10"/>
            <p:cNvSpPr/>
            <p:nvPr/>
          </p:nvSpPr>
          <p:spPr>
            <a:xfrm>
              <a:off x="0" y="171299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0"/>
            <p:cNvSpPr/>
            <p:nvPr/>
          </p:nvSpPr>
          <p:spPr>
            <a:xfrm>
              <a:off x="0" y="2858018"/>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0"/>
            <p:cNvSpPr/>
            <p:nvPr/>
          </p:nvSpPr>
          <p:spPr>
            <a:xfrm>
              <a:off x="4014120"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0"/>
            <p:cNvSpPr/>
            <p:nvPr/>
          </p:nvSpPr>
          <p:spPr>
            <a:xfrm>
              <a:off x="514543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0"/>
            <p:cNvSpPr/>
            <p:nvPr/>
          </p:nvSpPr>
          <p:spPr>
            <a:xfrm>
              <a:off x="6857986" y="4575559"/>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0"/>
            <p:cNvSpPr/>
            <p:nvPr/>
          </p:nvSpPr>
          <p:spPr>
            <a:xfrm>
              <a:off x="8570535" y="-4550"/>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0"/>
            <p:cNvSpPr/>
            <p:nvPr/>
          </p:nvSpPr>
          <p:spPr>
            <a:xfrm>
              <a:off x="8570535" y="3430531"/>
              <a:ext cx="573300" cy="572400"/>
            </a:xfrm>
            <a:prstGeom prst="rect">
              <a:avLst/>
            </a:prstGeom>
            <a:solidFill>
              <a:srgbClr val="2786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10"/>
          <p:cNvGrpSpPr/>
          <p:nvPr/>
        </p:nvGrpSpPr>
        <p:grpSpPr>
          <a:xfrm>
            <a:off x="0" y="-4550"/>
            <a:ext cx="9143835" cy="5152509"/>
            <a:chOff x="0" y="-4550"/>
            <a:chExt cx="9143835" cy="5152509"/>
          </a:xfrm>
        </p:grpSpPr>
        <p:sp>
          <p:nvSpPr>
            <p:cNvPr id="555" name="Google Shape;555;p10"/>
            <p:cNvSpPr/>
            <p:nvPr/>
          </p:nvSpPr>
          <p:spPr>
            <a:xfrm>
              <a:off x="7997090"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0"/>
            <p:cNvSpPr/>
            <p:nvPr/>
          </p:nvSpPr>
          <p:spPr>
            <a:xfrm>
              <a:off x="0" y="1140477"/>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0"/>
            <p:cNvSpPr/>
            <p:nvPr/>
          </p:nvSpPr>
          <p:spPr>
            <a:xfrm>
              <a:off x="172033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0"/>
            <p:cNvSpPr/>
            <p:nvPr/>
          </p:nvSpPr>
          <p:spPr>
            <a:xfrm>
              <a:off x="6292327" y="4575559"/>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0"/>
            <p:cNvSpPr/>
            <p:nvPr/>
          </p:nvSpPr>
          <p:spPr>
            <a:xfrm>
              <a:off x="6857986"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0"/>
            <p:cNvSpPr/>
            <p:nvPr/>
          </p:nvSpPr>
          <p:spPr>
            <a:xfrm>
              <a:off x="8570535" y="2285504"/>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0"/>
            <p:cNvSpPr/>
            <p:nvPr/>
          </p:nvSpPr>
          <p:spPr>
            <a:xfrm>
              <a:off x="4571990" y="-4550"/>
              <a:ext cx="573300" cy="572400"/>
            </a:xfrm>
            <a:prstGeom prst="rect">
              <a:avLst/>
            </a:prstGeom>
            <a:solidFill>
              <a:srgbClr val="5FBB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 name="Google Shape;562;p10"/>
          <p:cNvSpPr txBox="1">
            <a:spLocks noGrp="1"/>
          </p:cNvSpPr>
          <p:nvPr>
            <p:ph type="body" idx="1"/>
          </p:nvPr>
        </p:nvSpPr>
        <p:spPr>
          <a:xfrm>
            <a:off x="573425" y="4036375"/>
            <a:ext cx="7997100" cy="519600"/>
          </a:xfrm>
          <a:prstGeom prst="rect">
            <a:avLst/>
          </a:prstGeom>
        </p:spPr>
        <p:txBody>
          <a:bodyPr spcFirstLastPara="1" wrap="square" lIns="91425" tIns="91425" rIns="91425" bIns="91425" anchor="ctr" anchorCtr="0">
            <a:noAutofit/>
          </a:bodyPr>
          <a:lstStyle>
            <a:lvl1pPr marL="457200" lvl="0" indent="-228600" algn="ctr">
              <a:spcBef>
                <a:spcPts val="360"/>
              </a:spcBef>
              <a:spcAft>
                <a:spcPts val="0"/>
              </a:spcAft>
              <a:buSzPts val="1400"/>
              <a:buNone/>
              <a:defRPr sz="1400"/>
            </a:lvl1pPr>
          </a:lstStyle>
          <a:p>
            <a:endParaRPr/>
          </a:p>
        </p:txBody>
      </p:sp>
      <p:sp>
        <p:nvSpPr>
          <p:cNvPr id="563" name="Google Shape;563;p10"/>
          <p:cNvSpPr txBox="1">
            <a:spLocks noGrp="1"/>
          </p:cNvSpPr>
          <p:nvPr>
            <p:ph type="sldNum" idx="12"/>
          </p:nvPr>
        </p:nvSpPr>
        <p:spPr>
          <a:xfrm>
            <a:off x="8570575" y="4571050"/>
            <a:ext cx="573300" cy="572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10775"/>
            <a:ext cx="64083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000"/>
              <a:buFont typeface="Roboto Slab"/>
              <a:buNone/>
              <a:defRPr sz="3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3000"/>
              <a:buFont typeface="Roboto Slab"/>
              <a:buNone/>
              <a:defRPr sz="3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3000"/>
              <a:buFont typeface="Roboto Slab"/>
              <a:buNone/>
              <a:defRPr sz="3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3000"/>
              <a:buFont typeface="Roboto Slab"/>
              <a:buNone/>
              <a:defRPr sz="3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3000"/>
              <a:buFont typeface="Roboto Slab"/>
              <a:buNone/>
              <a:defRPr sz="3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3000"/>
              <a:buFont typeface="Roboto Slab"/>
              <a:buNone/>
              <a:defRPr sz="3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3000"/>
              <a:buFont typeface="Roboto Slab"/>
              <a:buNone/>
              <a:defRPr sz="3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3000"/>
              <a:buFont typeface="Roboto Slab"/>
              <a:buNone/>
              <a:defRPr sz="3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3000"/>
              <a:buFont typeface="Roboto Slab"/>
              <a:buNone/>
              <a:defRPr sz="3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457200" y="1504950"/>
            <a:ext cx="6408300" cy="32667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Muli"/>
              <a:buChar char="▪"/>
              <a:defRPr sz="2400">
                <a:solidFill>
                  <a:schemeClr val="dk1"/>
                </a:solidFill>
                <a:latin typeface="Muli"/>
                <a:ea typeface="Muli"/>
                <a:cs typeface="Muli"/>
                <a:sym typeface="Muli"/>
              </a:defRPr>
            </a:lvl1pPr>
            <a:lvl2pPr marL="914400" lvl="1" indent="-381000">
              <a:spcBef>
                <a:spcPts val="0"/>
              </a:spcBef>
              <a:spcAft>
                <a:spcPts val="0"/>
              </a:spcAft>
              <a:buClr>
                <a:schemeClr val="accent1"/>
              </a:buClr>
              <a:buSzPts val="2400"/>
              <a:buFont typeface="Muli"/>
              <a:buChar char="□"/>
              <a:defRPr sz="2400">
                <a:solidFill>
                  <a:schemeClr val="dk1"/>
                </a:solidFill>
                <a:latin typeface="Muli"/>
                <a:ea typeface="Muli"/>
                <a:cs typeface="Muli"/>
                <a:sym typeface="Muli"/>
              </a:defRPr>
            </a:lvl2pPr>
            <a:lvl3pPr marL="1371600" lvl="2" indent="-381000">
              <a:spcBef>
                <a:spcPts val="0"/>
              </a:spcBef>
              <a:spcAft>
                <a:spcPts val="0"/>
              </a:spcAft>
              <a:buClr>
                <a:schemeClr val="accent1"/>
              </a:buClr>
              <a:buSzPts val="2400"/>
              <a:buFont typeface="Muli"/>
              <a:buChar char="▫"/>
              <a:defRPr sz="2400">
                <a:solidFill>
                  <a:schemeClr val="dk1"/>
                </a:solidFill>
                <a:latin typeface="Muli"/>
                <a:ea typeface="Muli"/>
                <a:cs typeface="Muli"/>
                <a:sym typeface="Muli"/>
              </a:defRPr>
            </a:lvl3pPr>
            <a:lvl4pPr marL="1828800" lvl="3" indent="-381000">
              <a:spcBef>
                <a:spcPts val="0"/>
              </a:spcBef>
              <a:spcAft>
                <a:spcPts val="0"/>
              </a:spcAft>
              <a:buClr>
                <a:schemeClr val="dk1"/>
              </a:buClr>
              <a:buSzPts val="2400"/>
              <a:buFont typeface="Muli"/>
              <a:buChar char="▫"/>
              <a:defRPr sz="2400">
                <a:solidFill>
                  <a:schemeClr val="dk1"/>
                </a:solidFill>
                <a:latin typeface="Muli"/>
                <a:ea typeface="Muli"/>
                <a:cs typeface="Muli"/>
                <a:sym typeface="Muli"/>
              </a:defRPr>
            </a:lvl4pPr>
            <a:lvl5pPr marL="2286000" lvl="4" indent="-381000">
              <a:spcBef>
                <a:spcPts val="0"/>
              </a:spcBef>
              <a:spcAft>
                <a:spcPts val="0"/>
              </a:spcAft>
              <a:buClr>
                <a:schemeClr val="dk1"/>
              </a:buClr>
              <a:buSzPts val="2400"/>
              <a:buFont typeface="Muli"/>
              <a:buChar char="▫"/>
              <a:defRPr sz="2400">
                <a:solidFill>
                  <a:schemeClr val="dk1"/>
                </a:solidFill>
                <a:latin typeface="Muli"/>
                <a:ea typeface="Muli"/>
                <a:cs typeface="Muli"/>
                <a:sym typeface="Muli"/>
              </a:defRPr>
            </a:lvl5pPr>
            <a:lvl6pPr marL="2743200" lvl="5" indent="-381000">
              <a:spcBef>
                <a:spcPts val="0"/>
              </a:spcBef>
              <a:spcAft>
                <a:spcPts val="0"/>
              </a:spcAft>
              <a:buClr>
                <a:schemeClr val="dk1"/>
              </a:buClr>
              <a:buSzPts val="2400"/>
              <a:buFont typeface="Muli"/>
              <a:buChar char="▫"/>
              <a:defRPr sz="2400">
                <a:solidFill>
                  <a:schemeClr val="dk1"/>
                </a:solidFill>
                <a:latin typeface="Muli"/>
                <a:ea typeface="Muli"/>
                <a:cs typeface="Muli"/>
                <a:sym typeface="Muli"/>
              </a:defRPr>
            </a:lvl6pPr>
            <a:lvl7pPr marL="3200400" lvl="6" indent="-381000">
              <a:spcBef>
                <a:spcPts val="0"/>
              </a:spcBef>
              <a:spcAft>
                <a:spcPts val="0"/>
              </a:spcAft>
              <a:buClr>
                <a:schemeClr val="dk1"/>
              </a:buClr>
              <a:buSzPts val="2400"/>
              <a:buFont typeface="Muli"/>
              <a:buChar char="▫"/>
              <a:defRPr sz="2400">
                <a:solidFill>
                  <a:schemeClr val="dk1"/>
                </a:solidFill>
                <a:latin typeface="Muli"/>
                <a:ea typeface="Muli"/>
                <a:cs typeface="Muli"/>
                <a:sym typeface="Muli"/>
              </a:defRPr>
            </a:lvl7pPr>
            <a:lvl8pPr marL="3657600" lvl="7" indent="-381000">
              <a:spcBef>
                <a:spcPts val="0"/>
              </a:spcBef>
              <a:spcAft>
                <a:spcPts val="0"/>
              </a:spcAft>
              <a:buClr>
                <a:schemeClr val="dk1"/>
              </a:buClr>
              <a:buSzPts val="2400"/>
              <a:buFont typeface="Muli"/>
              <a:buChar char="▫"/>
              <a:defRPr sz="2400">
                <a:solidFill>
                  <a:schemeClr val="dk1"/>
                </a:solidFill>
                <a:latin typeface="Muli"/>
                <a:ea typeface="Muli"/>
                <a:cs typeface="Muli"/>
                <a:sym typeface="Muli"/>
              </a:defRPr>
            </a:lvl8pPr>
            <a:lvl9pPr marL="4114800" lvl="8" indent="-381000">
              <a:spcBef>
                <a:spcPts val="0"/>
              </a:spcBef>
              <a:spcAft>
                <a:spcPts val="0"/>
              </a:spcAft>
              <a:buClr>
                <a:schemeClr val="dk1"/>
              </a:buClr>
              <a:buSzPts val="2400"/>
              <a:buFont typeface="Muli"/>
              <a:buChar char="▫"/>
              <a:defRPr sz="2400">
                <a:solidFill>
                  <a:schemeClr val="dk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570575" y="4571050"/>
            <a:ext cx="573300" cy="572400"/>
          </a:xfrm>
          <a:prstGeom prst="rect">
            <a:avLst/>
          </a:prstGeom>
          <a:noFill/>
          <a:ln>
            <a:noFill/>
          </a:ln>
        </p:spPr>
        <p:txBody>
          <a:bodyPr spcFirstLastPara="1" wrap="square" lIns="91425" tIns="91425" rIns="91425" bIns="91425" anchor="ctr" anchorCtr="0">
            <a:noAutofit/>
          </a:bodyPr>
          <a:lstStyle>
            <a:lvl1pPr lvl="0" algn="ctr">
              <a:buNone/>
              <a:defRPr sz="1300">
                <a:solidFill>
                  <a:schemeClr val="lt1"/>
                </a:solidFill>
                <a:latin typeface="Muli"/>
                <a:ea typeface="Muli"/>
                <a:cs typeface="Muli"/>
                <a:sym typeface="Muli"/>
              </a:defRPr>
            </a:lvl1pPr>
            <a:lvl2pPr lvl="1" algn="ctr">
              <a:buNone/>
              <a:defRPr sz="1300">
                <a:solidFill>
                  <a:schemeClr val="lt1"/>
                </a:solidFill>
                <a:latin typeface="Muli"/>
                <a:ea typeface="Muli"/>
                <a:cs typeface="Muli"/>
                <a:sym typeface="Muli"/>
              </a:defRPr>
            </a:lvl2pPr>
            <a:lvl3pPr lvl="2" algn="ctr">
              <a:buNone/>
              <a:defRPr sz="1300">
                <a:solidFill>
                  <a:schemeClr val="lt1"/>
                </a:solidFill>
                <a:latin typeface="Muli"/>
                <a:ea typeface="Muli"/>
                <a:cs typeface="Muli"/>
                <a:sym typeface="Muli"/>
              </a:defRPr>
            </a:lvl3pPr>
            <a:lvl4pPr lvl="3" algn="ctr">
              <a:buNone/>
              <a:defRPr sz="1300">
                <a:solidFill>
                  <a:schemeClr val="lt1"/>
                </a:solidFill>
                <a:latin typeface="Muli"/>
                <a:ea typeface="Muli"/>
                <a:cs typeface="Muli"/>
                <a:sym typeface="Muli"/>
              </a:defRPr>
            </a:lvl4pPr>
            <a:lvl5pPr lvl="4" algn="ctr">
              <a:buNone/>
              <a:defRPr sz="1300">
                <a:solidFill>
                  <a:schemeClr val="lt1"/>
                </a:solidFill>
                <a:latin typeface="Muli"/>
                <a:ea typeface="Muli"/>
                <a:cs typeface="Muli"/>
                <a:sym typeface="Muli"/>
              </a:defRPr>
            </a:lvl5pPr>
            <a:lvl6pPr lvl="5" algn="ctr">
              <a:buNone/>
              <a:defRPr sz="1300">
                <a:solidFill>
                  <a:schemeClr val="lt1"/>
                </a:solidFill>
                <a:latin typeface="Muli"/>
                <a:ea typeface="Muli"/>
                <a:cs typeface="Muli"/>
                <a:sym typeface="Muli"/>
              </a:defRPr>
            </a:lvl6pPr>
            <a:lvl7pPr lvl="6" algn="ctr">
              <a:buNone/>
              <a:defRPr sz="1300">
                <a:solidFill>
                  <a:schemeClr val="lt1"/>
                </a:solidFill>
                <a:latin typeface="Muli"/>
                <a:ea typeface="Muli"/>
                <a:cs typeface="Muli"/>
                <a:sym typeface="Muli"/>
              </a:defRPr>
            </a:lvl7pPr>
            <a:lvl8pPr lvl="7" algn="ctr">
              <a:buNone/>
              <a:defRPr sz="1300">
                <a:solidFill>
                  <a:schemeClr val="lt1"/>
                </a:solidFill>
                <a:latin typeface="Muli"/>
                <a:ea typeface="Muli"/>
                <a:cs typeface="Muli"/>
                <a:sym typeface="Muli"/>
              </a:defRPr>
            </a:lvl8pPr>
            <a:lvl9pPr lvl="8" algn="ctr">
              <a:buNone/>
              <a:defRPr sz="1300">
                <a:solidFill>
                  <a:schemeClr val="lt1"/>
                </a:solidFill>
                <a:latin typeface="Muli"/>
                <a:ea typeface="Muli"/>
                <a:cs typeface="Muli"/>
                <a:sym typeface="Muli"/>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mc:AlternateContent xmlns:mc="http://schemas.openxmlformats.org/markup-compatibility/2006" xmlns:p14="http://schemas.microsoft.com/office/powerpoint/2010/main">
    <mc:Choice Requires="p14">
      <p:transition spd="slow" p14:dur="1300">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0.xml"/><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19.gif"/></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1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66.xml"/><Relationship Id="rId1" Type="http://schemas.openxmlformats.org/officeDocument/2006/relationships/slideLayout" Target="../slideLayouts/slideLayout14.xml"/><Relationship Id="rId4" Type="http://schemas.openxmlformats.org/officeDocument/2006/relationships/image" Target="../media/image54.jpg"/></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14.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4.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14.xml"/><Relationship Id="rId5" Type="http://schemas.openxmlformats.org/officeDocument/2006/relationships/image" Target="../media/image64.png"/><Relationship Id="rId4" Type="http://schemas.openxmlformats.org/officeDocument/2006/relationships/image" Target="../media/image63.png"/></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8.xml"/><Relationship Id="rId1" Type="http://schemas.openxmlformats.org/officeDocument/2006/relationships/slideLayout" Target="../slideLayouts/slideLayout14.xml"/><Relationship Id="rId4" Type="http://schemas.openxmlformats.org/officeDocument/2006/relationships/image" Target="../media/image66.png"/></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1.xml"/><Relationship Id="rId1" Type="http://schemas.openxmlformats.org/officeDocument/2006/relationships/slideLayout" Target="../slideLayouts/slideLayout14.xml"/><Relationship Id="rId4" Type="http://schemas.openxmlformats.org/officeDocument/2006/relationships/image" Target="../media/image70.png"/></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2.xml"/><Relationship Id="rId1" Type="http://schemas.openxmlformats.org/officeDocument/2006/relationships/slideLayout" Target="../slideLayouts/slideLayout14.xml"/><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7.xml"/><Relationship Id="rId1" Type="http://schemas.openxmlformats.org/officeDocument/2006/relationships/slideLayout" Target="../slideLayouts/slideLayout1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9.xml"/><Relationship Id="rId1" Type="http://schemas.openxmlformats.org/officeDocument/2006/relationships/slideLayout" Target="../slideLayouts/slideLayout14.xml"/><Relationship Id="rId5" Type="http://schemas.openxmlformats.org/officeDocument/2006/relationships/image" Target="../media/image79.png"/><Relationship Id="rId4" Type="http://schemas.openxmlformats.org/officeDocument/2006/relationships/image" Target="../media/image78.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20"/>
          <p:cNvSpPr txBox="1">
            <a:spLocks noGrp="1"/>
          </p:cNvSpPr>
          <p:nvPr>
            <p:ph type="ctrTitle"/>
          </p:nvPr>
        </p:nvSpPr>
        <p:spPr>
          <a:xfrm>
            <a:off x="76200" y="1594575"/>
            <a:ext cx="5746200" cy="16806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5400"/>
              <a:buFont typeface="Times New Roman"/>
              <a:buNone/>
            </a:pPr>
            <a:r>
              <a:rPr lang="en" sz="5400" b="1">
                <a:latin typeface="Times New Roman"/>
                <a:ea typeface="Times New Roman"/>
                <a:cs typeface="Times New Roman"/>
                <a:sym typeface="Times New Roman"/>
              </a:rPr>
              <a:t>Managerial Economics</a:t>
            </a:r>
            <a:endParaRPr sz="5400" b="1">
              <a:latin typeface="Times New Roman"/>
              <a:ea typeface="Times New Roman"/>
              <a:cs typeface="Times New Roman"/>
              <a:sym typeface="Times New Roman"/>
            </a:endParaRPr>
          </a:p>
          <a:p>
            <a:pPr marL="0" lvl="0" indent="0" algn="l" rtl="0">
              <a:spcBef>
                <a:spcPts val="0"/>
              </a:spcBef>
              <a:spcAft>
                <a:spcPts val="0"/>
              </a:spcAft>
              <a:buClr>
                <a:schemeClr val="dk1"/>
              </a:buClr>
              <a:buSzPts val="5400"/>
              <a:buFont typeface="Times New Roman"/>
              <a:buNone/>
            </a:pPr>
            <a:r>
              <a:rPr lang="en" sz="5400" b="1" i="1" u="sng">
                <a:latin typeface="Times New Roman"/>
                <a:ea typeface="Times New Roman"/>
                <a:cs typeface="Times New Roman"/>
                <a:sym typeface="Times New Roman"/>
              </a:rPr>
              <a:t>Economist’s Guide</a:t>
            </a:r>
            <a:r>
              <a:rPr lang="en" sz="5400" b="1">
                <a:latin typeface="Times New Roman"/>
                <a:ea typeface="Times New Roman"/>
                <a:cs typeface="Times New Roman"/>
                <a:sym typeface="Times New Roman"/>
              </a:rPr>
              <a:t> </a:t>
            </a:r>
            <a:endParaRPr sz="5400">
              <a:latin typeface="Times New Roman"/>
              <a:ea typeface="Times New Roman"/>
              <a:cs typeface="Times New Roman"/>
              <a:sym typeface="Times New Roman"/>
            </a:endParaRPr>
          </a:p>
        </p:txBody>
      </p:sp>
      <p:sp>
        <p:nvSpPr>
          <p:cNvPr id="1506" name="Google Shape;1506;p20"/>
          <p:cNvSpPr txBox="1"/>
          <p:nvPr/>
        </p:nvSpPr>
        <p:spPr>
          <a:xfrm>
            <a:off x="4034275" y="1436575"/>
            <a:ext cx="16476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400" b="1">
                <a:solidFill>
                  <a:schemeClr val="accent6"/>
                </a:solidFill>
                <a:latin typeface="Muli"/>
                <a:ea typeface="Muli"/>
                <a:cs typeface="Muli"/>
                <a:sym typeface="Muli"/>
              </a:rPr>
              <a:t>#1</a:t>
            </a:r>
            <a:endParaRPr sz="7400" b="1">
              <a:solidFill>
                <a:schemeClr val="accent6"/>
              </a:solidFill>
              <a:latin typeface="Muli"/>
              <a:ea typeface="Muli"/>
              <a:cs typeface="Muli"/>
              <a:sym typeface="Mul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4" name="Google Shape;1564;p29"/>
          <p:cNvSpPr txBox="1"/>
          <p:nvPr/>
        </p:nvSpPr>
        <p:spPr>
          <a:xfrm>
            <a:off x="345150" y="287050"/>
            <a:ext cx="7334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u="sng">
                <a:solidFill>
                  <a:srgbClr val="008000"/>
                </a:solidFill>
                <a:latin typeface="Roboto Slab"/>
                <a:ea typeface="Roboto Slab"/>
                <a:cs typeface="Roboto Slab"/>
                <a:sym typeface="Roboto Slab"/>
              </a:rPr>
              <a:t>Situation #3</a:t>
            </a:r>
            <a:endParaRPr sz="3600" b="1" u="sng">
              <a:solidFill>
                <a:srgbClr val="008000"/>
              </a:solidFill>
              <a:latin typeface="Roboto Slab"/>
              <a:ea typeface="Roboto Slab"/>
              <a:cs typeface="Roboto Slab"/>
              <a:sym typeface="Roboto Slab"/>
            </a:endParaRPr>
          </a:p>
        </p:txBody>
      </p:sp>
      <p:sp>
        <p:nvSpPr>
          <p:cNvPr id="1565" name="Google Shape;1565;p29"/>
          <p:cNvSpPr txBox="1"/>
          <p:nvPr/>
        </p:nvSpPr>
        <p:spPr>
          <a:xfrm>
            <a:off x="316100" y="1185175"/>
            <a:ext cx="86052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i="1">
                <a:solidFill>
                  <a:srgbClr val="5B5B5B"/>
                </a:solidFill>
                <a:latin typeface="Muli"/>
                <a:ea typeface="Muli"/>
                <a:cs typeface="Muli"/>
                <a:sym typeface="Muli"/>
              </a:rPr>
              <a:t>The Limits of Growth, </a:t>
            </a:r>
            <a:r>
              <a:rPr lang="en" sz="2200" b="1">
                <a:solidFill>
                  <a:srgbClr val="5B5B5B"/>
                </a:solidFill>
                <a:latin typeface="Muli"/>
                <a:ea typeface="Muli"/>
                <a:cs typeface="Muli"/>
                <a:sym typeface="Muli"/>
              </a:rPr>
              <a:t>one of the 1970’s most influential books, predicted that that the world would run out of gold by 1983, silver by 1988, and oil by 2003. The publication of the book coincided with a sharp increase in the prices of oil and other minerals. </a:t>
            </a:r>
            <a:r>
              <a:rPr lang="en" sz="2200" b="1" i="1">
                <a:solidFill>
                  <a:srgbClr val="5B5B5B"/>
                </a:solidFill>
                <a:latin typeface="Muli"/>
                <a:ea typeface="Muli"/>
                <a:cs typeface="Muli"/>
                <a:sym typeface="Muli"/>
              </a:rPr>
              <a:t>The Limits to Growth</a:t>
            </a:r>
            <a:r>
              <a:rPr lang="en" sz="2200" b="1">
                <a:solidFill>
                  <a:srgbClr val="5B5B5B"/>
                </a:solidFill>
                <a:latin typeface="Muli"/>
                <a:ea typeface="Muli"/>
                <a:cs typeface="Muli"/>
                <a:sym typeface="Muli"/>
              </a:rPr>
              <a:t> sparked an intense debate among policymakers around the world. Some experts, citing the sharp price increases, called for urgent government regulation to avert catastrophe. By contrast, however, most economists were confidently optimistic and argued that the price increases were a good sign. </a:t>
            </a:r>
            <a:endParaRPr sz="2200" b="1">
              <a:solidFill>
                <a:srgbClr val="5B5B5B"/>
              </a:solidFill>
              <a:latin typeface="Muli"/>
              <a:ea typeface="Muli"/>
              <a:cs typeface="Muli"/>
              <a:sym typeface="Muli"/>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116"/>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4000" b="1" u="sng">
                <a:solidFill>
                  <a:srgbClr val="008000"/>
                </a:solidFill>
              </a:rPr>
              <a:t>Market Disequilibrium</a:t>
            </a:r>
            <a:endParaRPr sz="4000" b="1" u="sng">
              <a:solidFill>
                <a:srgbClr val="008000"/>
              </a:solidFill>
            </a:endParaRPr>
          </a:p>
        </p:txBody>
      </p:sp>
      <p:sp>
        <p:nvSpPr>
          <p:cNvPr id="2589" name="Google Shape;2589;p116"/>
          <p:cNvSpPr txBox="1"/>
          <p:nvPr/>
        </p:nvSpPr>
        <p:spPr>
          <a:xfrm>
            <a:off x="76200" y="1030050"/>
            <a:ext cx="8991600" cy="3388200"/>
          </a:xfrm>
          <a:prstGeom prst="rect">
            <a:avLst/>
          </a:prstGeom>
          <a:noFill/>
          <a:ln>
            <a:noFill/>
          </a:ln>
        </p:spPr>
        <p:txBody>
          <a:bodyPr spcFirstLastPara="1" wrap="square" lIns="91425" tIns="45700" rIns="91425" bIns="45700" anchor="t" anchorCtr="0">
            <a:noAutofit/>
          </a:bodyPr>
          <a:lstStyle/>
          <a:p>
            <a:pPr marL="457200" lvl="0" indent="-406400" algn="l" rtl="0">
              <a:lnSpc>
                <a:spcPct val="115000"/>
              </a:lnSpc>
              <a:spcBef>
                <a:spcPts val="800"/>
              </a:spcBef>
              <a:spcAft>
                <a:spcPts val="0"/>
              </a:spcAft>
              <a:buClr>
                <a:schemeClr val="dk1"/>
              </a:buClr>
              <a:buSzPts val="2800"/>
              <a:buFont typeface="Muli"/>
              <a:buChar char="•"/>
            </a:pPr>
            <a:r>
              <a:rPr lang="en" sz="2800" b="1">
                <a:solidFill>
                  <a:schemeClr val="dk1"/>
                </a:solidFill>
                <a:latin typeface="Muli"/>
                <a:ea typeface="Muli"/>
                <a:cs typeface="Muli"/>
                <a:sym typeface="Muli"/>
              </a:rPr>
              <a:t>Price Higher than Equilibrium Price</a:t>
            </a:r>
            <a:endParaRPr sz="2800" b="1">
              <a:solidFill>
                <a:schemeClr val="dk1"/>
              </a:solidFill>
              <a:latin typeface="Muli"/>
              <a:ea typeface="Muli"/>
              <a:cs typeface="Muli"/>
              <a:sym typeface="Muli"/>
            </a:endParaRPr>
          </a:p>
          <a:p>
            <a:pPr marL="914400" lvl="0" indent="-406400" algn="l" rtl="0">
              <a:lnSpc>
                <a:spcPct val="115000"/>
              </a:lnSpc>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Excess supply</a:t>
            </a:r>
            <a:endParaRPr sz="2800">
              <a:solidFill>
                <a:schemeClr val="dk1"/>
              </a:solidFill>
              <a:latin typeface="Muli"/>
              <a:ea typeface="Muli"/>
              <a:cs typeface="Muli"/>
              <a:sym typeface="Muli"/>
            </a:endParaRPr>
          </a:p>
          <a:p>
            <a:pPr marL="914400" lvl="0" indent="-406400" algn="l" rtl="0">
              <a:lnSpc>
                <a:spcPct val="115000"/>
              </a:lnSpc>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Surplus</a:t>
            </a:r>
            <a:endParaRPr sz="2800">
              <a:solidFill>
                <a:schemeClr val="dk1"/>
              </a:solidFill>
              <a:latin typeface="Muli"/>
              <a:ea typeface="Muli"/>
              <a:cs typeface="Muli"/>
              <a:sym typeface="Muli"/>
            </a:endParaRPr>
          </a:p>
          <a:p>
            <a:pPr marL="914400" lvl="0" indent="-406400" algn="l" rtl="0">
              <a:lnSpc>
                <a:spcPct val="115000"/>
              </a:lnSpc>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Causes price to fall</a:t>
            </a:r>
            <a:endParaRPr sz="2800">
              <a:solidFill>
                <a:schemeClr val="dk1"/>
              </a:solidFill>
              <a:latin typeface="Muli"/>
              <a:ea typeface="Muli"/>
              <a:cs typeface="Muli"/>
              <a:sym typeface="Muli"/>
            </a:endParaRPr>
          </a:p>
          <a:p>
            <a:pPr marL="457200" lvl="0" indent="-406400" algn="l" rtl="0">
              <a:lnSpc>
                <a:spcPct val="115000"/>
              </a:lnSpc>
              <a:spcBef>
                <a:spcPts val="0"/>
              </a:spcBef>
              <a:spcAft>
                <a:spcPts val="0"/>
              </a:spcAft>
              <a:buClr>
                <a:schemeClr val="dk1"/>
              </a:buClr>
              <a:buSzPts val="2800"/>
              <a:buFont typeface="Muli"/>
              <a:buChar char="●"/>
            </a:pPr>
            <a:r>
              <a:rPr lang="en" sz="2800" b="1">
                <a:solidFill>
                  <a:schemeClr val="dk1"/>
                </a:solidFill>
                <a:latin typeface="Muli"/>
                <a:ea typeface="Muli"/>
                <a:cs typeface="Muli"/>
                <a:sym typeface="Muli"/>
              </a:rPr>
              <a:t>Price Lower than Equilibrium Price</a:t>
            </a:r>
            <a:endParaRPr sz="2800">
              <a:solidFill>
                <a:schemeClr val="dk1"/>
              </a:solidFill>
              <a:latin typeface="Muli"/>
              <a:ea typeface="Muli"/>
              <a:cs typeface="Muli"/>
              <a:sym typeface="Muli"/>
            </a:endParaRPr>
          </a:p>
          <a:p>
            <a:pPr marL="914400" lvl="0" indent="-406400" algn="l" rtl="0">
              <a:lnSpc>
                <a:spcPct val="115000"/>
              </a:lnSpc>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Excess demand</a:t>
            </a:r>
            <a:endParaRPr sz="2800">
              <a:solidFill>
                <a:schemeClr val="dk1"/>
              </a:solidFill>
              <a:latin typeface="Muli"/>
              <a:ea typeface="Muli"/>
              <a:cs typeface="Muli"/>
              <a:sym typeface="Muli"/>
            </a:endParaRPr>
          </a:p>
          <a:p>
            <a:pPr marL="914400" lvl="0" indent="-406400" algn="l" rtl="0">
              <a:lnSpc>
                <a:spcPct val="115000"/>
              </a:lnSpc>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Shortage</a:t>
            </a:r>
            <a:endParaRPr sz="2800">
              <a:solidFill>
                <a:schemeClr val="dk1"/>
              </a:solidFill>
              <a:latin typeface="Muli"/>
              <a:ea typeface="Muli"/>
              <a:cs typeface="Muli"/>
              <a:sym typeface="Muli"/>
            </a:endParaRPr>
          </a:p>
          <a:p>
            <a:pPr marL="914400" lvl="0" indent="-406400" algn="l" rtl="0">
              <a:lnSpc>
                <a:spcPct val="115000"/>
              </a:lnSpc>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Causes price to rise</a:t>
            </a:r>
            <a:endParaRPr sz="2800">
              <a:solidFill>
                <a:schemeClr val="dk1"/>
              </a:solidFill>
              <a:latin typeface="Muli"/>
              <a:ea typeface="Muli"/>
              <a:cs typeface="Muli"/>
              <a:sym typeface="Muli"/>
            </a:endParaRPr>
          </a:p>
          <a:p>
            <a:pPr marL="914400" lvl="0" indent="0" algn="l" rtl="0">
              <a:lnSpc>
                <a:spcPct val="100000"/>
              </a:lnSpc>
              <a:spcBef>
                <a:spcPts val="0"/>
              </a:spcBef>
              <a:spcAft>
                <a:spcPts val="0"/>
              </a:spcAft>
              <a:buNone/>
            </a:pPr>
            <a:r>
              <a:rPr lang="en" sz="2800">
                <a:solidFill>
                  <a:schemeClr val="dk1"/>
                </a:solidFill>
                <a:latin typeface="Muli"/>
                <a:ea typeface="Muli"/>
                <a:cs typeface="Muli"/>
                <a:sym typeface="Muli"/>
              </a:rPr>
              <a:t>	</a:t>
            </a:r>
            <a:endParaRPr sz="2800">
              <a:solidFill>
                <a:schemeClr val="dk1"/>
              </a:solidFill>
              <a:latin typeface="Muli"/>
              <a:ea typeface="Muli"/>
              <a:cs typeface="Muli"/>
              <a:sym typeface="Muli"/>
            </a:endParaRPr>
          </a:p>
          <a:p>
            <a:pPr marL="914400" lvl="0" indent="0" algn="l" rtl="0">
              <a:lnSpc>
                <a:spcPct val="70000"/>
              </a:lnSpc>
              <a:spcBef>
                <a:spcPts val="0"/>
              </a:spcBef>
              <a:spcAft>
                <a:spcPts val="0"/>
              </a:spcAft>
              <a:buNone/>
            </a:pPr>
            <a:endParaRPr sz="2800">
              <a:solidFill>
                <a:schemeClr val="dk1"/>
              </a:solidFill>
              <a:latin typeface="Muli"/>
              <a:ea typeface="Muli"/>
              <a:cs typeface="Muli"/>
              <a:sym typeface="Muli"/>
            </a:endParaRPr>
          </a:p>
          <a:p>
            <a:pPr marL="0" lvl="0" indent="0" algn="l" rtl="0">
              <a:lnSpc>
                <a:spcPct val="115000"/>
              </a:lnSpc>
              <a:spcBef>
                <a:spcPts val="700"/>
              </a:spcBef>
              <a:spcAft>
                <a:spcPts val="0"/>
              </a:spcAft>
              <a:buNone/>
            </a:pPr>
            <a:endParaRPr sz="2800">
              <a:solidFill>
                <a:schemeClr val="dk1"/>
              </a:solidFill>
              <a:latin typeface="Muli"/>
              <a:ea typeface="Muli"/>
              <a:cs typeface="Muli"/>
              <a:sym typeface="Muli"/>
            </a:endParaRPr>
          </a:p>
          <a:p>
            <a:pPr marL="914400" lvl="0" indent="0" algn="l" rtl="0">
              <a:lnSpc>
                <a:spcPct val="115000"/>
              </a:lnSpc>
              <a:spcBef>
                <a:spcPts val="700"/>
              </a:spcBef>
              <a:spcAft>
                <a:spcPts val="0"/>
              </a:spcAft>
              <a:buNone/>
            </a:pPr>
            <a:endParaRPr sz="2800">
              <a:solidFill>
                <a:schemeClr val="dk1"/>
              </a:solidFill>
              <a:latin typeface="Muli"/>
              <a:ea typeface="Muli"/>
              <a:cs typeface="Muli"/>
              <a:sym typeface="Muli"/>
            </a:endParaRPr>
          </a:p>
          <a:p>
            <a:pPr marL="457200" lvl="0" indent="0" algn="l" rtl="0">
              <a:lnSpc>
                <a:spcPct val="115000"/>
              </a:lnSpc>
              <a:spcBef>
                <a:spcPts val="700"/>
              </a:spcBef>
              <a:spcAft>
                <a:spcPts val="0"/>
              </a:spcAft>
              <a:buNone/>
            </a:pPr>
            <a:endParaRPr sz="2800">
              <a:solidFill>
                <a:schemeClr val="dk1"/>
              </a:solidFill>
              <a:latin typeface="Muli"/>
              <a:ea typeface="Muli"/>
              <a:cs typeface="Muli"/>
              <a:sym typeface="Muli"/>
            </a:endParaRPr>
          </a:p>
          <a:p>
            <a:pPr marL="457200" marR="0" lvl="0" indent="0" algn="l" rtl="0">
              <a:spcBef>
                <a:spcPts val="0"/>
              </a:spcBef>
              <a:spcAft>
                <a:spcPts val="0"/>
              </a:spcAft>
              <a:buNone/>
            </a:pPr>
            <a:endParaRPr sz="2800" b="1">
              <a:solidFill>
                <a:schemeClr val="dk1"/>
              </a:solidFill>
              <a:latin typeface="Muli"/>
              <a:ea typeface="Muli"/>
              <a:cs typeface="Muli"/>
              <a:sym typeface="Muli"/>
            </a:endParaRPr>
          </a:p>
          <a:p>
            <a:pPr marL="457200" lvl="0" indent="0" algn="l" rtl="0">
              <a:lnSpc>
                <a:spcPct val="90000"/>
              </a:lnSpc>
              <a:spcBef>
                <a:spcPts val="600"/>
              </a:spcBef>
              <a:spcAft>
                <a:spcPts val="0"/>
              </a:spcAft>
              <a:buNone/>
            </a:pPr>
            <a:endParaRPr sz="2800">
              <a:solidFill>
                <a:schemeClr val="dk1"/>
              </a:solidFill>
              <a:latin typeface="Muli"/>
              <a:ea typeface="Muli"/>
              <a:cs typeface="Muli"/>
              <a:sym typeface="Muli"/>
            </a:endParaRPr>
          </a:p>
          <a:p>
            <a:pPr marL="457200" marR="0" lvl="0" indent="0" algn="l" rtl="0">
              <a:spcBef>
                <a:spcPts val="0"/>
              </a:spcBef>
              <a:spcAft>
                <a:spcPts val="0"/>
              </a:spcAft>
              <a:buNone/>
            </a:pPr>
            <a:endParaRPr sz="2800" b="1">
              <a:solidFill>
                <a:schemeClr val="dk1"/>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89">
                                            <p:txEl>
                                              <p:pRg st="0" end="0"/>
                                            </p:txEl>
                                          </p:spTgt>
                                        </p:tgtEl>
                                        <p:attrNameLst>
                                          <p:attrName>style.visibility</p:attrName>
                                        </p:attrNameLst>
                                      </p:cBhvr>
                                      <p:to>
                                        <p:strVal val="visible"/>
                                      </p:to>
                                    </p:set>
                                    <p:animEffect transition="in" filter="fade">
                                      <p:cBhvr>
                                        <p:cTn id="7" dur="1000"/>
                                        <p:tgtEl>
                                          <p:spTgt spid="25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89">
                                            <p:txEl>
                                              <p:pRg st="1" end="1"/>
                                            </p:txEl>
                                          </p:spTgt>
                                        </p:tgtEl>
                                        <p:attrNameLst>
                                          <p:attrName>style.visibility</p:attrName>
                                        </p:attrNameLst>
                                      </p:cBhvr>
                                      <p:to>
                                        <p:strVal val="visible"/>
                                      </p:to>
                                    </p:set>
                                    <p:animEffect transition="in" filter="fade">
                                      <p:cBhvr>
                                        <p:cTn id="12" dur="1000"/>
                                        <p:tgtEl>
                                          <p:spTgt spid="25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89">
                                            <p:txEl>
                                              <p:pRg st="2" end="2"/>
                                            </p:txEl>
                                          </p:spTgt>
                                        </p:tgtEl>
                                        <p:attrNameLst>
                                          <p:attrName>style.visibility</p:attrName>
                                        </p:attrNameLst>
                                      </p:cBhvr>
                                      <p:to>
                                        <p:strVal val="visible"/>
                                      </p:to>
                                    </p:set>
                                    <p:animEffect transition="in" filter="fade">
                                      <p:cBhvr>
                                        <p:cTn id="17" dur="1000"/>
                                        <p:tgtEl>
                                          <p:spTgt spid="258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89">
                                            <p:txEl>
                                              <p:pRg st="3" end="3"/>
                                            </p:txEl>
                                          </p:spTgt>
                                        </p:tgtEl>
                                        <p:attrNameLst>
                                          <p:attrName>style.visibility</p:attrName>
                                        </p:attrNameLst>
                                      </p:cBhvr>
                                      <p:to>
                                        <p:strVal val="visible"/>
                                      </p:to>
                                    </p:set>
                                    <p:animEffect transition="in" filter="fade">
                                      <p:cBhvr>
                                        <p:cTn id="22" dur="1000"/>
                                        <p:tgtEl>
                                          <p:spTgt spid="258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89">
                                            <p:txEl>
                                              <p:pRg st="4" end="4"/>
                                            </p:txEl>
                                          </p:spTgt>
                                        </p:tgtEl>
                                        <p:attrNameLst>
                                          <p:attrName>style.visibility</p:attrName>
                                        </p:attrNameLst>
                                      </p:cBhvr>
                                      <p:to>
                                        <p:strVal val="visible"/>
                                      </p:to>
                                    </p:set>
                                    <p:animEffect transition="in" filter="fade">
                                      <p:cBhvr>
                                        <p:cTn id="27" dur="1000"/>
                                        <p:tgtEl>
                                          <p:spTgt spid="258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89">
                                            <p:txEl>
                                              <p:pRg st="5" end="5"/>
                                            </p:txEl>
                                          </p:spTgt>
                                        </p:tgtEl>
                                        <p:attrNameLst>
                                          <p:attrName>style.visibility</p:attrName>
                                        </p:attrNameLst>
                                      </p:cBhvr>
                                      <p:to>
                                        <p:strVal val="visible"/>
                                      </p:to>
                                    </p:set>
                                    <p:animEffect transition="in" filter="fade">
                                      <p:cBhvr>
                                        <p:cTn id="32" dur="1000"/>
                                        <p:tgtEl>
                                          <p:spTgt spid="258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89">
                                            <p:txEl>
                                              <p:pRg st="6" end="6"/>
                                            </p:txEl>
                                          </p:spTgt>
                                        </p:tgtEl>
                                        <p:attrNameLst>
                                          <p:attrName>style.visibility</p:attrName>
                                        </p:attrNameLst>
                                      </p:cBhvr>
                                      <p:to>
                                        <p:strVal val="visible"/>
                                      </p:to>
                                    </p:set>
                                    <p:animEffect transition="in" filter="fade">
                                      <p:cBhvr>
                                        <p:cTn id="37" dur="1000"/>
                                        <p:tgtEl>
                                          <p:spTgt spid="258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89">
                                            <p:txEl>
                                              <p:pRg st="7" end="7"/>
                                            </p:txEl>
                                          </p:spTgt>
                                        </p:tgtEl>
                                        <p:attrNameLst>
                                          <p:attrName>style.visibility</p:attrName>
                                        </p:attrNameLst>
                                      </p:cBhvr>
                                      <p:to>
                                        <p:strVal val="visible"/>
                                      </p:to>
                                    </p:set>
                                    <p:animEffect transition="in" filter="fade">
                                      <p:cBhvr>
                                        <p:cTn id="42" dur="1000"/>
                                        <p:tgtEl>
                                          <p:spTgt spid="258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89">
                                            <p:txEl>
                                              <p:pRg st="8" end="8"/>
                                            </p:txEl>
                                          </p:spTgt>
                                        </p:tgtEl>
                                        <p:attrNameLst>
                                          <p:attrName>style.visibility</p:attrName>
                                        </p:attrNameLst>
                                      </p:cBhvr>
                                      <p:to>
                                        <p:strVal val="visible"/>
                                      </p:to>
                                    </p:set>
                                    <p:animEffect transition="in" filter="fade">
                                      <p:cBhvr>
                                        <p:cTn id="47" dur="1000"/>
                                        <p:tgtEl>
                                          <p:spTgt spid="2589">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89">
                                            <p:txEl>
                                              <p:pRg st="9" end="9"/>
                                            </p:txEl>
                                          </p:spTgt>
                                        </p:tgtEl>
                                        <p:attrNameLst>
                                          <p:attrName>style.visibility</p:attrName>
                                        </p:attrNameLst>
                                      </p:cBhvr>
                                      <p:to>
                                        <p:strVal val="visible"/>
                                      </p:to>
                                    </p:set>
                                    <p:animEffect transition="in" filter="fade">
                                      <p:cBhvr>
                                        <p:cTn id="52" dur="1000"/>
                                        <p:tgtEl>
                                          <p:spTgt spid="2589">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89">
                                            <p:txEl>
                                              <p:pRg st="10" end="10"/>
                                            </p:txEl>
                                          </p:spTgt>
                                        </p:tgtEl>
                                        <p:attrNameLst>
                                          <p:attrName>style.visibility</p:attrName>
                                        </p:attrNameLst>
                                      </p:cBhvr>
                                      <p:to>
                                        <p:strVal val="visible"/>
                                      </p:to>
                                    </p:set>
                                    <p:animEffect transition="in" filter="fade">
                                      <p:cBhvr>
                                        <p:cTn id="57" dur="1000"/>
                                        <p:tgtEl>
                                          <p:spTgt spid="2589">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589">
                                            <p:txEl>
                                              <p:pRg st="11" end="11"/>
                                            </p:txEl>
                                          </p:spTgt>
                                        </p:tgtEl>
                                        <p:attrNameLst>
                                          <p:attrName>style.visibility</p:attrName>
                                        </p:attrNameLst>
                                      </p:cBhvr>
                                      <p:to>
                                        <p:strVal val="visible"/>
                                      </p:to>
                                    </p:set>
                                    <p:animEffect transition="in" filter="fade">
                                      <p:cBhvr>
                                        <p:cTn id="62" dur="1000"/>
                                        <p:tgtEl>
                                          <p:spTgt spid="2589">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589">
                                            <p:txEl>
                                              <p:pRg st="12" end="12"/>
                                            </p:txEl>
                                          </p:spTgt>
                                        </p:tgtEl>
                                        <p:attrNameLst>
                                          <p:attrName>style.visibility</p:attrName>
                                        </p:attrNameLst>
                                      </p:cBhvr>
                                      <p:to>
                                        <p:strVal val="visible"/>
                                      </p:to>
                                    </p:set>
                                    <p:animEffect transition="in" filter="fade">
                                      <p:cBhvr>
                                        <p:cTn id="67" dur="1000"/>
                                        <p:tgtEl>
                                          <p:spTgt spid="2589">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589">
                                            <p:txEl>
                                              <p:pRg st="13" end="13"/>
                                            </p:txEl>
                                          </p:spTgt>
                                        </p:tgtEl>
                                        <p:attrNameLst>
                                          <p:attrName>style.visibility</p:attrName>
                                        </p:attrNameLst>
                                      </p:cBhvr>
                                      <p:to>
                                        <p:strVal val="visible"/>
                                      </p:to>
                                    </p:set>
                                    <p:animEffect transition="in" filter="fade">
                                      <p:cBhvr>
                                        <p:cTn id="72" dur="1000"/>
                                        <p:tgtEl>
                                          <p:spTgt spid="2589">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589">
                                            <p:txEl>
                                              <p:pRg st="14" end="14"/>
                                            </p:txEl>
                                          </p:spTgt>
                                        </p:tgtEl>
                                        <p:attrNameLst>
                                          <p:attrName>style.visibility</p:attrName>
                                        </p:attrNameLst>
                                      </p:cBhvr>
                                      <p:to>
                                        <p:strVal val="visible"/>
                                      </p:to>
                                    </p:set>
                                    <p:animEffect transition="in" filter="fade">
                                      <p:cBhvr>
                                        <p:cTn id="77" dur="1000"/>
                                        <p:tgtEl>
                                          <p:spTgt spid="2589">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589">
                                            <p:txEl>
                                              <p:pRg st="15" end="15"/>
                                            </p:txEl>
                                          </p:spTgt>
                                        </p:tgtEl>
                                        <p:attrNameLst>
                                          <p:attrName>style.visibility</p:attrName>
                                        </p:attrNameLst>
                                      </p:cBhvr>
                                      <p:to>
                                        <p:strVal val="visible"/>
                                      </p:to>
                                    </p:set>
                                    <p:animEffect transition="in" filter="fade">
                                      <p:cBhvr>
                                        <p:cTn id="82" dur="1000"/>
                                        <p:tgtEl>
                                          <p:spTgt spid="2589">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594"/>
        <p:cNvGrpSpPr/>
        <p:nvPr/>
      </p:nvGrpSpPr>
      <p:grpSpPr>
        <a:xfrm>
          <a:off x="0" y="0"/>
          <a:ext cx="0" cy="0"/>
          <a:chOff x="0" y="0"/>
          <a:chExt cx="0" cy="0"/>
        </a:xfrm>
      </p:grpSpPr>
      <p:sp>
        <p:nvSpPr>
          <p:cNvPr id="2595" name="Google Shape;2595;p117"/>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4000" b="1" u="sng">
                <a:solidFill>
                  <a:srgbClr val="008000"/>
                </a:solidFill>
              </a:rPr>
              <a:t>Actual Market Price</a:t>
            </a:r>
            <a:endParaRPr sz="4000" b="1" u="sng">
              <a:solidFill>
                <a:srgbClr val="008000"/>
              </a:solidFill>
            </a:endParaRPr>
          </a:p>
        </p:txBody>
      </p:sp>
      <p:sp>
        <p:nvSpPr>
          <p:cNvPr id="2596" name="Google Shape;2596;p117"/>
          <p:cNvSpPr txBox="1"/>
          <p:nvPr/>
        </p:nvSpPr>
        <p:spPr>
          <a:xfrm>
            <a:off x="76200" y="1030050"/>
            <a:ext cx="8991600" cy="3388200"/>
          </a:xfrm>
          <a:prstGeom prst="rect">
            <a:avLst/>
          </a:prstGeom>
          <a:noFill/>
          <a:ln>
            <a:noFill/>
          </a:ln>
        </p:spPr>
        <p:txBody>
          <a:bodyPr spcFirstLastPara="1" wrap="square" lIns="91425" tIns="45700" rIns="91425" bIns="45700" anchor="t" anchorCtr="0">
            <a:noAutofit/>
          </a:bodyPr>
          <a:lstStyle/>
          <a:p>
            <a:pPr marL="342900" lvl="0" indent="-406400" algn="l" rtl="0">
              <a:lnSpc>
                <a:spcPct val="100000"/>
              </a:lnSpc>
              <a:spcBef>
                <a:spcPts val="700"/>
              </a:spcBef>
              <a:spcAft>
                <a:spcPts val="0"/>
              </a:spcAft>
              <a:buClr>
                <a:schemeClr val="dk1"/>
              </a:buClr>
              <a:buSzPts val="2800"/>
              <a:buFont typeface="Muli"/>
              <a:buChar char="-"/>
            </a:pPr>
            <a:r>
              <a:rPr lang="en" sz="2800">
                <a:solidFill>
                  <a:schemeClr val="dk1"/>
                </a:solidFill>
                <a:latin typeface="Muli"/>
                <a:ea typeface="Muli"/>
                <a:cs typeface="Muli"/>
                <a:sym typeface="Muli"/>
              </a:rPr>
              <a:t>If actual price is above equilibrium price, there will be a surplus that puts downward pressure on the actual price.</a:t>
            </a:r>
            <a:endParaRPr sz="2800">
              <a:solidFill>
                <a:schemeClr val="dk1"/>
              </a:solidFill>
              <a:latin typeface="Muli"/>
              <a:ea typeface="Muli"/>
              <a:cs typeface="Muli"/>
              <a:sym typeface="Muli"/>
            </a:endParaRPr>
          </a:p>
          <a:p>
            <a:pPr marL="342900" lvl="0" indent="-406400" algn="l" rtl="0">
              <a:lnSpc>
                <a:spcPct val="100000"/>
              </a:lnSpc>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If actual price is below equilibrium price, there will be a shortage that puts downward pressure on the actual price.</a:t>
            </a:r>
            <a:endParaRPr sz="2800">
              <a:solidFill>
                <a:schemeClr val="dk1"/>
              </a:solidFill>
              <a:latin typeface="Muli"/>
              <a:ea typeface="Muli"/>
              <a:cs typeface="Muli"/>
              <a:sym typeface="Muli"/>
            </a:endParaRPr>
          </a:p>
          <a:p>
            <a:pPr marL="342900" lvl="0" indent="-406400" algn="l" rtl="0">
              <a:lnSpc>
                <a:spcPct val="100000"/>
              </a:lnSpc>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If actual price is equal to equilibrium price, then there will be neither a shortage nor a surplus and price will be stable.</a:t>
            </a:r>
            <a:endParaRPr sz="2800">
              <a:solidFill>
                <a:schemeClr val="dk1"/>
              </a:solidFill>
              <a:latin typeface="Muli"/>
              <a:ea typeface="Muli"/>
              <a:cs typeface="Muli"/>
              <a:sym typeface="Muli"/>
            </a:endParaRPr>
          </a:p>
          <a:p>
            <a:pPr marL="914400" lvl="0" indent="0" algn="l" rtl="0">
              <a:lnSpc>
                <a:spcPct val="100000"/>
              </a:lnSpc>
              <a:spcBef>
                <a:spcPts val="700"/>
              </a:spcBef>
              <a:spcAft>
                <a:spcPts val="0"/>
              </a:spcAft>
              <a:buNone/>
            </a:pPr>
            <a:endParaRPr sz="2800">
              <a:solidFill>
                <a:schemeClr val="dk1"/>
              </a:solidFill>
              <a:latin typeface="Muli"/>
              <a:ea typeface="Muli"/>
              <a:cs typeface="Muli"/>
              <a:sym typeface="Muli"/>
            </a:endParaRPr>
          </a:p>
          <a:p>
            <a:pPr marL="914400" lvl="0" indent="0" algn="l" rtl="0">
              <a:lnSpc>
                <a:spcPct val="100000"/>
              </a:lnSpc>
              <a:spcBef>
                <a:spcPts val="600"/>
              </a:spcBef>
              <a:spcAft>
                <a:spcPts val="0"/>
              </a:spcAft>
              <a:buNone/>
            </a:pPr>
            <a:endParaRPr sz="2800" b="1">
              <a:solidFill>
                <a:schemeClr val="dk1"/>
              </a:solidFill>
              <a:latin typeface="Muli"/>
              <a:ea typeface="Muli"/>
              <a:cs typeface="Muli"/>
              <a:sym typeface="Muli"/>
            </a:endParaRPr>
          </a:p>
          <a:p>
            <a:pPr marL="914400" lvl="0" indent="0" algn="l" rtl="0">
              <a:lnSpc>
                <a:spcPct val="100000"/>
              </a:lnSpc>
              <a:spcBef>
                <a:spcPts val="0"/>
              </a:spcBef>
              <a:spcAft>
                <a:spcPts val="0"/>
              </a:spcAft>
              <a:buNone/>
            </a:pPr>
            <a:r>
              <a:rPr lang="en" sz="2800">
                <a:solidFill>
                  <a:schemeClr val="dk1"/>
                </a:solidFill>
                <a:latin typeface="Muli"/>
                <a:ea typeface="Muli"/>
                <a:cs typeface="Muli"/>
                <a:sym typeface="Muli"/>
              </a:rPr>
              <a:t>	</a:t>
            </a:r>
            <a:endParaRPr sz="2800">
              <a:solidFill>
                <a:schemeClr val="dk1"/>
              </a:solidFill>
              <a:latin typeface="Muli"/>
              <a:ea typeface="Muli"/>
              <a:cs typeface="Muli"/>
              <a:sym typeface="Muli"/>
            </a:endParaRPr>
          </a:p>
          <a:p>
            <a:pPr marL="914400" lvl="0" indent="0" algn="l" rtl="0">
              <a:lnSpc>
                <a:spcPct val="100000"/>
              </a:lnSpc>
              <a:spcBef>
                <a:spcPts val="0"/>
              </a:spcBef>
              <a:spcAft>
                <a:spcPts val="0"/>
              </a:spcAft>
              <a:buNone/>
            </a:pPr>
            <a:endParaRPr sz="2800">
              <a:solidFill>
                <a:schemeClr val="dk1"/>
              </a:solidFill>
              <a:latin typeface="Muli"/>
              <a:ea typeface="Muli"/>
              <a:cs typeface="Muli"/>
              <a:sym typeface="Muli"/>
            </a:endParaRPr>
          </a:p>
          <a:p>
            <a:pPr marL="0" lvl="0" indent="0" algn="l" rtl="0">
              <a:lnSpc>
                <a:spcPct val="100000"/>
              </a:lnSpc>
              <a:spcBef>
                <a:spcPts val="700"/>
              </a:spcBef>
              <a:spcAft>
                <a:spcPts val="0"/>
              </a:spcAft>
              <a:buNone/>
            </a:pPr>
            <a:endParaRPr sz="2800">
              <a:solidFill>
                <a:schemeClr val="dk1"/>
              </a:solidFill>
              <a:latin typeface="Muli"/>
              <a:ea typeface="Muli"/>
              <a:cs typeface="Muli"/>
              <a:sym typeface="Muli"/>
            </a:endParaRPr>
          </a:p>
          <a:p>
            <a:pPr marL="914400" lvl="0" indent="0" algn="l" rtl="0">
              <a:lnSpc>
                <a:spcPct val="100000"/>
              </a:lnSpc>
              <a:spcBef>
                <a:spcPts val="700"/>
              </a:spcBef>
              <a:spcAft>
                <a:spcPts val="0"/>
              </a:spcAft>
              <a:buNone/>
            </a:pPr>
            <a:endParaRPr sz="2800">
              <a:solidFill>
                <a:schemeClr val="dk1"/>
              </a:solidFill>
              <a:latin typeface="Muli"/>
              <a:ea typeface="Muli"/>
              <a:cs typeface="Muli"/>
              <a:sym typeface="Muli"/>
            </a:endParaRPr>
          </a:p>
          <a:p>
            <a:pPr marL="457200" lvl="0" indent="0" algn="l" rtl="0">
              <a:lnSpc>
                <a:spcPct val="100000"/>
              </a:lnSpc>
              <a:spcBef>
                <a:spcPts val="700"/>
              </a:spcBef>
              <a:spcAft>
                <a:spcPts val="0"/>
              </a:spcAft>
              <a:buNone/>
            </a:pPr>
            <a:endParaRPr sz="2800">
              <a:solidFill>
                <a:schemeClr val="dk1"/>
              </a:solidFill>
              <a:latin typeface="Muli"/>
              <a:ea typeface="Muli"/>
              <a:cs typeface="Muli"/>
              <a:sym typeface="Muli"/>
            </a:endParaRPr>
          </a:p>
          <a:p>
            <a:pPr marL="457200" marR="0" lvl="0" indent="0" algn="l" rtl="0">
              <a:lnSpc>
                <a:spcPct val="100000"/>
              </a:lnSpc>
              <a:spcBef>
                <a:spcPts val="0"/>
              </a:spcBef>
              <a:spcAft>
                <a:spcPts val="0"/>
              </a:spcAft>
              <a:buNone/>
            </a:pPr>
            <a:endParaRPr sz="2800" b="1">
              <a:solidFill>
                <a:schemeClr val="dk1"/>
              </a:solidFill>
              <a:latin typeface="Muli"/>
              <a:ea typeface="Muli"/>
              <a:cs typeface="Muli"/>
              <a:sym typeface="Muli"/>
            </a:endParaRPr>
          </a:p>
          <a:p>
            <a:pPr marL="457200" lvl="0" indent="0" algn="l" rtl="0">
              <a:lnSpc>
                <a:spcPct val="100000"/>
              </a:lnSpc>
              <a:spcBef>
                <a:spcPts val="600"/>
              </a:spcBef>
              <a:spcAft>
                <a:spcPts val="0"/>
              </a:spcAft>
              <a:buNone/>
            </a:pPr>
            <a:endParaRPr sz="2800">
              <a:solidFill>
                <a:schemeClr val="dk1"/>
              </a:solidFill>
              <a:latin typeface="Muli"/>
              <a:ea typeface="Muli"/>
              <a:cs typeface="Muli"/>
              <a:sym typeface="Muli"/>
            </a:endParaRPr>
          </a:p>
          <a:p>
            <a:pPr marL="457200" marR="0" lvl="0" indent="0" algn="l" rtl="0">
              <a:lnSpc>
                <a:spcPct val="100000"/>
              </a:lnSpc>
              <a:spcBef>
                <a:spcPts val="0"/>
              </a:spcBef>
              <a:spcAft>
                <a:spcPts val="0"/>
              </a:spcAft>
              <a:buNone/>
            </a:pPr>
            <a:endParaRPr sz="2800" b="1">
              <a:solidFill>
                <a:schemeClr val="dk1"/>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96">
                                            <p:txEl>
                                              <p:pRg st="0" end="0"/>
                                            </p:txEl>
                                          </p:spTgt>
                                        </p:tgtEl>
                                        <p:attrNameLst>
                                          <p:attrName>style.visibility</p:attrName>
                                        </p:attrNameLst>
                                      </p:cBhvr>
                                      <p:to>
                                        <p:strVal val="visible"/>
                                      </p:to>
                                    </p:set>
                                    <p:animEffect transition="in" filter="fade">
                                      <p:cBhvr>
                                        <p:cTn id="7" dur="1000"/>
                                        <p:tgtEl>
                                          <p:spTgt spid="25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96">
                                            <p:txEl>
                                              <p:pRg st="1" end="1"/>
                                            </p:txEl>
                                          </p:spTgt>
                                        </p:tgtEl>
                                        <p:attrNameLst>
                                          <p:attrName>style.visibility</p:attrName>
                                        </p:attrNameLst>
                                      </p:cBhvr>
                                      <p:to>
                                        <p:strVal val="visible"/>
                                      </p:to>
                                    </p:set>
                                    <p:animEffect transition="in" filter="fade">
                                      <p:cBhvr>
                                        <p:cTn id="12" dur="1000"/>
                                        <p:tgtEl>
                                          <p:spTgt spid="25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96">
                                            <p:txEl>
                                              <p:pRg st="2" end="2"/>
                                            </p:txEl>
                                          </p:spTgt>
                                        </p:tgtEl>
                                        <p:attrNameLst>
                                          <p:attrName>style.visibility</p:attrName>
                                        </p:attrNameLst>
                                      </p:cBhvr>
                                      <p:to>
                                        <p:strVal val="visible"/>
                                      </p:to>
                                    </p:set>
                                    <p:animEffect transition="in" filter="fade">
                                      <p:cBhvr>
                                        <p:cTn id="17" dur="1000"/>
                                        <p:tgtEl>
                                          <p:spTgt spid="25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96">
                                            <p:txEl>
                                              <p:pRg st="3" end="3"/>
                                            </p:txEl>
                                          </p:spTgt>
                                        </p:tgtEl>
                                        <p:attrNameLst>
                                          <p:attrName>style.visibility</p:attrName>
                                        </p:attrNameLst>
                                      </p:cBhvr>
                                      <p:to>
                                        <p:strVal val="visible"/>
                                      </p:to>
                                    </p:set>
                                    <p:animEffect transition="in" filter="fade">
                                      <p:cBhvr>
                                        <p:cTn id="22" dur="1000"/>
                                        <p:tgtEl>
                                          <p:spTgt spid="25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96">
                                            <p:txEl>
                                              <p:pRg st="4" end="4"/>
                                            </p:txEl>
                                          </p:spTgt>
                                        </p:tgtEl>
                                        <p:attrNameLst>
                                          <p:attrName>style.visibility</p:attrName>
                                        </p:attrNameLst>
                                      </p:cBhvr>
                                      <p:to>
                                        <p:strVal val="visible"/>
                                      </p:to>
                                    </p:set>
                                    <p:animEffect transition="in" filter="fade">
                                      <p:cBhvr>
                                        <p:cTn id="27" dur="1000"/>
                                        <p:tgtEl>
                                          <p:spTgt spid="25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96">
                                            <p:txEl>
                                              <p:pRg st="5" end="5"/>
                                            </p:txEl>
                                          </p:spTgt>
                                        </p:tgtEl>
                                        <p:attrNameLst>
                                          <p:attrName>style.visibility</p:attrName>
                                        </p:attrNameLst>
                                      </p:cBhvr>
                                      <p:to>
                                        <p:strVal val="visible"/>
                                      </p:to>
                                    </p:set>
                                    <p:animEffect transition="in" filter="fade">
                                      <p:cBhvr>
                                        <p:cTn id="32" dur="1000"/>
                                        <p:tgtEl>
                                          <p:spTgt spid="259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96">
                                            <p:txEl>
                                              <p:pRg st="6" end="6"/>
                                            </p:txEl>
                                          </p:spTgt>
                                        </p:tgtEl>
                                        <p:attrNameLst>
                                          <p:attrName>style.visibility</p:attrName>
                                        </p:attrNameLst>
                                      </p:cBhvr>
                                      <p:to>
                                        <p:strVal val="visible"/>
                                      </p:to>
                                    </p:set>
                                    <p:animEffect transition="in" filter="fade">
                                      <p:cBhvr>
                                        <p:cTn id="37" dur="1000"/>
                                        <p:tgtEl>
                                          <p:spTgt spid="259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96">
                                            <p:txEl>
                                              <p:pRg st="7" end="7"/>
                                            </p:txEl>
                                          </p:spTgt>
                                        </p:tgtEl>
                                        <p:attrNameLst>
                                          <p:attrName>style.visibility</p:attrName>
                                        </p:attrNameLst>
                                      </p:cBhvr>
                                      <p:to>
                                        <p:strVal val="visible"/>
                                      </p:to>
                                    </p:set>
                                    <p:animEffect transition="in" filter="fade">
                                      <p:cBhvr>
                                        <p:cTn id="42" dur="1000"/>
                                        <p:tgtEl>
                                          <p:spTgt spid="259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96">
                                            <p:txEl>
                                              <p:pRg st="8" end="8"/>
                                            </p:txEl>
                                          </p:spTgt>
                                        </p:tgtEl>
                                        <p:attrNameLst>
                                          <p:attrName>style.visibility</p:attrName>
                                        </p:attrNameLst>
                                      </p:cBhvr>
                                      <p:to>
                                        <p:strVal val="visible"/>
                                      </p:to>
                                    </p:set>
                                    <p:animEffect transition="in" filter="fade">
                                      <p:cBhvr>
                                        <p:cTn id="47" dur="1000"/>
                                        <p:tgtEl>
                                          <p:spTgt spid="259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96">
                                            <p:txEl>
                                              <p:pRg st="9" end="9"/>
                                            </p:txEl>
                                          </p:spTgt>
                                        </p:tgtEl>
                                        <p:attrNameLst>
                                          <p:attrName>style.visibility</p:attrName>
                                        </p:attrNameLst>
                                      </p:cBhvr>
                                      <p:to>
                                        <p:strVal val="visible"/>
                                      </p:to>
                                    </p:set>
                                    <p:animEffect transition="in" filter="fade">
                                      <p:cBhvr>
                                        <p:cTn id="52" dur="1000"/>
                                        <p:tgtEl>
                                          <p:spTgt spid="259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96">
                                            <p:txEl>
                                              <p:pRg st="10" end="10"/>
                                            </p:txEl>
                                          </p:spTgt>
                                        </p:tgtEl>
                                        <p:attrNameLst>
                                          <p:attrName>style.visibility</p:attrName>
                                        </p:attrNameLst>
                                      </p:cBhvr>
                                      <p:to>
                                        <p:strVal val="visible"/>
                                      </p:to>
                                    </p:set>
                                    <p:animEffect transition="in" filter="fade">
                                      <p:cBhvr>
                                        <p:cTn id="57" dur="1000"/>
                                        <p:tgtEl>
                                          <p:spTgt spid="259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596">
                                            <p:txEl>
                                              <p:pRg st="11" end="11"/>
                                            </p:txEl>
                                          </p:spTgt>
                                        </p:tgtEl>
                                        <p:attrNameLst>
                                          <p:attrName>style.visibility</p:attrName>
                                        </p:attrNameLst>
                                      </p:cBhvr>
                                      <p:to>
                                        <p:strVal val="visible"/>
                                      </p:to>
                                    </p:set>
                                    <p:animEffect transition="in" filter="fade">
                                      <p:cBhvr>
                                        <p:cTn id="62" dur="1000"/>
                                        <p:tgtEl>
                                          <p:spTgt spid="2596">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596">
                                            <p:txEl>
                                              <p:pRg st="12" end="12"/>
                                            </p:txEl>
                                          </p:spTgt>
                                        </p:tgtEl>
                                        <p:attrNameLst>
                                          <p:attrName>style.visibility</p:attrName>
                                        </p:attrNameLst>
                                      </p:cBhvr>
                                      <p:to>
                                        <p:strVal val="visible"/>
                                      </p:to>
                                    </p:set>
                                    <p:animEffect transition="in" filter="fade">
                                      <p:cBhvr>
                                        <p:cTn id="67" dur="1000"/>
                                        <p:tgtEl>
                                          <p:spTgt spid="259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600"/>
        <p:cNvGrpSpPr/>
        <p:nvPr/>
      </p:nvGrpSpPr>
      <p:grpSpPr>
        <a:xfrm>
          <a:off x="0" y="0"/>
          <a:ext cx="0" cy="0"/>
          <a:chOff x="0" y="0"/>
          <a:chExt cx="0" cy="0"/>
        </a:xfrm>
      </p:grpSpPr>
      <p:sp>
        <p:nvSpPr>
          <p:cNvPr id="2601" name="Google Shape;2601;p118"/>
          <p:cNvSpPr txBox="1"/>
          <p:nvPr/>
        </p:nvSpPr>
        <p:spPr>
          <a:xfrm rot="-510950">
            <a:off x="1951514" y="1162021"/>
            <a:ext cx="6087818" cy="61579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rgbClr val="008000"/>
                </a:solidFill>
                <a:latin typeface="Roboto Slab"/>
                <a:ea typeface="Roboto Slab"/>
                <a:cs typeface="Roboto Slab"/>
                <a:sym typeface="Roboto Slab"/>
              </a:rPr>
              <a:t>Can Market Equilibrium change?</a:t>
            </a:r>
            <a:endParaRPr sz="2800" b="1">
              <a:solidFill>
                <a:srgbClr val="008000"/>
              </a:solidFill>
              <a:latin typeface="Roboto Slab"/>
              <a:ea typeface="Roboto Slab"/>
              <a:cs typeface="Roboto Slab"/>
              <a:sym typeface="Roboto Slab"/>
            </a:endParaRPr>
          </a:p>
        </p:txBody>
      </p:sp>
      <p:sp>
        <p:nvSpPr>
          <p:cNvPr id="2602" name="Google Shape;2602;p118"/>
          <p:cNvSpPr txBox="1"/>
          <p:nvPr/>
        </p:nvSpPr>
        <p:spPr>
          <a:xfrm rot="-481767">
            <a:off x="1962483" y="2284709"/>
            <a:ext cx="7003762" cy="61560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rgbClr val="F80839"/>
                </a:solidFill>
                <a:latin typeface="Roboto Slab"/>
                <a:ea typeface="Roboto Slab"/>
                <a:cs typeface="Roboto Slab"/>
                <a:sym typeface="Roboto Slab"/>
              </a:rPr>
              <a:t>Why does it Change then?</a:t>
            </a:r>
            <a:endParaRPr sz="2800" b="1">
              <a:solidFill>
                <a:srgbClr val="F80839"/>
              </a:solidFill>
              <a:latin typeface="Roboto Slab"/>
              <a:ea typeface="Roboto Slab"/>
              <a:cs typeface="Roboto Slab"/>
              <a:sym typeface="Roboto Slab"/>
            </a:endParaRPr>
          </a:p>
        </p:txBody>
      </p:sp>
      <p:pic>
        <p:nvPicPr>
          <p:cNvPr id="2603" name="Google Shape;2603;p118"/>
          <p:cNvPicPr preferRelativeResize="0"/>
          <p:nvPr/>
        </p:nvPicPr>
        <p:blipFill rotWithShape="1">
          <a:blip r:embed="rId3">
            <a:alphaModFix/>
          </a:blip>
          <a:srcRect r="72382"/>
          <a:stretch/>
        </p:blipFill>
        <p:spPr>
          <a:xfrm>
            <a:off x="0" y="255126"/>
            <a:ext cx="1889451" cy="48850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601"/>
                                        </p:tgtEl>
                                        <p:attrNameLst>
                                          <p:attrName>style.visibility</p:attrName>
                                        </p:attrNameLst>
                                      </p:cBhvr>
                                      <p:to>
                                        <p:strVal val="visible"/>
                                      </p:to>
                                    </p:set>
                                    <p:anim calcmode="lin" valueType="num">
                                      <p:cBhvr additive="base">
                                        <p:cTn id="7" dur="1000"/>
                                        <p:tgtEl>
                                          <p:spTgt spid="2601"/>
                                        </p:tgtEl>
                                        <p:attrNameLst>
                                          <p:attrName>ppt_w</p:attrName>
                                        </p:attrNameLst>
                                      </p:cBhvr>
                                      <p:tavLst>
                                        <p:tav tm="0">
                                          <p:val>
                                            <p:strVal val="0"/>
                                          </p:val>
                                        </p:tav>
                                        <p:tav tm="100000">
                                          <p:val>
                                            <p:strVal val="#ppt_w"/>
                                          </p:val>
                                        </p:tav>
                                      </p:tavLst>
                                    </p:anim>
                                    <p:anim calcmode="lin" valueType="num">
                                      <p:cBhvr additive="base">
                                        <p:cTn id="8" dur="1000"/>
                                        <p:tgtEl>
                                          <p:spTgt spid="2601"/>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602"/>
                                        </p:tgtEl>
                                        <p:attrNameLst>
                                          <p:attrName>style.visibility</p:attrName>
                                        </p:attrNameLst>
                                      </p:cBhvr>
                                      <p:to>
                                        <p:strVal val="visible"/>
                                      </p:to>
                                    </p:set>
                                    <p:anim calcmode="lin" valueType="num">
                                      <p:cBhvr additive="base">
                                        <p:cTn id="13" dur="1000"/>
                                        <p:tgtEl>
                                          <p:spTgt spid="2602"/>
                                        </p:tgtEl>
                                        <p:attrNameLst>
                                          <p:attrName>ppt_w</p:attrName>
                                        </p:attrNameLst>
                                      </p:cBhvr>
                                      <p:tavLst>
                                        <p:tav tm="0">
                                          <p:val>
                                            <p:strVal val="0"/>
                                          </p:val>
                                        </p:tav>
                                        <p:tav tm="100000">
                                          <p:val>
                                            <p:strVal val="#ppt_w"/>
                                          </p:val>
                                        </p:tav>
                                      </p:tavLst>
                                    </p:anim>
                                    <p:anim calcmode="lin" valueType="num">
                                      <p:cBhvr additive="base">
                                        <p:cTn id="14" dur="1000"/>
                                        <p:tgtEl>
                                          <p:spTgt spid="260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608"/>
        <p:cNvGrpSpPr/>
        <p:nvPr/>
      </p:nvGrpSpPr>
      <p:grpSpPr>
        <a:xfrm>
          <a:off x="0" y="0"/>
          <a:ext cx="0" cy="0"/>
          <a:chOff x="0" y="0"/>
          <a:chExt cx="0" cy="0"/>
        </a:xfrm>
      </p:grpSpPr>
      <p:sp>
        <p:nvSpPr>
          <p:cNvPr id="2609" name="Google Shape;2609;p119"/>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4000" b="1" u="sng">
                <a:solidFill>
                  <a:srgbClr val="008000"/>
                </a:solidFill>
              </a:rPr>
              <a:t>When Demand Curve Shifts…</a:t>
            </a:r>
            <a:endParaRPr sz="4000" b="1" u="sng">
              <a:solidFill>
                <a:srgbClr val="008000"/>
              </a:solidFill>
            </a:endParaRPr>
          </a:p>
        </p:txBody>
      </p:sp>
      <p:sp>
        <p:nvSpPr>
          <p:cNvPr id="2610" name="Google Shape;2610;p119"/>
          <p:cNvSpPr txBox="1"/>
          <p:nvPr/>
        </p:nvSpPr>
        <p:spPr>
          <a:xfrm>
            <a:off x="502300" y="1587250"/>
            <a:ext cx="3114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FF0066"/>
                </a:solidFill>
                <a:latin typeface="Muli"/>
                <a:ea typeface="Muli"/>
                <a:cs typeface="Muli"/>
                <a:sym typeface="Muli"/>
              </a:rPr>
              <a:t>To the Right ?????</a:t>
            </a:r>
            <a:endParaRPr sz="2500" b="1">
              <a:solidFill>
                <a:srgbClr val="FF0066"/>
              </a:solidFill>
              <a:latin typeface="Muli"/>
              <a:ea typeface="Muli"/>
              <a:cs typeface="Muli"/>
              <a:sym typeface="Muli"/>
            </a:endParaRPr>
          </a:p>
        </p:txBody>
      </p:sp>
      <p:sp>
        <p:nvSpPr>
          <p:cNvPr id="2611" name="Google Shape;2611;p119"/>
          <p:cNvSpPr txBox="1"/>
          <p:nvPr/>
        </p:nvSpPr>
        <p:spPr>
          <a:xfrm>
            <a:off x="4733325" y="3085800"/>
            <a:ext cx="3114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660066"/>
                </a:solidFill>
                <a:latin typeface="Muli"/>
                <a:ea typeface="Muli"/>
                <a:cs typeface="Muli"/>
                <a:sym typeface="Muli"/>
              </a:rPr>
              <a:t>To the Left ?????</a:t>
            </a:r>
            <a:endParaRPr sz="2500" b="1">
              <a:solidFill>
                <a:srgbClr val="660066"/>
              </a:solidFill>
              <a:latin typeface="Muli"/>
              <a:ea typeface="Muli"/>
              <a:cs typeface="Muli"/>
              <a:sym typeface="Muli"/>
            </a:endParaRPr>
          </a:p>
        </p:txBody>
      </p:sp>
      <p:sp>
        <p:nvSpPr>
          <p:cNvPr id="2612" name="Google Shape;2612;p119"/>
          <p:cNvSpPr txBox="1"/>
          <p:nvPr/>
        </p:nvSpPr>
        <p:spPr>
          <a:xfrm>
            <a:off x="3559700" y="2287050"/>
            <a:ext cx="3114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latin typeface="Muli"/>
                <a:ea typeface="Muli"/>
                <a:cs typeface="Muli"/>
                <a:sym typeface="Muli"/>
              </a:rPr>
              <a:t>OR</a:t>
            </a:r>
            <a:endParaRPr sz="2500" b="1">
              <a:latin typeface="Muli"/>
              <a:ea typeface="Muli"/>
              <a:cs typeface="Muli"/>
              <a:sym typeface="Muli"/>
            </a:endParaRPr>
          </a:p>
        </p:txBody>
      </p:sp>
      <p:sp>
        <p:nvSpPr>
          <p:cNvPr id="2613" name="Google Shape;2613;p119"/>
          <p:cNvSpPr txBox="1"/>
          <p:nvPr/>
        </p:nvSpPr>
        <p:spPr>
          <a:xfrm>
            <a:off x="663025" y="2531575"/>
            <a:ext cx="2180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i="1">
                <a:solidFill>
                  <a:srgbClr val="0000CC"/>
                </a:solidFill>
                <a:latin typeface="Muli"/>
                <a:ea typeface="Muli"/>
                <a:cs typeface="Muli"/>
                <a:sym typeface="Muli"/>
              </a:rPr>
              <a:t>Increase in Demand</a:t>
            </a:r>
            <a:endParaRPr sz="2200" b="1" i="1">
              <a:solidFill>
                <a:srgbClr val="0000CC"/>
              </a:solidFill>
              <a:latin typeface="Muli"/>
              <a:ea typeface="Muli"/>
              <a:cs typeface="Muli"/>
              <a:sym typeface="Muli"/>
            </a:endParaRPr>
          </a:p>
        </p:txBody>
      </p:sp>
      <p:sp>
        <p:nvSpPr>
          <p:cNvPr id="2614" name="Google Shape;2614;p119"/>
          <p:cNvSpPr txBox="1"/>
          <p:nvPr/>
        </p:nvSpPr>
        <p:spPr>
          <a:xfrm>
            <a:off x="5034700" y="3991650"/>
            <a:ext cx="2180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i="1">
                <a:solidFill>
                  <a:srgbClr val="FF0000"/>
                </a:solidFill>
                <a:latin typeface="Muli"/>
                <a:ea typeface="Muli"/>
                <a:cs typeface="Muli"/>
                <a:sym typeface="Muli"/>
              </a:rPr>
              <a:t>Decrease in Demand</a:t>
            </a:r>
            <a:endParaRPr sz="2200" b="1" i="1">
              <a:solidFill>
                <a:srgbClr val="FF0000"/>
              </a:solidFill>
              <a:latin typeface="Muli"/>
              <a:ea typeface="Muli"/>
              <a:cs typeface="Muli"/>
              <a:sym typeface="Muli"/>
            </a:endParaRPr>
          </a:p>
        </p:txBody>
      </p:sp>
      <p:cxnSp>
        <p:nvCxnSpPr>
          <p:cNvPr id="2615" name="Google Shape;2615;p119"/>
          <p:cNvCxnSpPr/>
          <p:nvPr/>
        </p:nvCxnSpPr>
        <p:spPr>
          <a:xfrm flipH="1">
            <a:off x="1326050" y="2139775"/>
            <a:ext cx="20100" cy="482100"/>
          </a:xfrm>
          <a:prstGeom prst="straightConnector1">
            <a:avLst/>
          </a:prstGeom>
          <a:noFill/>
          <a:ln w="38100" cap="flat" cmpd="sng">
            <a:solidFill>
              <a:srgbClr val="FF0066"/>
            </a:solidFill>
            <a:prstDash val="solid"/>
            <a:round/>
            <a:headEnd type="none" w="med" len="med"/>
            <a:tailEnd type="triangle" w="med" len="med"/>
          </a:ln>
        </p:spPr>
      </p:cxnSp>
      <p:cxnSp>
        <p:nvCxnSpPr>
          <p:cNvPr id="2616" name="Google Shape;2616;p119"/>
          <p:cNvCxnSpPr/>
          <p:nvPr/>
        </p:nvCxnSpPr>
        <p:spPr>
          <a:xfrm flipH="1">
            <a:off x="5707775" y="3547925"/>
            <a:ext cx="20100" cy="482100"/>
          </a:xfrm>
          <a:prstGeom prst="straightConnector1">
            <a:avLst/>
          </a:prstGeom>
          <a:noFill/>
          <a:ln w="38100" cap="flat" cmpd="sng">
            <a:solidFill>
              <a:srgbClr val="80008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10"/>
                                        </p:tgtEl>
                                        <p:attrNameLst>
                                          <p:attrName>style.visibility</p:attrName>
                                        </p:attrNameLst>
                                      </p:cBhvr>
                                      <p:to>
                                        <p:strVal val="visible"/>
                                      </p:to>
                                    </p:set>
                                    <p:animEffect transition="in" filter="fade">
                                      <p:cBhvr>
                                        <p:cTn id="7" dur="1000"/>
                                        <p:tgtEl>
                                          <p:spTgt spid="26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12"/>
                                        </p:tgtEl>
                                        <p:attrNameLst>
                                          <p:attrName>style.visibility</p:attrName>
                                        </p:attrNameLst>
                                      </p:cBhvr>
                                      <p:to>
                                        <p:strVal val="visible"/>
                                      </p:to>
                                    </p:set>
                                    <p:animEffect transition="in" filter="fade">
                                      <p:cBhvr>
                                        <p:cTn id="12" dur="1000"/>
                                        <p:tgtEl>
                                          <p:spTgt spid="26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11"/>
                                        </p:tgtEl>
                                        <p:attrNameLst>
                                          <p:attrName>style.visibility</p:attrName>
                                        </p:attrNameLst>
                                      </p:cBhvr>
                                      <p:to>
                                        <p:strVal val="visible"/>
                                      </p:to>
                                    </p:set>
                                    <p:animEffect transition="in" filter="fade">
                                      <p:cBhvr>
                                        <p:cTn id="17" dur="1000"/>
                                        <p:tgtEl>
                                          <p:spTgt spid="26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15"/>
                                        </p:tgtEl>
                                        <p:attrNameLst>
                                          <p:attrName>style.visibility</p:attrName>
                                        </p:attrNameLst>
                                      </p:cBhvr>
                                      <p:to>
                                        <p:strVal val="visible"/>
                                      </p:to>
                                    </p:set>
                                    <p:animEffect transition="in" filter="fade">
                                      <p:cBhvr>
                                        <p:cTn id="22" dur="1000"/>
                                        <p:tgtEl>
                                          <p:spTgt spid="26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13"/>
                                        </p:tgtEl>
                                        <p:attrNameLst>
                                          <p:attrName>style.visibility</p:attrName>
                                        </p:attrNameLst>
                                      </p:cBhvr>
                                      <p:to>
                                        <p:strVal val="visible"/>
                                      </p:to>
                                    </p:set>
                                    <p:animEffect transition="in" filter="fade">
                                      <p:cBhvr>
                                        <p:cTn id="27" dur="1000"/>
                                        <p:tgtEl>
                                          <p:spTgt spid="26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16"/>
                                        </p:tgtEl>
                                        <p:attrNameLst>
                                          <p:attrName>style.visibility</p:attrName>
                                        </p:attrNameLst>
                                      </p:cBhvr>
                                      <p:to>
                                        <p:strVal val="visible"/>
                                      </p:to>
                                    </p:set>
                                    <p:animEffect transition="in" filter="fade">
                                      <p:cBhvr>
                                        <p:cTn id="32" dur="1000"/>
                                        <p:tgtEl>
                                          <p:spTgt spid="26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14"/>
                                        </p:tgtEl>
                                        <p:attrNameLst>
                                          <p:attrName>style.visibility</p:attrName>
                                        </p:attrNameLst>
                                      </p:cBhvr>
                                      <p:to>
                                        <p:strVal val="visible"/>
                                      </p:to>
                                    </p:set>
                                    <p:animEffect transition="in" filter="fade">
                                      <p:cBhvr>
                                        <p:cTn id="37" dur="1000"/>
                                        <p:tgtEl>
                                          <p:spTgt spid="2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621"/>
        <p:cNvGrpSpPr/>
        <p:nvPr/>
      </p:nvGrpSpPr>
      <p:grpSpPr>
        <a:xfrm>
          <a:off x="0" y="0"/>
          <a:ext cx="0" cy="0"/>
          <a:chOff x="0" y="0"/>
          <a:chExt cx="0" cy="0"/>
        </a:xfrm>
      </p:grpSpPr>
      <p:sp>
        <p:nvSpPr>
          <p:cNvPr id="2622" name="Google Shape;2622;p120"/>
          <p:cNvSpPr txBox="1">
            <a:spLocks noGrp="1"/>
          </p:cNvSpPr>
          <p:nvPr>
            <p:ph type="title"/>
          </p:nvPr>
        </p:nvSpPr>
        <p:spPr>
          <a:xfrm>
            <a:off x="152400" y="1905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u="sng">
                <a:solidFill>
                  <a:srgbClr val="008000"/>
                </a:solidFill>
              </a:rPr>
              <a:t>Why does the Demand Curve Shift to Right or Left?</a:t>
            </a:r>
            <a:endParaRPr sz="3700" b="1" u="sng">
              <a:solidFill>
                <a:srgbClr val="008000"/>
              </a:solidFill>
            </a:endParaRPr>
          </a:p>
        </p:txBody>
      </p:sp>
      <p:sp>
        <p:nvSpPr>
          <p:cNvPr id="2623" name="Google Shape;2623;p120"/>
          <p:cNvSpPr txBox="1"/>
          <p:nvPr/>
        </p:nvSpPr>
        <p:spPr>
          <a:xfrm>
            <a:off x="197500" y="1282450"/>
            <a:ext cx="8794200" cy="3669600"/>
          </a:xfrm>
          <a:prstGeom prst="rect">
            <a:avLst/>
          </a:prstGeom>
          <a:noFill/>
          <a:ln>
            <a:noFill/>
          </a:ln>
        </p:spPr>
        <p:txBody>
          <a:bodyPr spcFirstLastPara="1" wrap="square" lIns="91425" tIns="91425" rIns="91425" bIns="91425" anchor="t" anchorCtr="0">
            <a:spAutoFit/>
          </a:bodyPr>
          <a:lstStyle/>
          <a:p>
            <a:pPr marL="457200" lvl="0" indent="-406400" algn="l" rtl="0">
              <a:lnSpc>
                <a:spcPct val="115000"/>
              </a:lnSpc>
              <a:spcBef>
                <a:spcPts val="800"/>
              </a:spcBef>
              <a:spcAft>
                <a:spcPts val="0"/>
              </a:spcAft>
              <a:buClr>
                <a:schemeClr val="dk1"/>
              </a:buClr>
              <a:buSzPts val="2800"/>
              <a:buFont typeface="Muli"/>
              <a:buChar char="●"/>
            </a:pPr>
            <a:r>
              <a:rPr lang="en" sz="2800" b="1">
                <a:solidFill>
                  <a:schemeClr val="dk1"/>
                </a:solidFill>
                <a:latin typeface="Muli"/>
                <a:ea typeface="Muli"/>
                <a:cs typeface="Muli"/>
                <a:sym typeface="Muli"/>
              </a:rPr>
              <a:t>When Other Influences Change while Price of the Product is constant.</a:t>
            </a:r>
            <a:endParaRPr sz="2800" b="1">
              <a:solidFill>
                <a:schemeClr val="dk1"/>
              </a:solidFill>
              <a:latin typeface="Muli"/>
              <a:ea typeface="Muli"/>
              <a:cs typeface="Muli"/>
              <a:sym typeface="Muli"/>
            </a:endParaRPr>
          </a:p>
          <a:p>
            <a:pPr marL="914400" lvl="0" indent="-381000" algn="l" rtl="0">
              <a:lnSpc>
                <a:spcPct val="115000"/>
              </a:lnSpc>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Income					</a:t>
            </a:r>
            <a:endParaRPr sz="2400">
              <a:solidFill>
                <a:schemeClr val="dk1"/>
              </a:solidFill>
              <a:latin typeface="Muli"/>
              <a:ea typeface="Muli"/>
              <a:cs typeface="Muli"/>
              <a:sym typeface="Muli"/>
            </a:endParaRPr>
          </a:p>
          <a:p>
            <a:pPr marL="914400" lvl="0" indent="-381000" algn="l" rtl="0">
              <a:lnSpc>
                <a:spcPct val="115000"/>
              </a:lnSpc>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Prices of substitutes and complements</a:t>
            </a:r>
            <a:endParaRPr sz="2400">
              <a:solidFill>
                <a:schemeClr val="dk1"/>
              </a:solidFill>
              <a:latin typeface="Muli"/>
              <a:ea typeface="Muli"/>
              <a:cs typeface="Muli"/>
              <a:sym typeface="Muli"/>
            </a:endParaRPr>
          </a:p>
          <a:p>
            <a:pPr marL="914400" lvl="0" indent="-381000" algn="l" rtl="0">
              <a:lnSpc>
                <a:spcPct val="115000"/>
              </a:lnSpc>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Advertising expenditures</a:t>
            </a:r>
            <a:endParaRPr sz="2400">
              <a:solidFill>
                <a:schemeClr val="dk1"/>
              </a:solidFill>
              <a:latin typeface="Muli"/>
              <a:ea typeface="Muli"/>
              <a:cs typeface="Muli"/>
              <a:sym typeface="Muli"/>
            </a:endParaRPr>
          </a:p>
          <a:p>
            <a:pPr marL="914400" lvl="0" indent="-381000" algn="l" rtl="0">
              <a:lnSpc>
                <a:spcPct val="115000"/>
              </a:lnSpc>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Taste and Preferences		</a:t>
            </a:r>
            <a:endParaRPr sz="2400">
              <a:solidFill>
                <a:schemeClr val="dk1"/>
              </a:solidFill>
              <a:latin typeface="Muli"/>
              <a:ea typeface="Muli"/>
              <a:cs typeface="Muli"/>
              <a:sym typeface="Muli"/>
            </a:endParaRPr>
          </a:p>
          <a:p>
            <a:pPr marL="914400" lvl="0" indent="-381000" algn="l" rtl="0">
              <a:lnSpc>
                <a:spcPct val="115000"/>
              </a:lnSpc>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Expectations of the buyers</a:t>
            </a:r>
            <a:endParaRPr sz="2400">
              <a:solidFill>
                <a:schemeClr val="dk1"/>
              </a:solidFill>
              <a:latin typeface="Muli"/>
              <a:ea typeface="Muli"/>
              <a:cs typeface="Muli"/>
              <a:sym typeface="Muli"/>
            </a:endParaRPr>
          </a:p>
          <a:p>
            <a:pPr marL="914400" lvl="0" indent="-381000" algn="l" rtl="0">
              <a:lnSpc>
                <a:spcPct val="115000"/>
              </a:lnSpc>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Population</a:t>
            </a:r>
            <a:endParaRPr sz="2400" b="1">
              <a:solidFill>
                <a:srgbClr val="FF0066"/>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3">
                                            <p:txEl>
                                              <p:pRg st="0" end="0"/>
                                            </p:txEl>
                                          </p:spTgt>
                                        </p:tgtEl>
                                        <p:attrNameLst>
                                          <p:attrName>style.visibility</p:attrName>
                                        </p:attrNameLst>
                                      </p:cBhvr>
                                      <p:to>
                                        <p:strVal val="visible"/>
                                      </p:to>
                                    </p:set>
                                    <p:animEffect transition="in" filter="fade">
                                      <p:cBhvr>
                                        <p:cTn id="7" dur="1000"/>
                                        <p:tgtEl>
                                          <p:spTgt spid="26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23">
                                            <p:txEl>
                                              <p:pRg st="1" end="1"/>
                                            </p:txEl>
                                          </p:spTgt>
                                        </p:tgtEl>
                                        <p:attrNameLst>
                                          <p:attrName>style.visibility</p:attrName>
                                        </p:attrNameLst>
                                      </p:cBhvr>
                                      <p:to>
                                        <p:strVal val="visible"/>
                                      </p:to>
                                    </p:set>
                                    <p:animEffect transition="in" filter="fade">
                                      <p:cBhvr>
                                        <p:cTn id="12" dur="1000"/>
                                        <p:tgtEl>
                                          <p:spTgt spid="26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23">
                                            <p:txEl>
                                              <p:pRg st="2" end="2"/>
                                            </p:txEl>
                                          </p:spTgt>
                                        </p:tgtEl>
                                        <p:attrNameLst>
                                          <p:attrName>style.visibility</p:attrName>
                                        </p:attrNameLst>
                                      </p:cBhvr>
                                      <p:to>
                                        <p:strVal val="visible"/>
                                      </p:to>
                                    </p:set>
                                    <p:animEffect transition="in" filter="fade">
                                      <p:cBhvr>
                                        <p:cTn id="17" dur="1000"/>
                                        <p:tgtEl>
                                          <p:spTgt spid="26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23">
                                            <p:txEl>
                                              <p:pRg st="3" end="3"/>
                                            </p:txEl>
                                          </p:spTgt>
                                        </p:tgtEl>
                                        <p:attrNameLst>
                                          <p:attrName>style.visibility</p:attrName>
                                        </p:attrNameLst>
                                      </p:cBhvr>
                                      <p:to>
                                        <p:strVal val="visible"/>
                                      </p:to>
                                    </p:set>
                                    <p:animEffect transition="in" filter="fade">
                                      <p:cBhvr>
                                        <p:cTn id="22" dur="1000"/>
                                        <p:tgtEl>
                                          <p:spTgt spid="26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23">
                                            <p:txEl>
                                              <p:pRg st="4" end="4"/>
                                            </p:txEl>
                                          </p:spTgt>
                                        </p:tgtEl>
                                        <p:attrNameLst>
                                          <p:attrName>style.visibility</p:attrName>
                                        </p:attrNameLst>
                                      </p:cBhvr>
                                      <p:to>
                                        <p:strVal val="visible"/>
                                      </p:to>
                                    </p:set>
                                    <p:animEffect transition="in" filter="fade">
                                      <p:cBhvr>
                                        <p:cTn id="27" dur="1000"/>
                                        <p:tgtEl>
                                          <p:spTgt spid="26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23">
                                            <p:txEl>
                                              <p:pRg st="5" end="5"/>
                                            </p:txEl>
                                          </p:spTgt>
                                        </p:tgtEl>
                                        <p:attrNameLst>
                                          <p:attrName>style.visibility</p:attrName>
                                        </p:attrNameLst>
                                      </p:cBhvr>
                                      <p:to>
                                        <p:strVal val="visible"/>
                                      </p:to>
                                    </p:set>
                                    <p:animEffect transition="in" filter="fade">
                                      <p:cBhvr>
                                        <p:cTn id="32" dur="1000"/>
                                        <p:tgtEl>
                                          <p:spTgt spid="262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23">
                                            <p:txEl>
                                              <p:pRg st="6" end="6"/>
                                            </p:txEl>
                                          </p:spTgt>
                                        </p:tgtEl>
                                        <p:attrNameLst>
                                          <p:attrName>style.visibility</p:attrName>
                                        </p:attrNameLst>
                                      </p:cBhvr>
                                      <p:to>
                                        <p:strVal val="visible"/>
                                      </p:to>
                                    </p:set>
                                    <p:animEffect transition="in" filter="fade">
                                      <p:cBhvr>
                                        <p:cTn id="37" dur="1000"/>
                                        <p:tgtEl>
                                          <p:spTgt spid="26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628"/>
        <p:cNvGrpSpPr/>
        <p:nvPr/>
      </p:nvGrpSpPr>
      <p:grpSpPr>
        <a:xfrm>
          <a:off x="0" y="0"/>
          <a:ext cx="0" cy="0"/>
          <a:chOff x="0" y="0"/>
          <a:chExt cx="0" cy="0"/>
        </a:xfrm>
      </p:grpSpPr>
      <p:sp>
        <p:nvSpPr>
          <p:cNvPr id="2629" name="Google Shape;2629;p121"/>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4000" b="1" u="sng">
                <a:solidFill>
                  <a:srgbClr val="008000"/>
                </a:solidFill>
              </a:rPr>
              <a:t>What if Demand Curve Shifts?</a:t>
            </a:r>
            <a:endParaRPr sz="4000" b="1" u="sng">
              <a:solidFill>
                <a:srgbClr val="008000"/>
              </a:solidFill>
            </a:endParaRPr>
          </a:p>
        </p:txBody>
      </p:sp>
      <p:sp>
        <p:nvSpPr>
          <p:cNvPr id="2630" name="Google Shape;2630;p121"/>
          <p:cNvSpPr txBox="1"/>
          <p:nvPr/>
        </p:nvSpPr>
        <p:spPr>
          <a:xfrm>
            <a:off x="76200" y="953850"/>
            <a:ext cx="8991600" cy="3388200"/>
          </a:xfrm>
          <a:prstGeom prst="rect">
            <a:avLst/>
          </a:prstGeom>
          <a:noFill/>
          <a:ln>
            <a:noFill/>
          </a:ln>
        </p:spPr>
        <p:txBody>
          <a:bodyPr spcFirstLastPara="1" wrap="square" lIns="91425" tIns="45700" rIns="91425" bIns="45700" anchor="t" anchorCtr="0">
            <a:noAutofit/>
          </a:bodyPr>
          <a:lstStyle/>
          <a:p>
            <a:pPr marL="457200" lvl="0" indent="-406400" algn="l" rtl="0">
              <a:lnSpc>
                <a:spcPct val="115000"/>
              </a:lnSpc>
              <a:spcBef>
                <a:spcPts val="700"/>
              </a:spcBef>
              <a:spcAft>
                <a:spcPts val="0"/>
              </a:spcAft>
              <a:buClr>
                <a:schemeClr val="dk1"/>
              </a:buClr>
              <a:buSzPts val="2800"/>
              <a:buFont typeface="Muli"/>
              <a:buChar char="●"/>
            </a:pPr>
            <a:r>
              <a:rPr lang="en" sz="2800" b="1">
                <a:solidFill>
                  <a:schemeClr val="dk1"/>
                </a:solidFill>
                <a:latin typeface="Muli"/>
                <a:ea typeface="Muli"/>
                <a:cs typeface="Muli"/>
                <a:sym typeface="Muli"/>
              </a:rPr>
              <a:t>Increase in Demand</a:t>
            </a:r>
            <a:endParaRPr sz="2800">
              <a:solidFill>
                <a:schemeClr val="dk1"/>
              </a:solidFill>
              <a:latin typeface="Muli"/>
              <a:ea typeface="Muli"/>
              <a:cs typeface="Muli"/>
              <a:sym typeface="Muli"/>
            </a:endParaRPr>
          </a:p>
          <a:p>
            <a:pPr marL="914400" lvl="0" indent="-381000" algn="l" rtl="0">
              <a:lnSpc>
                <a:spcPct val="115000"/>
              </a:lnSpc>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Represented by a rightward or upward shift in the demand curve</a:t>
            </a:r>
            <a:endParaRPr sz="2400">
              <a:solidFill>
                <a:schemeClr val="dk1"/>
              </a:solidFill>
              <a:latin typeface="Muli"/>
              <a:ea typeface="Muli"/>
              <a:cs typeface="Muli"/>
              <a:sym typeface="Muli"/>
            </a:endParaRPr>
          </a:p>
          <a:p>
            <a:pPr marL="914400" lvl="0" indent="-381000" algn="l" rtl="0">
              <a:lnSpc>
                <a:spcPct val="115000"/>
              </a:lnSpc>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Result of a change that makes buyers willing to purchase a larger quantity of a good at the current price and/or to pay a higher price for the current quantity</a:t>
            </a:r>
            <a:endParaRPr sz="2400">
              <a:solidFill>
                <a:schemeClr val="dk1"/>
              </a:solidFill>
              <a:latin typeface="Muli"/>
              <a:ea typeface="Muli"/>
              <a:cs typeface="Muli"/>
              <a:sym typeface="Muli"/>
            </a:endParaRPr>
          </a:p>
          <a:p>
            <a:pPr marL="914400" lvl="0" indent="-381000" algn="l" rtl="0">
              <a:lnSpc>
                <a:spcPct val="115000"/>
              </a:lnSpc>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Will create a shortage and cause the equilibrium price to increase</a:t>
            </a:r>
            <a:endParaRPr sz="2400">
              <a:solidFill>
                <a:schemeClr val="dk1"/>
              </a:solidFill>
              <a:latin typeface="Muli"/>
              <a:ea typeface="Muli"/>
              <a:cs typeface="Muli"/>
              <a:sym typeface="Muli"/>
            </a:endParaRPr>
          </a:p>
          <a:p>
            <a:pPr marL="914400" lvl="0" indent="0" algn="l" rtl="0">
              <a:lnSpc>
                <a:spcPct val="100000"/>
              </a:lnSpc>
              <a:spcBef>
                <a:spcPts val="600"/>
              </a:spcBef>
              <a:spcAft>
                <a:spcPts val="0"/>
              </a:spcAft>
              <a:buNone/>
            </a:pPr>
            <a:endParaRPr sz="2800">
              <a:solidFill>
                <a:schemeClr val="dk1"/>
              </a:solidFill>
              <a:latin typeface="Muli"/>
              <a:ea typeface="Muli"/>
              <a:cs typeface="Muli"/>
              <a:sym typeface="Muli"/>
            </a:endParaRPr>
          </a:p>
          <a:p>
            <a:pPr marL="914400" lvl="0" indent="0" algn="l" rtl="0">
              <a:lnSpc>
                <a:spcPct val="100000"/>
              </a:lnSpc>
              <a:spcBef>
                <a:spcPts val="700"/>
              </a:spcBef>
              <a:spcAft>
                <a:spcPts val="0"/>
              </a:spcAft>
              <a:buNone/>
            </a:pPr>
            <a:endParaRPr sz="2800">
              <a:solidFill>
                <a:schemeClr val="dk1"/>
              </a:solidFill>
              <a:latin typeface="Muli"/>
              <a:ea typeface="Muli"/>
              <a:cs typeface="Muli"/>
              <a:sym typeface="Muli"/>
            </a:endParaRPr>
          </a:p>
          <a:p>
            <a:pPr marL="914400" lvl="0" indent="0" algn="l" rtl="0">
              <a:lnSpc>
                <a:spcPct val="100000"/>
              </a:lnSpc>
              <a:spcBef>
                <a:spcPts val="600"/>
              </a:spcBef>
              <a:spcAft>
                <a:spcPts val="0"/>
              </a:spcAft>
              <a:buNone/>
            </a:pPr>
            <a:endParaRPr sz="2800" b="1">
              <a:solidFill>
                <a:schemeClr val="dk1"/>
              </a:solidFill>
              <a:latin typeface="Muli"/>
              <a:ea typeface="Muli"/>
              <a:cs typeface="Muli"/>
              <a:sym typeface="Muli"/>
            </a:endParaRPr>
          </a:p>
          <a:p>
            <a:pPr marL="914400" lvl="0" indent="0" algn="l" rtl="0">
              <a:lnSpc>
                <a:spcPct val="100000"/>
              </a:lnSpc>
              <a:spcBef>
                <a:spcPts val="0"/>
              </a:spcBef>
              <a:spcAft>
                <a:spcPts val="0"/>
              </a:spcAft>
              <a:buNone/>
            </a:pPr>
            <a:r>
              <a:rPr lang="en" sz="2800">
                <a:solidFill>
                  <a:schemeClr val="dk1"/>
                </a:solidFill>
                <a:latin typeface="Muli"/>
                <a:ea typeface="Muli"/>
                <a:cs typeface="Muli"/>
                <a:sym typeface="Muli"/>
              </a:rPr>
              <a:t>	</a:t>
            </a:r>
            <a:endParaRPr sz="2800">
              <a:solidFill>
                <a:schemeClr val="dk1"/>
              </a:solidFill>
              <a:latin typeface="Muli"/>
              <a:ea typeface="Muli"/>
              <a:cs typeface="Muli"/>
              <a:sym typeface="Muli"/>
            </a:endParaRPr>
          </a:p>
          <a:p>
            <a:pPr marL="914400" lvl="0" indent="0" algn="l" rtl="0">
              <a:lnSpc>
                <a:spcPct val="100000"/>
              </a:lnSpc>
              <a:spcBef>
                <a:spcPts val="0"/>
              </a:spcBef>
              <a:spcAft>
                <a:spcPts val="0"/>
              </a:spcAft>
              <a:buNone/>
            </a:pPr>
            <a:endParaRPr sz="2800">
              <a:solidFill>
                <a:schemeClr val="dk1"/>
              </a:solidFill>
              <a:latin typeface="Muli"/>
              <a:ea typeface="Muli"/>
              <a:cs typeface="Muli"/>
              <a:sym typeface="Muli"/>
            </a:endParaRPr>
          </a:p>
          <a:p>
            <a:pPr marL="0" lvl="0" indent="0" algn="l" rtl="0">
              <a:lnSpc>
                <a:spcPct val="100000"/>
              </a:lnSpc>
              <a:spcBef>
                <a:spcPts val="700"/>
              </a:spcBef>
              <a:spcAft>
                <a:spcPts val="0"/>
              </a:spcAft>
              <a:buNone/>
            </a:pPr>
            <a:endParaRPr sz="2800">
              <a:solidFill>
                <a:schemeClr val="dk1"/>
              </a:solidFill>
              <a:latin typeface="Muli"/>
              <a:ea typeface="Muli"/>
              <a:cs typeface="Muli"/>
              <a:sym typeface="Muli"/>
            </a:endParaRPr>
          </a:p>
          <a:p>
            <a:pPr marL="914400" lvl="0" indent="0" algn="l" rtl="0">
              <a:lnSpc>
                <a:spcPct val="100000"/>
              </a:lnSpc>
              <a:spcBef>
                <a:spcPts val="700"/>
              </a:spcBef>
              <a:spcAft>
                <a:spcPts val="0"/>
              </a:spcAft>
              <a:buNone/>
            </a:pPr>
            <a:endParaRPr sz="2800">
              <a:solidFill>
                <a:schemeClr val="dk1"/>
              </a:solidFill>
              <a:latin typeface="Muli"/>
              <a:ea typeface="Muli"/>
              <a:cs typeface="Muli"/>
              <a:sym typeface="Muli"/>
            </a:endParaRPr>
          </a:p>
          <a:p>
            <a:pPr marL="457200" lvl="0" indent="0" algn="l" rtl="0">
              <a:lnSpc>
                <a:spcPct val="100000"/>
              </a:lnSpc>
              <a:spcBef>
                <a:spcPts val="700"/>
              </a:spcBef>
              <a:spcAft>
                <a:spcPts val="0"/>
              </a:spcAft>
              <a:buNone/>
            </a:pPr>
            <a:endParaRPr sz="2800">
              <a:solidFill>
                <a:schemeClr val="dk1"/>
              </a:solidFill>
              <a:latin typeface="Muli"/>
              <a:ea typeface="Muli"/>
              <a:cs typeface="Muli"/>
              <a:sym typeface="Muli"/>
            </a:endParaRPr>
          </a:p>
          <a:p>
            <a:pPr marL="457200" marR="0" lvl="0" indent="0" algn="l" rtl="0">
              <a:lnSpc>
                <a:spcPct val="100000"/>
              </a:lnSpc>
              <a:spcBef>
                <a:spcPts val="0"/>
              </a:spcBef>
              <a:spcAft>
                <a:spcPts val="0"/>
              </a:spcAft>
              <a:buNone/>
            </a:pPr>
            <a:endParaRPr sz="2800" b="1">
              <a:solidFill>
                <a:schemeClr val="dk1"/>
              </a:solidFill>
              <a:latin typeface="Muli"/>
              <a:ea typeface="Muli"/>
              <a:cs typeface="Muli"/>
              <a:sym typeface="Muli"/>
            </a:endParaRPr>
          </a:p>
          <a:p>
            <a:pPr marL="457200" lvl="0" indent="0" algn="l" rtl="0">
              <a:lnSpc>
                <a:spcPct val="100000"/>
              </a:lnSpc>
              <a:spcBef>
                <a:spcPts val="600"/>
              </a:spcBef>
              <a:spcAft>
                <a:spcPts val="0"/>
              </a:spcAft>
              <a:buNone/>
            </a:pPr>
            <a:endParaRPr sz="2800">
              <a:solidFill>
                <a:schemeClr val="dk1"/>
              </a:solidFill>
              <a:latin typeface="Muli"/>
              <a:ea typeface="Muli"/>
              <a:cs typeface="Muli"/>
              <a:sym typeface="Muli"/>
            </a:endParaRPr>
          </a:p>
          <a:p>
            <a:pPr marL="457200" marR="0" lvl="0" indent="0" algn="l" rtl="0">
              <a:lnSpc>
                <a:spcPct val="100000"/>
              </a:lnSpc>
              <a:spcBef>
                <a:spcPts val="0"/>
              </a:spcBef>
              <a:spcAft>
                <a:spcPts val="0"/>
              </a:spcAft>
              <a:buNone/>
            </a:pPr>
            <a:endParaRPr sz="2800" b="1">
              <a:solidFill>
                <a:schemeClr val="dk1"/>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30">
                                            <p:txEl>
                                              <p:pRg st="0" end="0"/>
                                            </p:txEl>
                                          </p:spTgt>
                                        </p:tgtEl>
                                        <p:attrNameLst>
                                          <p:attrName>style.visibility</p:attrName>
                                        </p:attrNameLst>
                                      </p:cBhvr>
                                      <p:to>
                                        <p:strVal val="visible"/>
                                      </p:to>
                                    </p:set>
                                    <p:animEffect transition="in" filter="fade">
                                      <p:cBhvr>
                                        <p:cTn id="7" dur="1000"/>
                                        <p:tgtEl>
                                          <p:spTgt spid="26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30">
                                            <p:txEl>
                                              <p:pRg st="1" end="1"/>
                                            </p:txEl>
                                          </p:spTgt>
                                        </p:tgtEl>
                                        <p:attrNameLst>
                                          <p:attrName>style.visibility</p:attrName>
                                        </p:attrNameLst>
                                      </p:cBhvr>
                                      <p:to>
                                        <p:strVal val="visible"/>
                                      </p:to>
                                    </p:set>
                                    <p:animEffect transition="in" filter="fade">
                                      <p:cBhvr>
                                        <p:cTn id="12" dur="1000"/>
                                        <p:tgtEl>
                                          <p:spTgt spid="26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30">
                                            <p:txEl>
                                              <p:pRg st="2" end="2"/>
                                            </p:txEl>
                                          </p:spTgt>
                                        </p:tgtEl>
                                        <p:attrNameLst>
                                          <p:attrName>style.visibility</p:attrName>
                                        </p:attrNameLst>
                                      </p:cBhvr>
                                      <p:to>
                                        <p:strVal val="visible"/>
                                      </p:to>
                                    </p:set>
                                    <p:animEffect transition="in" filter="fade">
                                      <p:cBhvr>
                                        <p:cTn id="17" dur="1000"/>
                                        <p:tgtEl>
                                          <p:spTgt spid="26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30">
                                            <p:txEl>
                                              <p:pRg st="3" end="3"/>
                                            </p:txEl>
                                          </p:spTgt>
                                        </p:tgtEl>
                                        <p:attrNameLst>
                                          <p:attrName>style.visibility</p:attrName>
                                        </p:attrNameLst>
                                      </p:cBhvr>
                                      <p:to>
                                        <p:strVal val="visible"/>
                                      </p:to>
                                    </p:set>
                                    <p:animEffect transition="in" filter="fade">
                                      <p:cBhvr>
                                        <p:cTn id="22" dur="1000"/>
                                        <p:tgtEl>
                                          <p:spTgt spid="263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30">
                                            <p:txEl>
                                              <p:pRg st="4" end="4"/>
                                            </p:txEl>
                                          </p:spTgt>
                                        </p:tgtEl>
                                        <p:attrNameLst>
                                          <p:attrName>style.visibility</p:attrName>
                                        </p:attrNameLst>
                                      </p:cBhvr>
                                      <p:to>
                                        <p:strVal val="visible"/>
                                      </p:to>
                                    </p:set>
                                    <p:animEffect transition="in" filter="fade">
                                      <p:cBhvr>
                                        <p:cTn id="27" dur="1000"/>
                                        <p:tgtEl>
                                          <p:spTgt spid="263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30">
                                            <p:txEl>
                                              <p:pRg st="5" end="5"/>
                                            </p:txEl>
                                          </p:spTgt>
                                        </p:tgtEl>
                                        <p:attrNameLst>
                                          <p:attrName>style.visibility</p:attrName>
                                        </p:attrNameLst>
                                      </p:cBhvr>
                                      <p:to>
                                        <p:strVal val="visible"/>
                                      </p:to>
                                    </p:set>
                                    <p:animEffect transition="in" filter="fade">
                                      <p:cBhvr>
                                        <p:cTn id="32" dur="1000"/>
                                        <p:tgtEl>
                                          <p:spTgt spid="263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30">
                                            <p:txEl>
                                              <p:pRg st="6" end="6"/>
                                            </p:txEl>
                                          </p:spTgt>
                                        </p:tgtEl>
                                        <p:attrNameLst>
                                          <p:attrName>style.visibility</p:attrName>
                                        </p:attrNameLst>
                                      </p:cBhvr>
                                      <p:to>
                                        <p:strVal val="visible"/>
                                      </p:to>
                                    </p:set>
                                    <p:animEffect transition="in" filter="fade">
                                      <p:cBhvr>
                                        <p:cTn id="37" dur="1000"/>
                                        <p:tgtEl>
                                          <p:spTgt spid="263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30">
                                            <p:txEl>
                                              <p:pRg st="7" end="7"/>
                                            </p:txEl>
                                          </p:spTgt>
                                        </p:tgtEl>
                                        <p:attrNameLst>
                                          <p:attrName>style.visibility</p:attrName>
                                        </p:attrNameLst>
                                      </p:cBhvr>
                                      <p:to>
                                        <p:strVal val="visible"/>
                                      </p:to>
                                    </p:set>
                                    <p:animEffect transition="in" filter="fade">
                                      <p:cBhvr>
                                        <p:cTn id="42" dur="1000"/>
                                        <p:tgtEl>
                                          <p:spTgt spid="263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30">
                                            <p:txEl>
                                              <p:pRg st="8" end="8"/>
                                            </p:txEl>
                                          </p:spTgt>
                                        </p:tgtEl>
                                        <p:attrNameLst>
                                          <p:attrName>style.visibility</p:attrName>
                                        </p:attrNameLst>
                                      </p:cBhvr>
                                      <p:to>
                                        <p:strVal val="visible"/>
                                      </p:to>
                                    </p:set>
                                    <p:animEffect transition="in" filter="fade">
                                      <p:cBhvr>
                                        <p:cTn id="47" dur="1000"/>
                                        <p:tgtEl>
                                          <p:spTgt spid="263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630">
                                            <p:txEl>
                                              <p:pRg st="9" end="9"/>
                                            </p:txEl>
                                          </p:spTgt>
                                        </p:tgtEl>
                                        <p:attrNameLst>
                                          <p:attrName>style.visibility</p:attrName>
                                        </p:attrNameLst>
                                      </p:cBhvr>
                                      <p:to>
                                        <p:strVal val="visible"/>
                                      </p:to>
                                    </p:set>
                                    <p:animEffect transition="in" filter="fade">
                                      <p:cBhvr>
                                        <p:cTn id="52" dur="1000"/>
                                        <p:tgtEl>
                                          <p:spTgt spid="263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630">
                                            <p:txEl>
                                              <p:pRg st="10" end="10"/>
                                            </p:txEl>
                                          </p:spTgt>
                                        </p:tgtEl>
                                        <p:attrNameLst>
                                          <p:attrName>style.visibility</p:attrName>
                                        </p:attrNameLst>
                                      </p:cBhvr>
                                      <p:to>
                                        <p:strVal val="visible"/>
                                      </p:to>
                                    </p:set>
                                    <p:animEffect transition="in" filter="fade">
                                      <p:cBhvr>
                                        <p:cTn id="57" dur="1000"/>
                                        <p:tgtEl>
                                          <p:spTgt spid="2630">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630">
                                            <p:txEl>
                                              <p:pRg st="11" end="11"/>
                                            </p:txEl>
                                          </p:spTgt>
                                        </p:tgtEl>
                                        <p:attrNameLst>
                                          <p:attrName>style.visibility</p:attrName>
                                        </p:attrNameLst>
                                      </p:cBhvr>
                                      <p:to>
                                        <p:strVal val="visible"/>
                                      </p:to>
                                    </p:set>
                                    <p:animEffect transition="in" filter="fade">
                                      <p:cBhvr>
                                        <p:cTn id="62" dur="1000"/>
                                        <p:tgtEl>
                                          <p:spTgt spid="2630">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30">
                                            <p:txEl>
                                              <p:pRg st="12" end="12"/>
                                            </p:txEl>
                                          </p:spTgt>
                                        </p:tgtEl>
                                        <p:attrNameLst>
                                          <p:attrName>style.visibility</p:attrName>
                                        </p:attrNameLst>
                                      </p:cBhvr>
                                      <p:to>
                                        <p:strVal val="visible"/>
                                      </p:to>
                                    </p:set>
                                    <p:animEffect transition="in" filter="fade">
                                      <p:cBhvr>
                                        <p:cTn id="67" dur="1000"/>
                                        <p:tgtEl>
                                          <p:spTgt spid="2630">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630">
                                            <p:txEl>
                                              <p:pRg st="13" end="13"/>
                                            </p:txEl>
                                          </p:spTgt>
                                        </p:tgtEl>
                                        <p:attrNameLst>
                                          <p:attrName>style.visibility</p:attrName>
                                        </p:attrNameLst>
                                      </p:cBhvr>
                                      <p:to>
                                        <p:strVal val="visible"/>
                                      </p:to>
                                    </p:set>
                                    <p:animEffect transition="in" filter="fade">
                                      <p:cBhvr>
                                        <p:cTn id="72" dur="1000"/>
                                        <p:tgtEl>
                                          <p:spTgt spid="2630">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630">
                                            <p:txEl>
                                              <p:pRg st="14" end="14"/>
                                            </p:txEl>
                                          </p:spTgt>
                                        </p:tgtEl>
                                        <p:attrNameLst>
                                          <p:attrName>style.visibility</p:attrName>
                                        </p:attrNameLst>
                                      </p:cBhvr>
                                      <p:to>
                                        <p:strVal val="visible"/>
                                      </p:to>
                                    </p:set>
                                    <p:animEffect transition="in" filter="fade">
                                      <p:cBhvr>
                                        <p:cTn id="77" dur="1000"/>
                                        <p:tgtEl>
                                          <p:spTgt spid="263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635"/>
        <p:cNvGrpSpPr/>
        <p:nvPr/>
      </p:nvGrpSpPr>
      <p:grpSpPr>
        <a:xfrm>
          <a:off x="0" y="0"/>
          <a:ext cx="0" cy="0"/>
          <a:chOff x="0" y="0"/>
          <a:chExt cx="0" cy="0"/>
        </a:xfrm>
      </p:grpSpPr>
      <p:sp>
        <p:nvSpPr>
          <p:cNvPr id="2636" name="Google Shape;2636;p122"/>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u="sng">
                <a:solidFill>
                  <a:srgbClr val="008000"/>
                </a:solidFill>
              </a:rPr>
              <a:t>What if Demand Curve Shifts?</a:t>
            </a:r>
            <a:endParaRPr sz="3700" b="1" u="sng">
              <a:solidFill>
                <a:srgbClr val="008000"/>
              </a:solidFill>
            </a:endParaRPr>
          </a:p>
        </p:txBody>
      </p:sp>
      <p:sp>
        <p:nvSpPr>
          <p:cNvPr id="2637" name="Google Shape;2637;p122"/>
          <p:cNvSpPr txBox="1"/>
          <p:nvPr/>
        </p:nvSpPr>
        <p:spPr>
          <a:xfrm>
            <a:off x="76200" y="953850"/>
            <a:ext cx="8991600" cy="3388200"/>
          </a:xfrm>
          <a:prstGeom prst="rect">
            <a:avLst/>
          </a:prstGeom>
          <a:noFill/>
          <a:ln>
            <a:noFill/>
          </a:ln>
        </p:spPr>
        <p:txBody>
          <a:bodyPr spcFirstLastPara="1" wrap="square" lIns="91425" tIns="45700" rIns="91425" bIns="45700" anchor="t" anchorCtr="0">
            <a:noAutofit/>
          </a:bodyPr>
          <a:lstStyle/>
          <a:p>
            <a:pPr marL="457200" lvl="0" indent="-406400" algn="l" rtl="0">
              <a:lnSpc>
                <a:spcPct val="115000"/>
              </a:lnSpc>
              <a:spcBef>
                <a:spcPts val="700"/>
              </a:spcBef>
              <a:spcAft>
                <a:spcPts val="0"/>
              </a:spcAft>
              <a:buClr>
                <a:schemeClr val="dk1"/>
              </a:buClr>
              <a:buSzPts val="2800"/>
              <a:buFont typeface="Muli"/>
              <a:buChar char="●"/>
            </a:pPr>
            <a:r>
              <a:rPr lang="en" sz="2800" b="1">
                <a:solidFill>
                  <a:schemeClr val="dk1"/>
                </a:solidFill>
                <a:latin typeface="Muli"/>
                <a:ea typeface="Muli"/>
                <a:cs typeface="Muli"/>
                <a:sym typeface="Muli"/>
              </a:rPr>
              <a:t>Decrease in Demand</a:t>
            </a:r>
            <a:endParaRPr sz="2800">
              <a:solidFill>
                <a:schemeClr val="dk1"/>
              </a:solidFill>
              <a:latin typeface="Muli"/>
              <a:ea typeface="Muli"/>
              <a:cs typeface="Muli"/>
              <a:sym typeface="Muli"/>
            </a:endParaRPr>
          </a:p>
          <a:p>
            <a:pPr marL="914400" lvl="0" indent="-381000" algn="l" rtl="0">
              <a:lnSpc>
                <a:spcPct val="90000"/>
              </a:lnSpc>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Represented by a leftward or downward shift in the demand curve</a:t>
            </a:r>
            <a:endParaRPr sz="2400">
              <a:solidFill>
                <a:schemeClr val="dk1"/>
              </a:solidFill>
              <a:latin typeface="Muli"/>
              <a:ea typeface="Muli"/>
              <a:cs typeface="Muli"/>
              <a:sym typeface="Muli"/>
            </a:endParaRPr>
          </a:p>
          <a:p>
            <a:pPr marL="914400" lvl="0" indent="-381000" algn="l" rtl="0">
              <a:lnSpc>
                <a:spcPct val="90000"/>
              </a:lnSpc>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Result of a change that makes buyers purchase a smaller quantity of a good at the current price and/or continue to buy the current quantity only if the price is reduced</a:t>
            </a:r>
            <a:endParaRPr sz="2400">
              <a:solidFill>
                <a:schemeClr val="dk1"/>
              </a:solidFill>
              <a:latin typeface="Muli"/>
              <a:ea typeface="Muli"/>
              <a:cs typeface="Muli"/>
              <a:sym typeface="Muli"/>
            </a:endParaRPr>
          </a:p>
          <a:p>
            <a:pPr marL="914400" lvl="0" indent="-381000" algn="l" rtl="0">
              <a:lnSpc>
                <a:spcPct val="90000"/>
              </a:lnSpc>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Will create a surplus and cause the equilibrium price to decrease</a:t>
            </a:r>
            <a:endParaRPr sz="2400">
              <a:solidFill>
                <a:schemeClr val="dk1"/>
              </a:solidFill>
              <a:latin typeface="Muli"/>
              <a:ea typeface="Muli"/>
              <a:cs typeface="Muli"/>
              <a:sym typeface="Muli"/>
            </a:endParaRPr>
          </a:p>
          <a:p>
            <a:pPr marL="914400" lvl="0" indent="0" algn="l" rtl="0">
              <a:lnSpc>
                <a:spcPct val="115000"/>
              </a:lnSpc>
              <a:spcBef>
                <a:spcPts val="700"/>
              </a:spcBef>
              <a:spcAft>
                <a:spcPts val="0"/>
              </a:spcAft>
              <a:buNone/>
            </a:pPr>
            <a:endParaRPr sz="2800">
              <a:solidFill>
                <a:schemeClr val="dk1"/>
              </a:solidFill>
              <a:latin typeface="Muli"/>
              <a:ea typeface="Muli"/>
              <a:cs typeface="Muli"/>
              <a:sym typeface="Muli"/>
            </a:endParaRPr>
          </a:p>
          <a:p>
            <a:pPr marL="914400" lvl="0" indent="0" algn="l" rtl="0">
              <a:lnSpc>
                <a:spcPct val="100000"/>
              </a:lnSpc>
              <a:spcBef>
                <a:spcPts val="600"/>
              </a:spcBef>
              <a:spcAft>
                <a:spcPts val="0"/>
              </a:spcAft>
              <a:buNone/>
            </a:pPr>
            <a:endParaRPr sz="2800">
              <a:solidFill>
                <a:schemeClr val="dk1"/>
              </a:solidFill>
              <a:latin typeface="Muli"/>
              <a:ea typeface="Muli"/>
              <a:cs typeface="Muli"/>
              <a:sym typeface="Muli"/>
            </a:endParaRPr>
          </a:p>
          <a:p>
            <a:pPr marL="914400" lvl="0" indent="0" algn="l" rtl="0">
              <a:lnSpc>
                <a:spcPct val="100000"/>
              </a:lnSpc>
              <a:spcBef>
                <a:spcPts val="700"/>
              </a:spcBef>
              <a:spcAft>
                <a:spcPts val="0"/>
              </a:spcAft>
              <a:buNone/>
            </a:pPr>
            <a:endParaRPr sz="2800">
              <a:solidFill>
                <a:schemeClr val="dk1"/>
              </a:solidFill>
              <a:latin typeface="Muli"/>
              <a:ea typeface="Muli"/>
              <a:cs typeface="Muli"/>
              <a:sym typeface="Muli"/>
            </a:endParaRPr>
          </a:p>
          <a:p>
            <a:pPr marL="914400" lvl="0" indent="0" algn="l" rtl="0">
              <a:lnSpc>
                <a:spcPct val="100000"/>
              </a:lnSpc>
              <a:spcBef>
                <a:spcPts val="600"/>
              </a:spcBef>
              <a:spcAft>
                <a:spcPts val="0"/>
              </a:spcAft>
              <a:buNone/>
            </a:pPr>
            <a:endParaRPr sz="2800" b="1">
              <a:solidFill>
                <a:schemeClr val="dk1"/>
              </a:solidFill>
              <a:latin typeface="Muli"/>
              <a:ea typeface="Muli"/>
              <a:cs typeface="Muli"/>
              <a:sym typeface="Muli"/>
            </a:endParaRPr>
          </a:p>
          <a:p>
            <a:pPr marL="914400" lvl="0" indent="0" algn="l" rtl="0">
              <a:lnSpc>
                <a:spcPct val="100000"/>
              </a:lnSpc>
              <a:spcBef>
                <a:spcPts val="0"/>
              </a:spcBef>
              <a:spcAft>
                <a:spcPts val="0"/>
              </a:spcAft>
              <a:buNone/>
            </a:pPr>
            <a:r>
              <a:rPr lang="en" sz="2800">
                <a:solidFill>
                  <a:schemeClr val="dk1"/>
                </a:solidFill>
                <a:latin typeface="Muli"/>
                <a:ea typeface="Muli"/>
                <a:cs typeface="Muli"/>
                <a:sym typeface="Muli"/>
              </a:rPr>
              <a:t>	</a:t>
            </a:r>
            <a:endParaRPr sz="2800">
              <a:solidFill>
                <a:schemeClr val="dk1"/>
              </a:solidFill>
              <a:latin typeface="Muli"/>
              <a:ea typeface="Muli"/>
              <a:cs typeface="Muli"/>
              <a:sym typeface="Muli"/>
            </a:endParaRPr>
          </a:p>
          <a:p>
            <a:pPr marL="914400" lvl="0" indent="0" algn="l" rtl="0">
              <a:lnSpc>
                <a:spcPct val="100000"/>
              </a:lnSpc>
              <a:spcBef>
                <a:spcPts val="0"/>
              </a:spcBef>
              <a:spcAft>
                <a:spcPts val="0"/>
              </a:spcAft>
              <a:buNone/>
            </a:pPr>
            <a:endParaRPr sz="2800">
              <a:solidFill>
                <a:schemeClr val="dk1"/>
              </a:solidFill>
              <a:latin typeface="Muli"/>
              <a:ea typeface="Muli"/>
              <a:cs typeface="Muli"/>
              <a:sym typeface="Muli"/>
            </a:endParaRPr>
          </a:p>
          <a:p>
            <a:pPr marL="0" lvl="0" indent="0" algn="l" rtl="0">
              <a:lnSpc>
                <a:spcPct val="100000"/>
              </a:lnSpc>
              <a:spcBef>
                <a:spcPts val="700"/>
              </a:spcBef>
              <a:spcAft>
                <a:spcPts val="0"/>
              </a:spcAft>
              <a:buNone/>
            </a:pPr>
            <a:endParaRPr sz="2800">
              <a:solidFill>
                <a:schemeClr val="dk1"/>
              </a:solidFill>
              <a:latin typeface="Muli"/>
              <a:ea typeface="Muli"/>
              <a:cs typeface="Muli"/>
              <a:sym typeface="Muli"/>
            </a:endParaRPr>
          </a:p>
          <a:p>
            <a:pPr marL="914400" lvl="0" indent="0" algn="l" rtl="0">
              <a:lnSpc>
                <a:spcPct val="100000"/>
              </a:lnSpc>
              <a:spcBef>
                <a:spcPts val="700"/>
              </a:spcBef>
              <a:spcAft>
                <a:spcPts val="0"/>
              </a:spcAft>
              <a:buNone/>
            </a:pPr>
            <a:endParaRPr sz="2800">
              <a:solidFill>
                <a:schemeClr val="dk1"/>
              </a:solidFill>
              <a:latin typeface="Muli"/>
              <a:ea typeface="Muli"/>
              <a:cs typeface="Muli"/>
              <a:sym typeface="Muli"/>
            </a:endParaRPr>
          </a:p>
          <a:p>
            <a:pPr marL="457200" lvl="0" indent="0" algn="l" rtl="0">
              <a:lnSpc>
                <a:spcPct val="100000"/>
              </a:lnSpc>
              <a:spcBef>
                <a:spcPts val="700"/>
              </a:spcBef>
              <a:spcAft>
                <a:spcPts val="0"/>
              </a:spcAft>
              <a:buNone/>
            </a:pPr>
            <a:endParaRPr sz="2800">
              <a:solidFill>
                <a:schemeClr val="dk1"/>
              </a:solidFill>
              <a:latin typeface="Muli"/>
              <a:ea typeface="Muli"/>
              <a:cs typeface="Muli"/>
              <a:sym typeface="Muli"/>
            </a:endParaRPr>
          </a:p>
          <a:p>
            <a:pPr marL="457200" marR="0" lvl="0" indent="0" algn="l" rtl="0">
              <a:lnSpc>
                <a:spcPct val="100000"/>
              </a:lnSpc>
              <a:spcBef>
                <a:spcPts val="0"/>
              </a:spcBef>
              <a:spcAft>
                <a:spcPts val="0"/>
              </a:spcAft>
              <a:buNone/>
            </a:pPr>
            <a:endParaRPr sz="2800" b="1">
              <a:solidFill>
                <a:schemeClr val="dk1"/>
              </a:solidFill>
              <a:latin typeface="Muli"/>
              <a:ea typeface="Muli"/>
              <a:cs typeface="Muli"/>
              <a:sym typeface="Muli"/>
            </a:endParaRPr>
          </a:p>
          <a:p>
            <a:pPr marL="457200" lvl="0" indent="0" algn="l" rtl="0">
              <a:lnSpc>
                <a:spcPct val="100000"/>
              </a:lnSpc>
              <a:spcBef>
                <a:spcPts val="600"/>
              </a:spcBef>
              <a:spcAft>
                <a:spcPts val="0"/>
              </a:spcAft>
              <a:buNone/>
            </a:pPr>
            <a:endParaRPr sz="2800">
              <a:solidFill>
                <a:schemeClr val="dk1"/>
              </a:solidFill>
              <a:latin typeface="Muli"/>
              <a:ea typeface="Muli"/>
              <a:cs typeface="Muli"/>
              <a:sym typeface="Muli"/>
            </a:endParaRPr>
          </a:p>
          <a:p>
            <a:pPr marL="457200" marR="0" lvl="0" indent="0" algn="l" rtl="0">
              <a:lnSpc>
                <a:spcPct val="100000"/>
              </a:lnSpc>
              <a:spcBef>
                <a:spcPts val="0"/>
              </a:spcBef>
              <a:spcAft>
                <a:spcPts val="0"/>
              </a:spcAft>
              <a:buNone/>
            </a:pPr>
            <a:endParaRPr sz="2800" b="1">
              <a:solidFill>
                <a:schemeClr val="dk1"/>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37">
                                            <p:txEl>
                                              <p:pRg st="0" end="0"/>
                                            </p:txEl>
                                          </p:spTgt>
                                        </p:tgtEl>
                                        <p:attrNameLst>
                                          <p:attrName>style.visibility</p:attrName>
                                        </p:attrNameLst>
                                      </p:cBhvr>
                                      <p:to>
                                        <p:strVal val="visible"/>
                                      </p:to>
                                    </p:set>
                                    <p:animEffect transition="in" filter="fade">
                                      <p:cBhvr>
                                        <p:cTn id="7" dur="1000"/>
                                        <p:tgtEl>
                                          <p:spTgt spid="26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37">
                                            <p:txEl>
                                              <p:pRg st="1" end="1"/>
                                            </p:txEl>
                                          </p:spTgt>
                                        </p:tgtEl>
                                        <p:attrNameLst>
                                          <p:attrName>style.visibility</p:attrName>
                                        </p:attrNameLst>
                                      </p:cBhvr>
                                      <p:to>
                                        <p:strVal val="visible"/>
                                      </p:to>
                                    </p:set>
                                    <p:animEffect transition="in" filter="fade">
                                      <p:cBhvr>
                                        <p:cTn id="12" dur="1000"/>
                                        <p:tgtEl>
                                          <p:spTgt spid="26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37">
                                            <p:txEl>
                                              <p:pRg st="2" end="2"/>
                                            </p:txEl>
                                          </p:spTgt>
                                        </p:tgtEl>
                                        <p:attrNameLst>
                                          <p:attrName>style.visibility</p:attrName>
                                        </p:attrNameLst>
                                      </p:cBhvr>
                                      <p:to>
                                        <p:strVal val="visible"/>
                                      </p:to>
                                    </p:set>
                                    <p:animEffect transition="in" filter="fade">
                                      <p:cBhvr>
                                        <p:cTn id="17" dur="1000"/>
                                        <p:tgtEl>
                                          <p:spTgt spid="26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37">
                                            <p:txEl>
                                              <p:pRg st="3" end="3"/>
                                            </p:txEl>
                                          </p:spTgt>
                                        </p:tgtEl>
                                        <p:attrNameLst>
                                          <p:attrName>style.visibility</p:attrName>
                                        </p:attrNameLst>
                                      </p:cBhvr>
                                      <p:to>
                                        <p:strVal val="visible"/>
                                      </p:to>
                                    </p:set>
                                    <p:animEffect transition="in" filter="fade">
                                      <p:cBhvr>
                                        <p:cTn id="22" dur="1000"/>
                                        <p:tgtEl>
                                          <p:spTgt spid="26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37">
                                            <p:txEl>
                                              <p:pRg st="4" end="4"/>
                                            </p:txEl>
                                          </p:spTgt>
                                        </p:tgtEl>
                                        <p:attrNameLst>
                                          <p:attrName>style.visibility</p:attrName>
                                        </p:attrNameLst>
                                      </p:cBhvr>
                                      <p:to>
                                        <p:strVal val="visible"/>
                                      </p:to>
                                    </p:set>
                                    <p:animEffect transition="in" filter="fade">
                                      <p:cBhvr>
                                        <p:cTn id="27" dur="1000"/>
                                        <p:tgtEl>
                                          <p:spTgt spid="26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37">
                                            <p:txEl>
                                              <p:pRg st="5" end="5"/>
                                            </p:txEl>
                                          </p:spTgt>
                                        </p:tgtEl>
                                        <p:attrNameLst>
                                          <p:attrName>style.visibility</p:attrName>
                                        </p:attrNameLst>
                                      </p:cBhvr>
                                      <p:to>
                                        <p:strVal val="visible"/>
                                      </p:to>
                                    </p:set>
                                    <p:animEffect transition="in" filter="fade">
                                      <p:cBhvr>
                                        <p:cTn id="32" dur="1000"/>
                                        <p:tgtEl>
                                          <p:spTgt spid="263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37">
                                            <p:txEl>
                                              <p:pRg st="6" end="6"/>
                                            </p:txEl>
                                          </p:spTgt>
                                        </p:tgtEl>
                                        <p:attrNameLst>
                                          <p:attrName>style.visibility</p:attrName>
                                        </p:attrNameLst>
                                      </p:cBhvr>
                                      <p:to>
                                        <p:strVal val="visible"/>
                                      </p:to>
                                    </p:set>
                                    <p:animEffect transition="in" filter="fade">
                                      <p:cBhvr>
                                        <p:cTn id="37" dur="1000"/>
                                        <p:tgtEl>
                                          <p:spTgt spid="263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37">
                                            <p:txEl>
                                              <p:pRg st="7" end="7"/>
                                            </p:txEl>
                                          </p:spTgt>
                                        </p:tgtEl>
                                        <p:attrNameLst>
                                          <p:attrName>style.visibility</p:attrName>
                                        </p:attrNameLst>
                                      </p:cBhvr>
                                      <p:to>
                                        <p:strVal val="visible"/>
                                      </p:to>
                                    </p:set>
                                    <p:animEffect transition="in" filter="fade">
                                      <p:cBhvr>
                                        <p:cTn id="42" dur="1000"/>
                                        <p:tgtEl>
                                          <p:spTgt spid="263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637">
                                            <p:txEl>
                                              <p:pRg st="8" end="8"/>
                                            </p:txEl>
                                          </p:spTgt>
                                        </p:tgtEl>
                                        <p:attrNameLst>
                                          <p:attrName>style.visibility</p:attrName>
                                        </p:attrNameLst>
                                      </p:cBhvr>
                                      <p:to>
                                        <p:strVal val="visible"/>
                                      </p:to>
                                    </p:set>
                                    <p:animEffect transition="in" filter="fade">
                                      <p:cBhvr>
                                        <p:cTn id="47" dur="1000"/>
                                        <p:tgtEl>
                                          <p:spTgt spid="263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637">
                                            <p:txEl>
                                              <p:pRg st="9" end="9"/>
                                            </p:txEl>
                                          </p:spTgt>
                                        </p:tgtEl>
                                        <p:attrNameLst>
                                          <p:attrName>style.visibility</p:attrName>
                                        </p:attrNameLst>
                                      </p:cBhvr>
                                      <p:to>
                                        <p:strVal val="visible"/>
                                      </p:to>
                                    </p:set>
                                    <p:animEffect transition="in" filter="fade">
                                      <p:cBhvr>
                                        <p:cTn id="52" dur="1000"/>
                                        <p:tgtEl>
                                          <p:spTgt spid="263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637">
                                            <p:txEl>
                                              <p:pRg st="10" end="10"/>
                                            </p:txEl>
                                          </p:spTgt>
                                        </p:tgtEl>
                                        <p:attrNameLst>
                                          <p:attrName>style.visibility</p:attrName>
                                        </p:attrNameLst>
                                      </p:cBhvr>
                                      <p:to>
                                        <p:strVal val="visible"/>
                                      </p:to>
                                    </p:set>
                                    <p:animEffect transition="in" filter="fade">
                                      <p:cBhvr>
                                        <p:cTn id="57" dur="1000"/>
                                        <p:tgtEl>
                                          <p:spTgt spid="263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637">
                                            <p:txEl>
                                              <p:pRg st="11" end="11"/>
                                            </p:txEl>
                                          </p:spTgt>
                                        </p:tgtEl>
                                        <p:attrNameLst>
                                          <p:attrName>style.visibility</p:attrName>
                                        </p:attrNameLst>
                                      </p:cBhvr>
                                      <p:to>
                                        <p:strVal val="visible"/>
                                      </p:to>
                                    </p:set>
                                    <p:animEffect transition="in" filter="fade">
                                      <p:cBhvr>
                                        <p:cTn id="62" dur="1000"/>
                                        <p:tgtEl>
                                          <p:spTgt spid="2637">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637">
                                            <p:txEl>
                                              <p:pRg st="12" end="12"/>
                                            </p:txEl>
                                          </p:spTgt>
                                        </p:tgtEl>
                                        <p:attrNameLst>
                                          <p:attrName>style.visibility</p:attrName>
                                        </p:attrNameLst>
                                      </p:cBhvr>
                                      <p:to>
                                        <p:strVal val="visible"/>
                                      </p:to>
                                    </p:set>
                                    <p:animEffect transition="in" filter="fade">
                                      <p:cBhvr>
                                        <p:cTn id="67" dur="1000"/>
                                        <p:tgtEl>
                                          <p:spTgt spid="2637">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637">
                                            <p:txEl>
                                              <p:pRg st="13" end="13"/>
                                            </p:txEl>
                                          </p:spTgt>
                                        </p:tgtEl>
                                        <p:attrNameLst>
                                          <p:attrName>style.visibility</p:attrName>
                                        </p:attrNameLst>
                                      </p:cBhvr>
                                      <p:to>
                                        <p:strVal val="visible"/>
                                      </p:to>
                                    </p:set>
                                    <p:animEffect transition="in" filter="fade">
                                      <p:cBhvr>
                                        <p:cTn id="72" dur="1000"/>
                                        <p:tgtEl>
                                          <p:spTgt spid="2637">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637">
                                            <p:txEl>
                                              <p:pRg st="14" end="14"/>
                                            </p:txEl>
                                          </p:spTgt>
                                        </p:tgtEl>
                                        <p:attrNameLst>
                                          <p:attrName>style.visibility</p:attrName>
                                        </p:attrNameLst>
                                      </p:cBhvr>
                                      <p:to>
                                        <p:strVal val="visible"/>
                                      </p:to>
                                    </p:set>
                                    <p:animEffect transition="in" filter="fade">
                                      <p:cBhvr>
                                        <p:cTn id="77" dur="1000"/>
                                        <p:tgtEl>
                                          <p:spTgt spid="2637">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637">
                                            <p:txEl>
                                              <p:pRg st="15" end="15"/>
                                            </p:txEl>
                                          </p:spTgt>
                                        </p:tgtEl>
                                        <p:attrNameLst>
                                          <p:attrName>style.visibility</p:attrName>
                                        </p:attrNameLst>
                                      </p:cBhvr>
                                      <p:to>
                                        <p:strVal val="visible"/>
                                      </p:to>
                                    </p:set>
                                    <p:animEffect transition="in" filter="fade">
                                      <p:cBhvr>
                                        <p:cTn id="82" dur="1000"/>
                                        <p:tgtEl>
                                          <p:spTgt spid="2637">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642"/>
        <p:cNvGrpSpPr/>
        <p:nvPr/>
      </p:nvGrpSpPr>
      <p:grpSpPr>
        <a:xfrm>
          <a:off x="0" y="0"/>
          <a:ext cx="0" cy="0"/>
          <a:chOff x="0" y="0"/>
          <a:chExt cx="0" cy="0"/>
        </a:xfrm>
      </p:grpSpPr>
      <p:cxnSp>
        <p:nvCxnSpPr>
          <p:cNvPr id="2643" name="Google Shape;2643;p123"/>
          <p:cNvCxnSpPr/>
          <p:nvPr/>
        </p:nvCxnSpPr>
        <p:spPr>
          <a:xfrm rot="10800000" flipH="1">
            <a:off x="1654225" y="1084875"/>
            <a:ext cx="18600" cy="3366600"/>
          </a:xfrm>
          <a:prstGeom prst="straightConnector1">
            <a:avLst/>
          </a:prstGeom>
          <a:noFill/>
          <a:ln w="28575" cap="flat" cmpd="sng">
            <a:solidFill>
              <a:schemeClr val="dk2"/>
            </a:solidFill>
            <a:prstDash val="solid"/>
            <a:round/>
            <a:headEnd type="none" w="med" len="med"/>
            <a:tailEnd type="triangle" w="med" len="med"/>
          </a:ln>
        </p:spPr>
      </p:cxnSp>
      <p:cxnSp>
        <p:nvCxnSpPr>
          <p:cNvPr id="2644" name="Google Shape;2644;p123"/>
          <p:cNvCxnSpPr/>
          <p:nvPr/>
        </p:nvCxnSpPr>
        <p:spPr>
          <a:xfrm>
            <a:off x="1654225" y="4451475"/>
            <a:ext cx="4947000" cy="28200"/>
          </a:xfrm>
          <a:prstGeom prst="straightConnector1">
            <a:avLst/>
          </a:prstGeom>
          <a:noFill/>
          <a:ln w="28575" cap="flat" cmpd="sng">
            <a:solidFill>
              <a:schemeClr val="dk2"/>
            </a:solidFill>
            <a:prstDash val="solid"/>
            <a:round/>
            <a:headEnd type="none" w="med" len="med"/>
            <a:tailEnd type="triangle" w="med" len="med"/>
          </a:ln>
        </p:spPr>
      </p:cxnSp>
      <p:cxnSp>
        <p:nvCxnSpPr>
          <p:cNvPr id="2645" name="Google Shape;2645;p123"/>
          <p:cNvCxnSpPr/>
          <p:nvPr/>
        </p:nvCxnSpPr>
        <p:spPr>
          <a:xfrm>
            <a:off x="2010650" y="1393425"/>
            <a:ext cx="3918300" cy="2730900"/>
          </a:xfrm>
          <a:prstGeom prst="straightConnector1">
            <a:avLst/>
          </a:prstGeom>
          <a:noFill/>
          <a:ln w="38100" cap="flat" cmpd="sng">
            <a:solidFill>
              <a:srgbClr val="FF0000"/>
            </a:solidFill>
            <a:prstDash val="solid"/>
            <a:round/>
            <a:headEnd type="none" w="med" len="med"/>
            <a:tailEnd type="none" w="med" len="med"/>
          </a:ln>
        </p:spPr>
      </p:cxnSp>
      <p:cxnSp>
        <p:nvCxnSpPr>
          <p:cNvPr id="2646" name="Google Shape;2646;p123"/>
          <p:cNvCxnSpPr>
            <a:endCxn id="2647" idx="1"/>
          </p:cNvCxnSpPr>
          <p:nvPr/>
        </p:nvCxnSpPr>
        <p:spPr>
          <a:xfrm rot="10800000" flipH="1">
            <a:off x="2076175" y="1079175"/>
            <a:ext cx="3301200" cy="3016800"/>
          </a:xfrm>
          <a:prstGeom prst="straightConnector1">
            <a:avLst/>
          </a:prstGeom>
          <a:noFill/>
          <a:ln w="38100" cap="flat" cmpd="sng">
            <a:solidFill>
              <a:srgbClr val="0000CC"/>
            </a:solidFill>
            <a:prstDash val="solid"/>
            <a:round/>
            <a:headEnd type="none" w="med" len="med"/>
            <a:tailEnd type="none" w="med" len="med"/>
          </a:ln>
        </p:spPr>
      </p:cxnSp>
      <p:sp>
        <p:nvSpPr>
          <p:cNvPr id="2648" name="Google Shape;2648;p123"/>
          <p:cNvSpPr txBox="1"/>
          <p:nvPr/>
        </p:nvSpPr>
        <p:spPr>
          <a:xfrm>
            <a:off x="5923425" y="394312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Muli"/>
                <a:ea typeface="Muli"/>
                <a:cs typeface="Muli"/>
                <a:sym typeface="Muli"/>
              </a:rPr>
              <a:t>D</a:t>
            </a:r>
            <a:endParaRPr b="1">
              <a:solidFill>
                <a:srgbClr val="FF0000"/>
              </a:solidFill>
              <a:latin typeface="Muli"/>
              <a:ea typeface="Muli"/>
              <a:cs typeface="Muli"/>
              <a:sym typeface="Muli"/>
            </a:endParaRPr>
          </a:p>
        </p:txBody>
      </p:sp>
      <p:sp>
        <p:nvSpPr>
          <p:cNvPr id="2647" name="Google Shape;2647;p123"/>
          <p:cNvSpPr txBox="1"/>
          <p:nvPr/>
        </p:nvSpPr>
        <p:spPr>
          <a:xfrm>
            <a:off x="5377375" y="87907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CC"/>
                </a:solidFill>
                <a:latin typeface="Muli"/>
                <a:ea typeface="Muli"/>
                <a:cs typeface="Muli"/>
                <a:sym typeface="Muli"/>
              </a:rPr>
              <a:t>S</a:t>
            </a:r>
            <a:endParaRPr b="1">
              <a:solidFill>
                <a:srgbClr val="0000CC"/>
              </a:solidFill>
              <a:latin typeface="Muli"/>
              <a:ea typeface="Muli"/>
              <a:cs typeface="Muli"/>
              <a:sym typeface="Muli"/>
            </a:endParaRPr>
          </a:p>
        </p:txBody>
      </p:sp>
      <p:sp>
        <p:nvSpPr>
          <p:cNvPr id="2649" name="Google Shape;2649;p123"/>
          <p:cNvSpPr txBox="1"/>
          <p:nvPr/>
        </p:nvSpPr>
        <p:spPr>
          <a:xfrm>
            <a:off x="1442950" y="433732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O</a:t>
            </a:r>
            <a:endParaRPr b="1">
              <a:solidFill>
                <a:srgbClr val="666666"/>
              </a:solidFill>
              <a:latin typeface="Muli"/>
              <a:ea typeface="Muli"/>
              <a:cs typeface="Muli"/>
              <a:sym typeface="Muli"/>
            </a:endParaRPr>
          </a:p>
        </p:txBody>
      </p:sp>
      <p:sp>
        <p:nvSpPr>
          <p:cNvPr id="2650" name="Google Shape;2650;p123"/>
          <p:cNvSpPr txBox="1"/>
          <p:nvPr/>
        </p:nvSpPr>
        <p:spPr>
          <a:xfrm>
            <a:off x="6486350" y="4479675"/>
            <a:ext cx="250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Quantity </a:t>
            </a:r>
            <a:endParaRPr b="1">
              <a:solidFill>
                <a:srgbClr val="666666"/>
              </a:solidFill>
              <a:latin typeface="Muli"/>
              <a:ea typeface="Muli"/>
              <a:cs typeface="Muli"/>
              <a:sym typeface="Muli"/>
            </a:endParaRPr>
          </a:p>
        </p:txBody>
      </p:sp>
      <p:sp>
        <p:nvSpPr>
          <p:cNvPr id="2651" name="Google Shape;2651;p123"/>
          <p:cNvSpPr txBox="1"/>
          <p:nvPr/>
        </p:nvSpPr>
        <p:spPr>
          <a:xfrm>
            <a:off x="1103125" y="879075"/>
            <a:ext cx="117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Price</a:t>
            </a:r>
            <a:endParaRPr b="1">
              <a:solidFill>
                <a:srgbClr val="666666"/>
              </a:solidFill>
              <a:latin typeface="Muli"/>
              <a:ea typeface="Muli"/>
              <a:cs typeface="Muli"/>
              <a:sym typeface="Muli"/>
            </a:endParaRPr>
          </a:p>
        </p:txBody>
      </p:sp>
      <p:sp>
        <p:nvSpPr>
          <p:cNvPr id="2652" name="Google Shape;2652;p123"/>
          <p:cNvSpPr txBox="1"/>
          <p:nvPr/>
        </p:nvSpPr>
        <p:spPr>
          <a:xfrm>
            <a:off x="3603575" y="2206150"/>
            <a:ext cx="2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E </a:t>
            </a:r>
            <a:endParaRPr b="1">
              <a:solidFill>
                <a:srgbClr val="666666"/>
              </a:solidFill>
              <a:latin typeface="Muli"/>
              <a:ea typeface="Muli"/>
              <a:cs typeface="Muli"/>
              <a:sym typeface="Muli"/>
            </a:endParaRPr>
          </a:p>
        </p:txBody>
      </p:sp>
      <p:cxnSp>
        <p:nvCxnSpPr>
          <p:cNvPr id="2653" name="Google Shape;2653;p123"/>
          <p:cNvCxnSpPr/>
          <p:nvPr/>
        </p:nvCxnSpPr>
        <p:spPr>
          <a:xfrm rot="10800000" flipH="1">
            <a:off x="1676825" y="2606350"/>
            <a:ext cx="2076300" cy="12000"/>
          </a:xfrm>
          <a:prstGeom prst="straightConnector1">
            <a:avLst/>
          </a:prstGeom>
          <a:noFill/>
          <a:ln w="38100" cap="flat" cmpd="sng">
            <a:solidFill>
              <a:srgbClr val="FF0066"/>
            </a:solidFill>
            <a:prstDash val="lgDash"/>
            <a:round/>
            <a:headEnd type="none" w="med" len="med"/>
            <a:tailEnd type="none" w="med" len="med"/>
          </a:ln>
        </p:spPr>
      </p:cxnSp>
      <p:cxnSp>
        <p:nvCxnSpPr>
          <p:cNvPr id="2654" name="Google Shape;2654;p123"/>
          <p:cNvCxnSpPr/>
          <p:nvPr/>
        </p:nvCxnSpPr>
        <p:spPr>
          <a:xfrm>
            <a:off x="3751325" y="2571750"/>
            <a:ext cx="17400" cy="1879800"/>
          </a:xfrm>
          <a:prstGeom prst="straightConnector1">
            <a:avLst/>
          </a:prstGeom>
          <a:noFill/>
          <a:ln w="38100" cap="flat" cmpd="sng">
            <a:solidFill>
              <a:srgbClr val="FF0066"/>
            </a:solidFill>
            <a:prstDash val="lgDash"/>
            <a:round/>
            <a:headEnd type="none" w="med" len="med"/>
            <a:tailEnd type="none" w="med" len="med"/>
          </a:ln>
        </p:spPr>
      </p:cxnSp>
      <p:sp>
        <p:nvSpPr>
          <p:cNvPr id="2655" name="Google Shape;2655;p123"/>
          <p:cNvSpPr/>
          <p:nvPr/>
        </p:nvSpPr>
        <p:spPr>
          <a:xfrm>
            <a:off x="3685975" y="25063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23"/>
          <p:cNvSpPr txBox="1"/>
          <p:nvPr/>
        </p:nvSpPr>
        <p:spPr>
          <a:xfrm>
            <a:off x="1345525" y="2454413"/>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66"/>
                </a:solidFill>
                <a:latin typeface="Muli"/>
                <a:ea typeface="Muli"/>
                <a:cs typeface="Muli"/>
                <a:sym typeface="Muli"/>
              </a:rPr>
              <a:t>P</a:t>
            </a:r>
            <a:endParaRPr b="1">
              <a:solidFill>
                <a:srgbClr val="FF0066"/>
              </a:solidFill>
              <a:latin typeface="Muli"/>
              <a:ea typeface="Muli"/>
              <a:cs typeface="Muli"/>
              <a:sym typeface="Muli"/>
            </a:endParaRPr>
          </a:p>
        </p:txBody>
      </p:sp>
      <p:sp>
        <p:nvSpPr>
          <p:cNvPr id="2657" name="Google Shape;2657;p123"/>
          <p:cNvSpPr txBox="1"/>
          <p:nvPr/>
        </p:nvSpPr>
        <p:spPr>
          <a:xfrm>
            <a:off x="3596375" y="4479663"/>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66"/>
                </a:solidFill>
                <a:latin typeface="Muli"/>
                <a:ea typeface="Muli"/>
                <a:cs typeface="Muli"/>
                <a:sym typeface="Muli"/>
              </a:rPr>
              <a:t>Q</a:t>
            </a:r>
            <a:endParaRPr b="1">
              <a:solidFill>
                <a:srgbClr val="FF0066"/>
              </a:solidFill>
              <a:latin typeface="Muli"/>
              <a:ea typeface="Muli"/>
              <a:cs typeface="Muli"/>
              <a:sym typeface="Muli"/>
            </a:endParaRPr>
          </a:p>
        </p:txBody>
      </p:sp>
      <p:sp>
        <p:nvSpPr>
          <p:cNvPr id="2658" name="Google Shape;2658;p123"/>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u="sng">
                <a:solidFill>
                  <a:srgbClr val="008000"/>
                </a:solidFill>
              </a:rPr>
              <a:t>Market Equilibrium when D</a:t>
            </a:r>
            <a:endParaRPr sz="3700" b="1" u="sng">
              <a:solidFill>
                <a:srgbClr val="008000"/>
              </a:solidFill>
            </a:endParaRPr>
          </a:p>
        </p:txBody>
      </p:sp>
      <p:sp>
        <p:nvSpPr>
          <p:cNvPr id="2661" name="Google Shape;2661;p123"/>
          <p:cNvSpPr txBox="1"/>
          <p:nvPr/>
        </p:nvSpPr>
        <p:spPr>
          <a:xfrm>
            <a:off x="4213175" y="1520350"/>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E1 </a:t>
            </a:r>
            <a:endParaRPr b="1">
              <a:solidFill>
                <a:srgbClr val="666666"/>
              </a:solidFill>
              <a:latin typeface="Muli"/>
              <a:ea typeface="Muli"/>
              <a:cs typeface="Muli"/>
              <a:sym typeface="Muli"/>
            </a:endParaRPr>
          </a:p>
        </p:txBody>
      </p:sp>
      <p:cxnSp>
        <p:nvCxnSpPr>
          <p:cNvPr id="2662" name="Google Shape;2662;p123"/>
          <p:cNvCxnSpPr/>
          <p:nvPr/>
        </p:nvCxnSpPr>
        <p:spPr>
          <a:xfrm rot="10800000" flipH="1">
            <a:off x="1676675" y="1920550"/>
            <a:ext cx="2763000" cy="12000"/>
          </a:xfrm>
          <a:prstGeom prst="straightConnector1">
            <a:avLst/>
          </a:prstGeom>
          <a:noFill/>
          <a:ln w="38100" cap="flat" cmpd="sng">
            <a:solidFill>
              <a:srgbClr val="990099"/>
            </a:solidFill>
            <a:prstDash val="dash"/>
            <a:round/>
            <a:headEnd type="none" w="med" len="med"/>
            <a:tailEnd type="none" w="med" len="med"/>
          </a:ln>
        </p:spPr>
      </p:cxnSp>
      <p:cxnSp>
        <p:nvCxnSpPr>
          <p:cNvPr id="2663" name="Google Shape;2663;p123"/>
          <p:cNvCxnSpPr/>
          <p:nvPr/>
        </p:nvCxnSpPr>
        <p:spPr>
          <a:xfrm>
            <a:off x="4430975" y="1943213"/>
            <a:ext cx="20700" cy="2528400"/>
          </a:xfrm>
          <a:prstGeom prst="straightConnector1">
            <a:avLst/>
          </a:prstGeom>
          <a:noFill/>
          <a:ln w="38100" cap="flat" cmpd="sng">
            <a:solidFill>
              <a:srgbClr val="990099"/>
            </a:solidFill>
            <a:prstDash val="dash"/>
            <a:round/>
            <a:headEnd type="none" w="med" len="med"/>
            <a:tailEnd type="none" w="med" len="med"/>
          </a:ln>
        </p:spPr>
      </p:cxnSp>
      <p:sp>
        <p:nvSpPr>
          <p:cNvPr id="2664" name="Google Shape;2664;p123"/>
          <p:cNvSpPr/>
          <p:nvPr/>
        </p:nvSpPr>
        <p:spPr>
          <a:xfrm>
            <a:off x="4371775" y="18967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23"/>
          <p:cNvSpPr txBox="1"/>
          <p:nvPr/>
        </p:nvSpPr>
        <p:spPr>
          <a:xfrm>
            <a:off x="1219825" y="176862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66"/>
                </a:solidFill>
                <a:latin typeface="Muli"/>
                <a:ea typeface="Muli"/>
                <a:cs typeface="Muli"/>
                <a:sym typeface="Muli"/>
              </a:rPr>
              <a:t>P1</a:t>
            </a:r>
            <a:endParaRPr b="1">
              <a:solidFill>
                <a:srgbClr val="660066"/>
              </a:solidFill>
              <a:latin typeface="Muli"/>
              <a:ea typeface="Muli"/>
              <a:cs typeface="Muli"/>
              <a:sym typeface="Muli"/>
            </a:endParaRPr>
          </a:p>
        </p:txBody>
      </p:sp>
      <p:cxnSp>
        <p:nvCxnSpPr>
          <p:cNvPr id="2666" name="Google Shape;2666;p123"/>
          <p:cNvCxnSpPr/>
          <p:nvPr/>
        </p:nvCxnSpPr>
        <p:spPr>
          <a:xfrm rot="10800000">
            <a:off x="1865025" y="2035350"/>
            <a:ext cx="9900" cy="501300"/>
          </a:xfrm>
          <a:prstGeom prst="straightConnector1">
            <a:avLst/>
          </a:prstGeom>
          <a:noFill/>
          <a:ln w="38100" cap="flat" cmpd="sng">
            <a:solidFill>
              <a:srgbClr val="660066"/>
            </a:solidFill>
            <a:prstDash val="solid"/>
            <a:round/>
            <a:headEnd type="none" w="med" len="med"/>
            <a:tailEnd type="triangle" w="med" len="med"/>
          </a:ln>
        </p:spPr>
      </p:cxnSp>
      <p:cxnSp>
        <p:nvCxnSpPr>
          <p:cNvPr id="2667" name="Google Shape;2667;p123"/>
          <p:cNvCxnSpPr/>
          <p:nvPr/>
        </p:nvCxnSpPr>
        <p:spPr>
          <a:xfrm rot="10800000" flipH="1">
            <a:off x="3879275" y="4271250"/>
            <a:ext cx="518400" cy="600"/>
          </a:xfrm>
          <a:prstGeom prst="straightConnector1">
            <a:avLst/>
          </a:prstGeom>
          <a:noFill/>
          <a:ln w="38100" cap="flat" cmpd="sng">
            <a:solidFill>
              <a:srgbClr val="660066"/>
            </a:solidFill>
            <a:prstDash val="solid"/>
            <a:round/>
            <a:headEnd type="none" w="med" len="med"/>
            <a:tailEnd type="triangle" w="med" len="med"/>
          </a:ln>
        </p:spPr>
      </p:cxnSp>
      <p:sp>
        <p:nvSpPr>
          <p:cNvPr id="2668" name="Google Shape;2668;p123"/>
          <p:cNvSpPr txBox="1"/>
          <p:nvPr/>
        </p:nvSpPr>
        <p:spPr>
          <a:xfrm>
            <a:off x="4282175" y="447967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66"/>
                </a:solidFill>
                <a:latin typeface="Muli"/>
                <a:ea typeface="Muli"/>
                <a:cs typeface="Muli"/>
                <a:sym typeface="Muli"/>
              </a:rPr>
              <a:t>Q1</a:t>
            </a:r>
            <a:endParaRPr b="1">
              <a:solidFill>
                <a:srgbClr val="660066"/>
              </a:solidFill>
              <a:latin typeface="Muli"/>
              <a:ea typeface="Muli"/>
              <a:cs typeface="Muli"/>
              <a:sym typeface="Muli"/>
            </a:endParaRPr>
          </a:p>
        </p:txBody>
      </p:sp>
      <p:sp>
        <p:nvSpPr>
          <p:cNvPr id="2669" name="Google Shape;2669;p123"/>
          <p:cNvSpPr txBox="1"/>
          <p:nvPr/>
        </p:nvSpPr>
        <p:spPr>
          <a:xfrm>
            <a:off x="5279975" y="2206150"/>
            <a:ext cx="2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A </a:t>
            </a:r>
            <a:endParaRPr b="1">
              <a:solidFill>
                <a:srgbClr val="666666"/>
              </a:solidFill>
              <a:latin typeface="Muli"/>
              <a:ea typeface="Muli"/>
              <a:cs typeface="Muli"/>
              <a:sym typeface="Muli"/>
            </a:endParaRPr>
          </a:p>
        </p:txBody>
      </p:sp>
      <p:cxnSp>
        <p:nvCxnSpPr>
          <p:cNvPr id="2670" name="Google Shape;2670;p123"/>
          <p:cNvCxnSpPr/>
          <p:nvPr/>
        </p:nvCxnSpPr>
        <p:spPr>
          <a:xfrm rot="10800000" flipH="1">
            <a:off x="3886625" y="2606350"/>
            <a:ext cx="1542900" cy="12000"/>
          </a:xfrm>
          <a:prstGeom prst="straightConnector1">
            <a:avLst/>
          </a:prstGeom>
          <a:noFill/>
          <a:ln w="38100" cap="flat" cmpd="sng">
            <a:solidFill>
              <a:srgbClr val="0000CC"/>
            </a:solidFill>
            <a:prstDash val="dash"/>
            <a:round/>
            <a:headEnd type="none" w="med" len="med"/>
            <a:tailEnd type="none" w="med" len="med"/>
          </a:ln>
        </p:spPr>
      </p:cxnSp>
      <p:sp>
        <p:nvSpPr>
          <p:cNvPr id="2671" name="Google Shape;2671;p123"/>
          <p:cNvSpPr/>
          <p:nvPr/>
        </p:nvSpPr>
        <p:spPr>
          <a:xfrm>
            <a:off x="5286175" y="25063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72" name="Google Shape;2672;p123"/>
          <p:cNvCxnSpPr/>
          <p:nvPr/>
        </p:nvCxnSpPr>
        <p:spPr>
          <a:xfrm rot="10800000" flipH="1">
            <a:off x="4586800" y="2042125"/>
            <a:ext cx="5700" cy="439200"/>
          </a:xfrm>
          <a:prstGeom prst="straightConnector1">
            <a:avLst/>
          </a:prstGeom>
          <a:noFill/>
          <a:ln w="38100" cap="flat" cmpd="sng">
            <a:solidFill>
              <a:srgbClr val="0000CC"/>
            </a:solidFill>
            <a:prstDash val="solid"/>
            <a:round/>
            <a:headEnd type="none" w="med" len="med"/>
            <a:tailEnd type="triangle" w="med" len="med"/>
          </a:ln>
        </p:spPr>
      </p:cxnSp>
      <p:cxnSp>
        <p:nvCxnSpPr>
          <p:cNvPr id="2673" name="Google Shape;2673;p123"/>
          <p:cNvCxnSpPr/>
          <p:nvPr/>
        </p:nvCxnSpPr>
        <p:spPr>
          <a:xfrm rot="10800000" flipH="1">
            <a:off x="7793150" y="376225"/>
            <a:ext cx="5700" cy="439200"/>
          </a:xfrm>
          <a:prstGeom prst="straightConnector1">
            <a:avLst/>
          </a:prstGeom>
          <a:noFill/>
          <a:ln w="38100" cap="flat" cmpd="sng">
            <a:solidFill>
              <a:srgbClr val="008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88889E-6 1.11111E-6 L 3.88889E-6 1.11111E-6 C 0.00139 -0.00371 0.0026 -0.00741 0.00416 -0.0108 C 0.00503 -0.01266 0.00607 -0.01389 0.00677 -0.01543 C 0.00746 -0.01698 0.00798 -0.01852 0.0085 -0.02006 C 0.00937 -0.02222 0.01024 -0.02408 0.01111 -0.02624 C 0.0118 -0.02778 0.01215 -0.02932 0.01284 -0.03087 C 0.01719 -0.03951 0.01666 -0.03827 0.02066 -0.04321 C 0.02118 -0.04475 0.0217 -0.0463 0.02239 -0.04753 C 0.02396 -0.05093 0.02621 -0.0534 0.0276 -0.05679 C 0.02812 -0.05833 0.02864 -0.06019 0.02934 -0.06142 C 0.0309 -0.06482 0.03437 -0.07068 0.03437 -0.07068 C 0.03507 -0.07284 0.03541 -0.075 0.03611 -0.07685 C 0.0368 -0.07871 0.03802 -0.07963 0.03871 -0.08148 C 0.03941 -0.08272 0.03993 -0.08457 0.04045 -0.08611 C 0.04132 -0.08796 0.04236 -0.08982 0.04305 -0.09198 C 0.04618 -0.10093 0.04305 -0.09599 0.04739 -0.10124 C 0.05139 -0.11204 0.04913 -0.10833 0.05347 -0.11358 C 0.05399 -0.11512 0.05451 -0.11698 0.05521 -0.11821 C 0.0559 -0.11945 0.05712 -0.11975 0.05781 -0.1213 C 0.0592 -0.12408 0.05955 -0.1284 0.06128 -0.13056 C 0.06441 -0.13426 0.06302 -0.1321 0.06562 -0.13642 L 0.06562 -0.13642 " pathEditMode="relative" ptsTypes="AAAAAAAAAAAAAAAAAAAAAAA">
                                      <p:cBhvr>
                                        <p:cTn id="6" dur="2000" fill="hold"/>
                                        <p:tgtEl>
                                          <p:spTgt spid="264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L 0 0 C 0.00104 -0.00247 0.00538 -0.01203 0.00764 -0.01543 C 0.0085 -0.01666 0.00937 -0.01759 0.01024 -0.01851 C 0.01458 -0.02993 0.00902 -0.01605 0.01458 -0.02777 C 0.01527 -0.02901 0.01562 -0.03086 0.01632 -0.0324 C 0.01701 -0.03395 0.01805 -0.03518 0.01892 -0.03703 C 0.01944 -0.03827 0.01996 -0.04012 0.02066 -0.04166 C 0.02257 -0.04598 0.02326 -0.04629 0.02569 -0.04907 C 0.03194 -0.06574 0.02239 -0.04074 0.03003 -0.05833 C 0.03125 -0.06142 0.03229 -0.0645 0.0335 -0.06759 C 0.03402 -0.06913 0.03437 -0.07098 0.03524 -0.07222 L 0.03784 -0.0753 C 0.03836 -0.07685 0.03906 -0.07808 0.03958 -0.07993 C 0.03993 -0.08117 0.03975 -0.08302 0.04045 -0.08426 C 0.04097 -0.0858 0.04201 -0.08642 0.04288 -0.08734 L 0.04809 -0.10123 C 0.04878 -0.10277 0.04895 -0.10493 0.04982 -0.10586 L 0.05243 -0.10895 C 0.05277 -0.11049 0.0526 -0.11234 0.0533 -0.11358 C 0.05468 -0.11605 0.05677 -0.11759 0.0585 -0.11975 C 0.06163 -0.12345 0.06024 -0.12129 0.06284 -0.12561 L 0.06284 -0.12561 " pathEditMode="relative" ptsTypes="AAAAAAAAAAAAAAAAAAAAAAA">
                                      <p:cBhvr>
                                        <p:cTn id="10" dur="2000" fill="hold"/>
                                        <p:tgtEl>
                                          <p:spTgt spid="2648"/>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70"/>
                                        </p:tgtEl>
                                        <p:attrNameLst>
                                          <p:attrName>style.visibility</p:attrName>
                                        </p:attrNameLst>
                                      </p:cBhvr>
                                      <p:to>
                                        <p:strVal val="visible"/>
                                      </p:to>
                                    </p:set>
                                    <p:animEffect transition="in" filter="fade">
                                      <p:cBhvr>
                                        <p:cTn id="15" dur="1000"/>
                                        <p:tgtEl>
                                          <p:spTgt spid="267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71"/>
                                        </p:tgtEl>
                                        <p:attrNameLst>
                                          <p:attrName>style.visibility</p:attrName>
                                        </p:attrNameLst>
                                      </p:cBhvr>
                                      <p:to>
                                        <p:strVal val="visible"/>
                                      </p:to>
                                    </p:set>
                                    <p:animEffect transition="in" filter="fade">
                                      <p:cBhvr>
                                        <p:cTn id="20" dur="1000"/>
                                        <p:tgtEl>
                                          <p:spTgt spid="267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669"/>
                                        </p:tgtEl>
                                        <p:attrNameLst>
                                          <p:attrName>style.visibility</p:attrName>
                                        </p:attrNameLst>
                                      </p:cBhvr>
                                      <p:to>
                                        <p:strVal val="visible"/>
                                      </p:to>
                                    </p:set>
                                    <p:animEffect transition="in" filter="fade">
                                      <p:cBhvr>
                                        <p:cTn id="25" dur="1000"/>
                                        <p:tgtEl>
                                          <p:spTgt spid="266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72"/>
                                        </p:tgtEl>
                                        <p:attrNameLst>
                                          <p:attrName>style.visibility</p:attrName>
                                        </p:attrNameLst>
                                      </p:cBhvr>
                                      <p:to>
                                        <p:strVal val="visible"/>
                                      </p:to>
                                    </p:set>
                                    <p:animEffect transition="in" filter="fade">
                                      <p:cBhvr>
                                        <p:cTn id="30" dur="1000"/>
                                        <p:tgtEl>
                                          <p:spTgt spid="267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64"/>
                                        </p:tgtEl>
                                        <p:attrNameLst>
                                          <p:attrName>style.visibility</p:attrName>
                                        </p:attrNameLst>
                                      </p:cBhvr>
                                      <p:to>
                                        <p:strVal val="visible"/>
                                      </p:to>
                                    </p:set>
                                    <p:animEffect transition="in" filter="fade">
                                      <p:cBhvr>
                                        <p:cTn id="35" dur="1000"/>
                                        <p:tgtEl>
                                          <p:spTgt spid="266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61"/>
                                        </p:tgtEl>
                                        <p:attrNameLst>
                                          <p:attrName>style.visibility</p:attrName>
                                        </p:attrNameLst>
                                      </p:cBhvr>
                                      <p:to>
                                        <p:strVal val="visible"/>
                                      </p:to>
                                    </p:set>
                                    <p:animEffect transition="in" filter="fade">
                                      <p:cBhvr>
                                        <p:cTn id="40" dur="1000"/>
                                        <p:tgtEl>
                                          <p:spTgt spid="266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62"/>
                                        </p:tgtEl>
                                        <p:attrNameLst>
                                          <p:attrName>style.visibility</p:attrName>
                                        </p:attrNameLst>
                                      </p:cBhvr>
                                      <p:to>
                                        <p:strVal val="visible"/>
                                      </p:to>
                                    </p:set>
                                    <p:animEffect transition="in" filter="fade">
                                      <p:cBhvr>
                                        <p:cTn id="45" dur="1000"/>
                                        <p:tgtEl>
                                          <p:spTgt spid="266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665"/>
                                        </p:tgtEl>
                                        <p:attrNameLst>
                                          <p:attrName>style.visibility</p:attrName>
                                        </p:attrNameLst>
                                      </p:cBhvr>
                                      <p:to>
                                        <p:strVal val="visible"/>
                                      </p:to>
                                    </p:set>
                                    <p:animEffect transition="in" filter="fade">
                                      <p:cBhvr>
                                        <p:cTn id="50" dur="1000"/>
                                        <p:tgtEl>
                                          <p:spTgt spid="2665"/>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63"/>
                                        </p:tgtEl>
                                        <p:attrNameLst>
                                          <p:attrName>style.visibility</p:attrName>
                                        </p:attrNameLst>
                                      </p:cBhvr>
                                      <p:to>
                                        <p:strVal val="visible"/>
                                      </p:to>
                                    </p:set>
                                    <p:animEffect transition="in" filter="fade">
                                      <p:cBhvr>
                                        <p:cTn id="55" dur="1000"/>
                                        <p:tgtEl>
                                          <p:spTgt spid="266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668"/>
                                        </p:tgtEl>
                                        <p:attrNameLst>
                                          <p:attrName>style.visibility</p:attrName>
                                        </p:attrNameLst>
                                      </p:cBhvr>
                                      <p:to>
                                        <p:strVal val="visible"/>
                                      </p:to>
                                    </p:set>
                                    <p:animEffect transition="in" filter="fade">
                                      <p:cBhvr>
                                        <p:cTn id="60" dur="1000"/>
                                        <p:tgtEl>
                                          <p:spTgt spid="266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666"/>
                                        </p:tgtEl>
                                        <p:attrNameLst>
                                          <p:attrName>style.visibility</p:attrName>
                                        </p:attrNameLst>
                                      </p:cBhvr>
                                      <p:to>
                                        <p:strVal val="visible"/>
                                      </p:to>
                                    </p:set>
                                    <p:animEffect transition="in" filter="fade">
                                      <p:cBhvr>
                                        <p:cTn id="65" dur="1000"/>
                                        <p:tgtEl>
                                          <p:spTgt spid="266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667"/>
                                        </p:tgtEl>
                                        <p:attrNameLst>
                                          <p:attrName>style.visibility</p:attrName>
                                        </p:attrNameLst>
                                      </p:cBhvr>
                                      <p:to>
                                        <p:strVal val="visible"/>
                                      </p:to>
                                    </p:set>
                                    <p:animEffect transition="in" filter="fade">
                                      <p:cBhvr>
                                        <p:cTn id="70" dur="1000"/>
                                        <p:tgtEl>
                                          <p:spTgt spid="2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2678"/>
        <p:cNvGrpSpPr/>
        <p:nvPr/>
      </p:nvGrpSpPr>
      <p:grpSpPr>
        <a:xfrm>
          <a:off x="0" y="0"/>
          <a:ext cx="0" cy="0"/>
          <a:chOff x="0" y="0"/>
          <a:chExt cx="0" cy="0"/>
        </a:xfrm>
      </p:grpSpPr>
      <p:cxnSp>
        <p:nvCxnSpPr>
          <p:cNvPr id="2679" name="Google Shape;2679;p124"/>
          <p:cNvCxnSpPr/>
          <p:nvPr/>
        </p:nvCxnSpPr>
        <p:spPr>
          <a:xfrm rot="10800000" flipH="1">
            <a:off x="1654225" y="1084875"/>
            <a:ext cx="18600" cy="3366600"/>
          </a:xfrm>
          <a:prstGeom prst="straightConnector1">
            <a:avLst/>
          </a:prstGeom>
          <a:noFill/>
          <a:ln w="28575" cap="flat" cmpd="sng">
            <a:solidFill>
              <a:schemeClr val="dk2"/>
            </a:solidFill>
            <a:prstDash val="solid"/>
            <a:round/>
            <a:headEnd type="none" w="med" len="med"/>
            <a:tailEnd type="triangle" w="med" len="med"/>
          </a:ln>
        </p:spPr>
      </p:cxnSp>
      <p:cxnSp>
        <p:nvCxnSpPr>
          <p:cNvPr id="2680" name="Google Shape;2680;p124"/>
          <p:cNvCxnSpPr/>
          <p:nvPr/>
        </p:nvCxnSpPr>
        <p:spPr>
          <a:xfrm>
            <a:off x="1654225" y="4451475"/>
            <a:ext cx="4947000" cy="28200"/>
          </a:xfrm>
          <a:prstGeom prst="straightConnector1">
            <a:avLst/>
          </a:prstGeom>
          <a:noFill/>
          <a:ln w="28575" cap="flat" cmpd="sng">
            <a:solidFill>
              <a:schemeClr val="dk2"/>
            </a:solidFill>
            <a:prstDash val="solid"/>
            <a:round/>
            <a:headEnd type="none" w="med" len="med"/>
            <a:tailEnd type="triangle" w="med" len="med"/>
          </a:ln>
        </p:spPr>
      </p:cxnSp>
      <p:cxnSp>
        <p:nvCxnSpPr>
          <p:cNvPr id="2681" name="Google Shape;2681;p124"/>
          <p:cNvCxnSpPr/>
          <p:nvPr/>
        </p:nvCxnSpPr>
        <p:spPr>
          <a:xfrm>
            <a:off x="2010650" y="1393425"/>
            <a:ext cx="3918300" cy="2730900"/>
          </a:xfrm>
          <a:prstGeom prst="straightConnector1">
            <a:avLst/>
          </a:prstGeom>
          <a:noFill/>
          <a:ln w="38100" cap="flat" cmpd="sng">
            <a:solidFill>
              <a:srgbClr val="FF0000"/>
            </a:solidFill>
            <a:prstDash val="solid"/>
            <a:round/>
            <a:headEnd type="none" w="med" len="med"/>
            <a:tailEnd type="none" w="med" len="med"/>
          </a:ln>
        </p:spPr>
      </p:cxnSp>
      <p:cxnSp>
        <p:nvCxnSpPr>
          <p:cNvPr id="2682" name="Google Shape;2682;p124"/>
          <p:cNvCxnSpPr>
            <a:endCxn id="2683" idx="1"/>
          </p:cNvCxnSpPr>
          <p:nvPr/>
        </p:nvCxnSpPr>
        <p:spPr>
          <a:xfrm rot="10800000" flipH="1">
            <a:off x="2076175" y="1079175"/>
            <a:ext cx="3301200" cy="3016800"/>
          </a:xfrm>
          <a:prstGeom prst="straightConnector1">
            <a:avLst/>
          </a:prstGeom>
          <a:noFill/>
          <a:ln w="38100" cap="flat" cmpd="sng">
            <a:solidFill>
              <a:srgbClr val="0000CC"/>
            </a:solidFill>
            <a:prstDash val="solid"/>
            <a:round/>
            <a:headEnd type="none" w="med" len="med"/>
            <a:tailEnd type="none" w="med" len="med"/>
          </a:ln>
        </p:spPr>
      </p:cxnSp>
      <p:sp>
        <p:nvSpPr>
          <p:cNvPr id="2684" name="Google Shape;2684;p124"/>
          <p:cNvSpPr txBox="1"/>
          <p:nvPr/>
        </p:nvSpPr>
        <p:spPr>
          <a:xfrm>
            <a:off x="5923425" y="394312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Muli"/>
                <a:ea typeface="Muli"/>
                <a:cs typeface="Muli"/>
                <a:sym typeface="Muli"/>
              </a:rPr>
              <a:t>D</a:t>
            </a:r>
            <a:endParaRPr b="1">
              <a:solidFill>
                <a:srgbClr val="FF0000"/>
              </a:solidFill>
              <a:latin typeface="Muli"/>
              <a:ea typeface="Muli"/>
              <a:cs typeface="Muli"/>
              <a:sym typeface="Muli"/>
            </a:endParaRPr>
          </a:p>
        </p:txBody>
      </p:sp>
      <p:sp>
        <p:nvSpPr>
          <p:cNvPr id="2683" name="Google Shape;2683;p124"/>
          <p:cNvSpPr txBox="1"/>
          <p:nvPr/>
        </p:nvSpPr>
        <p:spPr>
          <a:xfrm>
            <a:off x="5377375" y="87907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CC"/>
                </a:solidFill>
                <a:latin typeface="Muli"/>
                <a:ea typeface="Muli"/>
                <a:cs typeface="Muli"/>
                <a:sym typeface="Muli"/>
              </a:rPr>
              <a:t>S</a:t>
            </a:r>
            <a:endParaRPr b="1">
              <a:solidFill>
                <a:srgbClr val="0000CC"/>
              </a:solidFill>
              <a:latin typeface="Muli"/>
              <a:ea typeface="Muli"/>
              <a:cs typeface="Muli"/>
              <a:sym typeface="Muli"/>
            </a:endParaRPr>
          </a:p>
        </p:txBody>
      </p:sp>
      <p:sp>
        <p:nvSpPr>
          <p:cNvPr id="2685" name="Google Shape;2685;p124"/>
          <p:cNvSpPr txBox="1"/>
          <p:nvPr/>
        </p:nvSpPr>
        <p:spPr>
          <a:xfrm>
            <a:off x="1442950" y="433732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O</a:t>
            </a:r>
            <a:endParaRPr b="1">
              <a:solidFill>
                <a:srgbClr val="666666"/>
              </a:solidFill>
              <a:latin typeface="Muli"/>
              <a:ea typeface="Muli"/>
              <a:cs typeface="Muli"/>
              <a:sym typeface="Muli"/>
            </a:endParaRPr>
          </a:p>
        </p:txBody>
      </p:sp>
      <p:sp>
        <p:nvSpPr>
          <p:cNvPr id="2686" name="Google Shape;2686;p124"/>
          <p:cNvSpPr txBox="1"/>
          <p:nvPr/>
        </p:nvSpPr>
        <p:spPr>
          <a:xfrm>
            <a:off x="6486350" y="4479675"/>
            <a:ext cx="250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Quantity </a:t>
            </a:r>
            <a:endParaRPr b="1">
              <a:solidFill>
                <a:srgbClr val="666666"/>
              </a:solidFill>
              <a:latin typeface="Muli"/>
              <a:ea typeface="Muli"/>
              <a:cs typeface="Muli"/>
              <a:sym typeface="Muli"/>
            </a:endParaRPr>
          </a:p>
        </p:txBody>
      </p:sp>
      <p:sp>
        <p:nvSpPr>
          <p:cNvPr id="2687" name="Google Shape;2687;p124"/>
          <p:cNvSpPr txBox="1"/>
          <p:nvPr/>
        </p:nvSpPr>
        <p:spPr>
          <a:xfrm>
            <a:off x="1103125" y="879075"/>
            <a:ext cx="117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Price</a:t>
            </a:r>
            <a:endParaRPr b="1">
              <a:solidFill>
                <a:srgbClr val="666666"/>
              </a:solidFill>
              <a:latin typeface="Muli"/>
              <a:ea typeface="Muli"/>
              <a:cs typeface="Muli"/>
              <a:sym typeface="Muli"/>
            </a:endParaRPr>
          </a:p>
        </p:txBody>
      </p:sp>
      <p:sp>
        <p:nvSpPr>
          <p:cNvPr id="2688" name="Google Shape;2688;p124"/>
          <p:cNvSpPr txBox="1"/>
          <p:nvPr/>
        </p:nvSpPr>
        <p:spPr>
          <a:xfrm>
            <a:off x="3603575" y="2206150"/>
            <a:ext cx="2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E </a:t>
            </a:r>
            <a:endParaRPr b="1">
              <a:solidFill>
                <a:srgbClr val="666666"/>
              </a:solidFill>
              <a:latin typeface="Muli"/>
              <a:ea typeface="Muli"/>
              <a:cs typeface="Muli"/>
              <a:sym typeface="Muli"/>
            </a:endParaRPr>
          </a:p>
        </p:txBody>
      </p:sp>
      <p:cxnSp>
        <p:nvCxnSpPr>
          <p:cNvPr id="2689" name="Google Shape;2689;p124"/>
          <p:cNvCxnSpPr/>
          <p:nvPr/>
        </p:nvCxnSpPr>
        <p:spPr>
          <a:xfrm rot="10800000" flipH="1">
            <a:off x="1676825" y="2606350"/>
            <a:ext cx="2076300" cy="12000"/>
          </a:xfrm>
          <a:prstGeom prst="straightConnector1">
            <a:avLst/>
          </a:prstGeom>
          <a:noFill/>
          <a:ln w="38100" cap="flat" cmpd="sng">
            <a:solidFill>
              <a:srgbClr val="FF0066"/>
            </a:solidFill>
            <a:prstDash val="lgDash"/>
            <a:round/>
            <a:headEnd type="none" w="med" len="med"/>
            <a:tailEnd type="none" w="med" len="med"/>
          </a:ln>
        </p:spPr>
      </p:cxnSp>
      <p:cxnSp>
        <p:nvCxnSpPr>
          <p:cNvPr id="2690" name="Google Shape;2690;p124"/>
          <p:cNvCxnSpPr/>
          <p:nvPr/>
        </p:nvCxnSpPr>
        <p:spPr>
          <a:xfrm>
            <a:off x="3751325" y="2571750"/>
            <a:ext cx="17400" cy="1879800"/>
          </a:xfrm>
          <a:prstGeom prst="straightConnector1">
            <a:avLst/>
          </a:prstGeom>
          <a:noFill/>
          <a:ln w="38100" cap="flat" cmpd="sng">
            <a:solidFill>
              <a:srgbClr val="FF0066"/>
            </a:solidFill>
            <a:prstDash val="lgDash"/>
            <a:round/>
            <a:headEnd type="none" w="med" len="med"/>
            <a:tailEnd type="none" w="med" len="med"/>
          </a:ln>
        </p:spPr>
      </p:cxnSp>
      <p:sp>
        <p:nvSpPr>
          <p:cNvPr id="2691" name="Google Shape;2691;p124"/>
          <p:cNvSpPr/>
          <p:nvPr/>
        </p:nvSpPr>
        <p:spPr>
          <a:xfrm>
            <a:off x="3685975" y="25063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24"/>
          <p:cNvSpPr txBox="1"/>
          <p:nvPr/>
        </p:nvSpPr>
        <p:spPr>
          <a:xfrm>
            <a:off x="1345525" y="2454413"/>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66"/>
                </a:solidFill>
                <a:latin typeface="Muli"/>
                <a:ea typeface="Muli"/>
                <a:cs typeface="Muli"/>
                <a:sym typeface="Muli"/>
              </a:rPr>
              <a:t>P</a:t>
            </a:r>
            <a:endParaRPr b="1">
              <a:solidFill>
                <a:srgbClr val="FF0066"/>
              </a:solidFill>
              <a:latin typeface="Muli"/>
              <a:ea typeface="Muli"/>
              <a:cs typeface="Muli"/>
              <a:sym typeface="Muli"/>
            </a:endParaRPr>
          </a:p>
        </p:txBody>
      </p:sp>
      <p:sp>
        <p:nvSpPr>
          <p:cNvPr id="2693" name="Google Shape;2693;p124"/>
          <p:cNvSpPr txBox="1"/>
          <p:nvPr/>
        </p:nvSpPr>
        <p:spPr>
          <a:xfrm>
            <a:off x="3596375" y="4479663"/>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66"/>
                </a:solidFill>
                <a:latin typeface="Muli"/>
                <a:ea typeface="Muli"/>
                <a:cs typeface="Muli"/>
                <a:sym typeface="Muli"/>
              </a:rPr>
              <a:t>Q</a:t>
            </a:r>
            <a:endParaRPr b="1">
              <a:solidFill>
                <a:srgbClr val="FF0066"/>
              </a:solidFill>
              <a:latin typeface="Muli"/>
              <a:ea typeface="Muli"/>
              <a:cs typeface="Muli"/>
              <a:sym typeface="Muli"/>
            </a:endParaRPr>
          </a:p>
        </p:txBody>
      </p:sp>
      <p:sp>
        <p:nvSpPr>
          <p:cNvPr id="2694" name="Google Shape;2694;p124"/>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u="sng">
                <a:solidFill>
                  <a:srgbClr val="008000"/>
                </a:solidFill>
              </a:rPr>
              <a:t>Market Equilibrium when D</a:t>
            </a:r>
            <a:endParaRPr sz="3700" b="1" u="sng">
              <a:solidFill>
                <a:srgbClr val="008000"/>
              </a:solidFill>
            </a:endParaRPr>
          </a:p>
        </p:txBody>
      </p:sp>
      <p:cxnSp>
        <p:nvCxnSpPr>
          <p:cNvPr id="2695" name="Google Shape;2695;p124"/>
          <p:cNvCxnSpPr/>
          <p:nvPr/>
        </p:nvCxnSpPr>
        <p:spPr>
          <a:xfrm>
            <a:off x="2807500" y="2695725"/>
            <a:ext cx="20100" cy="432000"/>
          </a:xfrm>
          <a:prstGeom prst="straightConnector1">
            <a:avLst/>
          </a:prstGeom>
          <a:noFill/>
          <a:ln w="38100" cap="flat" cmpd="sng">
            <a:solidFill>
              <a:srgbClr val="0000CC"/>
            </a:solidFill>
            <a:prstDash val="solid"/>
            <a:round/>
            <a:headEnd type="none" w="med" len="med"/>
            <a:tailEnd type="triangle" w="med" len="med"/>
          </a:ln>
        </p:spPr>
      </p:cxnSp>
      <p:sp>
        <p:nvSpPr>
          <p:cNvPr id="2698" name="Google Shape;2698;p124"/>
          <p:cNvSpPr txBox="1"/>
          <p:nvPr/>
        </p:nvSpPr>
        <p:spPr>
          <a:xfrm>
            <a:off x="2841575" y="2815750"/>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E2 </a:t>
            </a:r>
            <a:endParaRPr b="1">
              <a:solidFill>
                <a:srgbClr val="666666"/>
              </a:solidFill>
              <a:latin typeface="Muli"/>
              <a:ea typeface="Muli"/>
              <a:cs typeface="Muli"/>
              <a:sym typeface="Muli"/>
            </a:endParaRPr>
          </a:p>
        </p:txBody>
      </p:sp>
      <p:cxnSp>
        <p:nvCxnSpPr>
          <p:cNvPr id="2699" name="Google Shape;2699;p124"/>
          <p:cNvCxnSpPr/>
          <p:nvPr/>
        </p:nvCxnSpPr>
        <p:spPr>
          <a:xfrm rot="10800000" flipH="1">
            <a:off x="1676675" y="3292150"/>
            <a:ext cx="1391400" cy="12000"/>
          </a:xfrm>
          <a:prstGeom prst="straightConnector1">
            <a:avLst/>
          </a:prstGeom>
          <a:noFill/>
          <a:ln w="38100" cap="flat" cmpd="sng">
            <a:solidFill>
              <a:srgbClr val="008000"/>
            </a:solidFill>
            <a:prstDash val="dash"/>
            <a:round/>
            <a:headEnd type="none" w="med" len="med"/>
            <a:tailEnd type="none" w="med" len="med"/>
          </a:ln>
        </p:spPr>
      </p:cxnSp>
      <p:cxnSp>
        <p:nvCxnSpPr>
          <p:cNvPr id="2700" name="Google Shape;2700;p124"/>
          <p:cNvCxnSpPr/>
          <p:nvPr/>
        </p:nvCxnSpPr>
        <p:spPr>
          <a:xfrm>
            <a:off x="2989325" y="3181350"/>
            <a:ext cx="28500" cy="1266300"/>
          </a:xfrm>
          <a:prstGeom prst="straightConnector1">
            <a:avLst/>
          </a:prstGeom>
          <a:noFill/>
          <a:ln w="38100" cap="flat" cmpd="sng">
            <a:solidFill>
              <a:srgbClr val="008000"/>
            </a:solidFill>
            <a:prstDash val="dash"/>
            <a:round/>
            <a:headEnd type="none" w="med" len="med"/>
            <a:tailEnd type="none" w="med" len="med"/>
          </a:ln>
        </p:spPr>
      </p:cxnSp>
      <p:sp>
        <p:nvSpPr>
          <p:cNvPr id="2701" name="Google Shape;2701;p124"/>
          <p:cNvSpPr/>
          <p:nvPr/>
        </p:nvSpPr>
        <p:spPr>
          <a:xfrm>
            <a:off x="2923975" y="31921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24"/>
          <p:cNvSpPr txBox="1"/>
          <p:nvPr/>
        </p:nvSpPr>
        <p:spPr>
          <a:xfrm>
            <a:off x="1219825" y="306402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8000"/>
                </a:solidFill>
                <a:latin typeface="Muli"/>
                <a:ea typeface="Muli"/>
                <a:cs typeface="Muli"/>
                <a:sym typeface="Muli"/>
              </a:rPr>
              <a:t>P2</a:t>
            </a:r>
            <a:endParaRPr b="1">
              <a:solidFill>
                <a:srgbClr val="008000"/>
              </a:solidFill>
              <a:latin typeface="Muli"/>
              <a:ea typeface="Muli"/>
              <a:cs typeface="Muli"/>
              <a:sym typeface="Muli"/>
            </a:endParaRPr>
          </a:p>
        </p:txBody>
      </p:sp>
      <p:sp>
        <p:nvSpPr>
          <p:cNvPr id="2703" name="Google Shape;2703;p124"/>
          <p:cNvSpPr txBox="1"/>
          <p:nvPr/>
        </p:nvSpPr>
        <p:spPr>
          <a:xfrm>
            <a:off x="2834375" y="447967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8000"/>
                </a:solidFill>
                <a:latin typeface="Muli"/>
                <a:ea typeface="Muli"/>
                <a:cs typeface="Muli"/>
                <a:sym typeface="Muli"/>
              </a:rPr>
              <a:t>Q2</a:t>
            </a:r>
            <a:endParaRPr b="1">
              <a:solidFill>
                <a:srgbClr val="008000"/>
              </a:solidFill>
              <a:latin typeface="Muli"/>
              <a:ea typeface="Muli"/>
              <a:cs typeface="Muli"/>
              <a:sym typeface="Muli"/>
            </a:endParaRPr>
          </a:p>
        </p:txBody>
      </p:sp>
      <p:cxnSp>
        <p:nvCxnSpPr>
          <p:cNvPr id="2704" name="Google Shape;2704;p124"/>
          <p:cNvCxnSpPr/>
          <p:nvPr/>
        </p:nvCxnSpPr>
        <p:spPr>
          <a:xfrm>
            <a:off x="1874925" y="2689050"/>
            <a:ext cx="8100" cy="529500"/>
          </a:xfrm>
          <a:prstGeom prst="straightConnector1">
            <a:avLst/>
          </a:prstGeom>
          <a:noFill/>
          <a:ln w="38100" cap="flat" cmpd="sng">
            <a:solidFill>
              <a:srgbClr val="008000"/>
            </a:solidFill>
            <a:prstDash val="solid"/>
            <a:round/>
            <a:headEnd type="none" w="med" len="med"/>
            <a:tailEnd type="triangle" w="med" len="med"/>
          </a:ln>
        </p:spPr>
      </p:cxnSp>
      <p:cxnSp>
        <p:nvCxnSpPr>
          <p:cNvPr id="2705" name="Google Shape;2705;p124"/>
          <p:cNvCxnSpPr/>
          <p:nvPr/>
        </p:nvCxnSpPr>
        <p:spPr>
          <a:xfrm flipH="1">
            <a:off x="2989400" y="4281225"/>
            <a:ext cx="670200" cy="12600"/>
          </a:xfrm>
          <a:prstGeom prst="straightConnector1">
            <a:avLst/>
          </a:prstGeom>
          <a:noFill/>
          <a:ln w="38100" cap="flat" cmpd="sng">
            <a:solidFill>
              <a:srgbClr val="008000"/>
            </a:solidFill>
            <a:prstDash val="solid"/>
            <a:round/>
            <a:headEnd type="none" w="med" len="med"/>
            <a:tailEnd type="triangle" w="med" len="med"/>
          </a:ln>
        </p:spPr>
      </p:cxnSp>
      <p:sp>
        <p:nvSpPr>
          <p:cNvPr id="2706" name="Google Shape;2706;p124"/>
          <p:cNvSpPr txBox="1"/>
          <p:nvPr/>
        </p:nvSpPr>
        <p:spPr>
          <a:xfrm>
            <a:off x="1934450" y="2136225"/>
            <a:ext cx="2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B </a:t>
            </a:r>
            <a:endParaRPr b="1">
              <a:solidFill>
                <a:srgbClr val="666666"/>
              </a:solidFill>
              <a:latin typeface="Muli"/>
              <a:ea typeface="Muli"/>
              <a:cs typeface="Muli"/>
              <a:sym typeface="Muli"/>
            </a:endParaRPr>
          </a:p>
        </p:txBody>
      </p:sp>
      <p:sp>
        <p:nvSpPr>
          <p:cNvPr id="2707" name="Google Shape;2707;p124"/>
          <p:cNvSpPr/>
          <p:nvPr/>
        </p:nvSpPr>
        <p:spPr>
          <a:xfrm>
            <a:off x="1933375" y="25063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08" name="Google Shape;2708;p124"/>
          <p:cNvCxnSpPr/>
          <p:nvPr/>
        </p:nvCxnSpPr>
        <p:spPr>
          <a:xfrm flipH="1">
            <a:off x="7785650" y="434425"/>
            <a:ext cx="7500" cy="390000"/>
          </a:xfrm>
          <a:prstGeom prst="straightConnector1">
            <a:avLst/>
          </a:prstGeom>
          <a:noFill/>
          <a:ln w="38100" cap="flat" cmpd="sng">
            <a:solidFill>
              <a:srgbClr val="008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38889E-6 2.46914E-7 L -1.38889E-6 0.00031 C -0.00208 0.00216 -0.00417 0.00432 -0.0059 0.00679 C -0.00712 0.00864 -0.00764 0.01049 -0.00851 0.01142 C -0.00937 0.01296 -0.01042 0.01358 -0.01111 0.01451 C -0.0191 0.02747 -0.00868 0.01173 -0.0151 0.02377 C -0.0158 0.02562 -0.01701 0.02623 -0.01771 0.02716 C -0.02205 0.03951 -0.01632 0.025 -0.02187 0.03488 C -0.02257 0.03611 -0.02274 0.03796 -0.02361 0.03951 C -0.0243 0.04136 -0.02517 0.04259 -0.02604 0.04383 C -0.02673 0.04568 -0.02691 0.04722 -0.02778 0.04907 C -0.0283 0.05031 -0.02934 0.05062 -0.03021 0.05185 C -0.03194 0.05494 -0.03507 0.06111 -0.03507 0.06142 C -0.03542 0.06265 -0.03559 0.06389 -0.03576 0.06605 C -0.03767 0.0713 -0.03785 0.06975 -0.0401 0.07531 C -0.0408 0.07623 -0.04132 0.07839 -0.04167 0.07963 C -0.04201 0.08148 -0.04219 0.08302 -0.04253 0.08426 C -0.04514 0.09259 -0.04531 0.09259 -0.04844 0.09846 C -0.04878 0.10123 -0.04896 0.10432 -0.05017 0.10741 L -0.05347 0.11667 C -0.05364 0.11883 -0.05451 0.125 -0.05503 0.12778 C -0.05555 0.12901 -0.05642 0.13086 -0.05677 0.1321 C -0.06024 0.14506 -0.05451 0.12809 -0.05937 0.14136 C -0.05955 0.1429 -0.05972 0.14444 -0.06024 0.14568 C -0.06094 0.14969 -0.06198 0.15216 -0.06423 0.1537 C -0.06476 0.15463 -0.06528 0.1537 -0.06562 0.1537 L -0.06562 0.15463 " pathEditMode="relative" rAng="0" ptsTypes="AAAAAAAAAAAAAAAAAAAAAAAAAAA">
                                      <p:cBhvr>
                                        <p:cTn id="6" dur="2000" fill="hold"/>
                                        <p:tgtEl>
                                          <p:spTgt spid="2681"/>
                                        </p:tgtEl>
                                        <p:attrNameLst>
                                          <p:attrName>ppt_x</p:attrName>
                                          <p:attrName>ppt_y</p:attrName>
                                        </p:attrNameLst>
                                      </p:cBhvr>
                                      <p:rCtr x="-3281" y="7716"/>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L 0 0 C -0.00156 0.00339 -0.00277 0.00741 -0.00434 0.01049 C -0.00503 0.01204 -0.00625 0.01234 -0.00694 0.01358 C -0.00833 0.01636 -0.0092 0.01975 -0.01041 0.02284 C -0.01093 0.02438 -0.01146 0.02623 -0.01215 0.02747 C -0.01302 0.02901 -0.01371 0.03086 -0.01475 0.0321 C -0.01545 0.03302 -0.01649 0.03302 -0.01736 0.03364 C -0.02361 0.04846 -0.01597 0.0321 -0.02343 0.04259 C -0.02777 0.04907 -0.0276 0.05216 -0.03194 0.05648 C -0.03281 0.05741 -0.03368 0.05741 -0.03455 0.05802 C -0.04288 0.07253 -0.03229 0.05525 -0.03975 0.0642 C -0.0408 0.06543 -0.04132 0.06759 -0.04236 0.06883 C -0.0434 0.07006 -0.04462 0.07068 -0.04583 0.07191 C -0.04757 0.07376 -0.0493 0.07593 -0.05104 0.07778 C -0.05173 0.07901 -0.0526 0.08025 -0.05347 0.08086 C -0.05677 0.08302 -0.05833 0.08333 -0.06128 0.08858 C -0.06354 0.09259 -0.06597 0.09815 -0.06909 0.10093 C -0.06996 0.10154 -0.07083 0.10185 -0.0717 0.10247 C -0.07222 0.10401 -0.07257 0.10555 -0.07343 0.1071 C -0.07413 0.10833 -0.07517 0.10895 -0.07604 0.11018 C -0.07656 0.11111 -0.07708 0.11204 -0.0776 0.11327 L -0.0776 0.11327 L -0.0776 0.11327 L -0.0776 0.11327 " pathEditMode="relative" ptsTypes="AAAAAAAAAAAAAAAAAAAAAAAAA">
                                      <p:cBhvr>
                                        <p:cTn id="10" dur="2000" fill="hold"/>
                                        <p:tgtEl>
                                          <p:spTgt spid="2684"/>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07"/>
                                        </p:tgtEl>
                                        <p:attrNameLst>
                                          <p:attrName>style.visibility</p:attrName>
                                        </p:attrNameLst>
                                      </p:cBhvr>
                                      <p:to>
                                        <p:strVal val="visible"/>
                                      </p:to>
                                    </p:set>
                                    <p:animEffect transition="in" filter="fade">
                                      <p:cBhvr>
                                        <p:cTn id="15" dur="1000"/>
                                        <p:tgtEl>
                                          <p:spTgt spid="270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06"/>
                                        </p:tgtEl>
                                        <p:attrNameLst>
                                          <p:attrName>style.visibility</p:attrName>
                                        </p:attrNameLst>
                                      </p:cBhvr>
                                      <p:to>
                                        <p:strVal val="visible"/>
                                      </p:to>
                                    </p:set>
                                    <p:animEffect transition="in" filter="fade">
                                      <p:cBhvr>
                                        <p:cTn id="20" dur="1000"/>
                                        <p:tgtEl>
                                          <p:spTgt spid="270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695"/>
                                        </p:tgtEl>
                                        <p:attrNameLst>
                                          <p:attrName>style.visibility</p:attrName>
                                        </p:attrNameLst>
                                      </p:cBhvr>
                                      <p:to>
                                        <p:strVal val="visible"/>
                                      </p:to>
                                    </p:set>
                                    <p:animEffect transition="in" filter="fade">
                                      <p:cBhvr>
                                        <p:cTn id="25" dur="1000"/>
                                        <p:tgtEl>
                                          <p:spTgt spid="269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01"/>
                                        </p:tgtEl>
                                        <p:attrNameLst>
                                          <p:attrName>style.visibility</p:attrName>
                                        </p:attrNameLst>
                                      </p:cBhvr>
                                      <p:to>
                                        <p:strVal val="visible"/>
                                      </p:to>
                                    </p:set>
                                    <p:animEffect transition="in" filter="fade">
                                      <p:cBhvr>
                                        <p:cTn id="30" dur="1000"/>
                                        <p:tgtEl>
                                          <p:spTgt spid="270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698"/>
                                        </p:tgtEl>
                                        <p:attrNameLst>
                                          <p:attrName>style.visibility</p:attrName>
                                        </p:attrNameLst>
                                      </p:cBhvr>
                                      <p:to>
                                        <p:strVal val="visible"/>
                                      </p:to>
                                    </p:set>
                                    <p:animEffect transition="in" filter="fade">
                                      <p:cBhvr>
                                        <p:cTn id="35" dur="1000"/>
                                        <p:tgtEl>
                                          <p:spTgt spid="269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99"/>
                                        </p:tgtEl>
                                        <p:attrNameLst>
                                          <p:attrName>style.visibility</p:attrName>
                                        </p:attrNameLst>
                                      </p:cBhvr>
                                      <p:to>
                                        <p:strVal val="visible"/>
                                      </p:to>
                                    </p:set>
                                    <p:animEffect transition="in" filter="fade">
                                      <p:cBhvr>
                                        <p:cTn id="40" dur="1000"/>
                                        <p:tgtEl>
                                          <p:spTgt spid="269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702"/>
                                        </p:tgtEl>
                                        <p:attrNameLst>
                                          <p:attrName>style.visibility</p:attrName>
                                        </p:attrNameLst>
                                      </p:cBhvr>
                                      <p:to>
                                        <p:strVal val="visible"/>
                                      </p:to>
                                    </p:set>
                                    <p:animEffect transition="in" filter="fade">
                                      <p:cBhvr>
                                        <p:cTn id="45" dur="1000"/>
                                        <p:tgtEl>
                                          <p:spTgt spid="270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700"/>
                                        </p:tgtEl>
                                        <p:attrNameLst>
                                          <p:attrName>style.visibility</p:attrName>
                                        </p:attrNameLst>
                                      </p:cBhvr>
                                      <p:to>
                                        <p:strVal val="visible"/>
                                      </p:to>
                                    </p:set>
                                    <p:animEffect transition="in" filter="fade">
                                      <p:cBhvr>
                                        <p:cTn id="50" dur="1000"/>
                                        <p:tgtEl>
                                          <p:spTgt spid="270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03"/>
                                        </p:tgtEl>
                                        <p:attrNameLst>
                                          <p:attrName>style.visibility</p:attrName>
                                        </p:attrNameLst>
                                      </p:cBhvr>
                                      <p:to>
                                        <p:strVal val="visible"/>
                                      </p:to>
                                    </p:set>
                                    <p:animEffect transition="in" filter="fade">
                                      <p:cBhvr>
                                        <p:cTn id="55" dur="1000"/>
                                        <p:tgtEl>
                                          <p:spTgt spid="2703"/>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704"/>
                                        </p:tgtEl>
                                        <p:attrNameLst>
                                          <p:attrName>style.visibility</p:attrName>
                                        </p:attrNameLst>
                                      </p:cBhvr>
                                      <p:to>
                                        <p:strVal val="visible"/>
                                      </p:to>
                                    </p:set>
                                    <p:animEffect transition="in" filter="fade">
                                      <p:cBhvr>
                                        <p:cTn id="60" dur="1000"/>
                                        <p:tgtEl>
                                          <p:spTgt spid="270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705"/>
                                        </p:tgtEl>
                                        <p:attrNameLst>
                                          <p:attrName>style.visibility</p:attrName>
                                        </p:attrNameLst>
                                      </p:cBhvr>
                                      <p:to>
                                        <p:strVal val="visible"/>
                                      </p:to>
                                    </p:set>
                                    <p:animEffect transition="in" filter="fade">
                                      <p:cBhvr>
                                        <p:cTn id="65" dur="1000"/>
                                        <p:tgtEl>
                                          <p:spTgt spid="2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713"/>
        <p:cNvGrpSpPr/>
        <p:nvPr/>
      </p:nvGrpSpPr>
      <p:grpSpPr>
        <a:xfrm>
          <a:off x="0" y="0"/>
          <a:ext cx="0" cy="0"/>
          <a:chOff x="0" y="0"/>
          <a:chExt cx="0" cy="0"/>
        </a:xfrm>
      </p:grpSpPr>
      <p:sp>
        <p:nvSpPr>
          <p:cNvPr id="2714" name="Google Shape;2714;p125"/>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4000" b="1" u="sng">
                <a:solidFill>
                  <a:srgbClr val="008000"/>
                </a:solidFill>
              </a:rPr>
              <a:t>When Supply Curve Shifts…..</a:t>
            </a:r>
            <a:endParaRPr sz="4000" b="1" u="sng">
              <a:solidFill>
                <a:srgbClr val="008000"/>
              </a:solidFill>
            </a:endParaRPr>
          </a:p>
        </p:txBody>
      </p:sp>
      <p:sp>
        <p:nvSpPr>
          <p:cNvPr id="2715" name="Google Shape;2715;p125"/>
          <p:cNvSpPr txBox="1"/>
          <p:nvPr/>
        </p:nvSpPr>
        <p:spPr>
          <a:xfrm>
            <a:off x="502300" y="1587250"/>
            <a:ext cx="3114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FF0066"/>
                </a:solidFill>
                <a:latin typeface="Muli"/>
                <a:ea typeface="Muli"/>
                <a:cs typeface="Muli"/>
                <a:sym typeface="Muli"/>
              </a:rPr>
              <a:t>To the Right ?????</a:t>
            </a:r>
            <a:endParaRPr sz="2500" b="1">
              <a:solidFill>
                <a:srgbClr val="FF0066"/>
              </a:solidFill>
              <a:latin typeface="Muli"/>
              <a:ea typeface="Muli"/>
              <a:cs typeface="Muli"/>
              <a:sym typeface="Muli"/>
            </a:endParaRPr>
          </a:p>
        </p:txBody>
      </p:sp>
      <p:sp>
        <p:nvSpPr>
          <p:cNvPr id="2716" name="Google Shape;2716;p125"/>
          <p:cNvSpPr txBox="1"/>
          <p:nvPr/>
        </p:nvSpPr>
        <p:spPr>
          <a:xfrm>
            <a:off x="4733325" y="3085800"/>
            <a:ext cx="3114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660066"/>
                </a:solidFill>
                <a:latin typeface="Muli"/>
                <a:ea typeface="Muli"/>
                <a:cs typeface="Muli"/>
                <a:sym typeface="Muli"/>
              </a:rPr>
              <a:t>To the Left ?????</a:t>
            </a:r>
            <a:endParaRPr sz="2500" b="1">
              <a:solidFill>
                <a:srgbClr val="660066"/>
              </a:solidFill>
              <a:latin typeface="Muli"/>
              <a:ea typeface="Muli"/>
              <a:cs typeface="Muli"/>
              <a:sym typeface="Muli"/>
            </a:endParaRPr>
          </a:p>
        </p:txBody>
      </p:sp>
      <p:sp>
        <p:nvSpPr>
          <p:cNvPr id="2717" name="Google Shape;2717;p125"/>
          <p:cNvSpPr txBox="1"/>
          <p:nvPr/>
        </p:nvSpPr>
        <p:spPr>
          <a:xfrm>
            <a:off x="3559700" y="2287050"/>
            <a:ext cx="3114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latin typeface="Muli"/>
                <a:ea typeface="Muli"/>
                <a:cs typeface="Muli"/>
                <a:sym typeface="Muli"/>
              </a:rPr>
              <a:t>OR</a:t>
            </a:r>
            <a:endParaRPr sz="2500" b="1">
              <a:latin typeface="Muli"/>
              <a:ea typeface="Muli"/>
              <a:cs typeface="Muli"/>
              <a:sym typeface="Muli"/>
            </a:endParaRPr>
          </a:p>
        </p:txBody>
      </p:sp>
      <p:sp>
        <p:nvSpPr>
          <p:cNvPr id="2718" name="Google Shape;2718;p125"/>
          <p:cNvSpPr txBox="1"/>
          <p:nvPr/>
        </p:nvSpPr>
        <p:spPr>
          <a:xfrm>
            <a:off x="663025" y="2531575"/>
            <a:ext cx="2180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i="1">
                <a:solidFill>
                  <a:srgbClr val="0000CC"/>
                </a:solidFill>
                <a:latin typeface="Muli"/>
                <a:ea typeface="Muli"/>
                <a:cs typeface="Muli"/>
                <a:sym typeface="Muli"/>
              </a:rPr>
              <a:t>Increase in Supply</a:t>
            </a:r>
            <a:endParaRPr sz="2200" b="1" i="1">
              <a:solidFill>
                <a:srgbClr val="0000CC"/>
              </a:solidFill>
              <a:latin typeface="Muli"/>
              <a:ea typeface="Muli"/>
              <a:cs typeface="Muli"/>
              <a:sym typeface="Muli"/>
            </a:endParaRPr>
          </a:p>
        </p:txBody>
      </p:sp>
      <p:sp>
        <p:nvSpPr>
          <p:cNvPr id="2719" name="Google Shape;2719;p125"/>
          <p:cNvSpPr txBox="1"/>
          <p:nvPr/>
        </p:nvSpPr>
        <p:spPr>
          <a:xfrm>
            <a:off x="5034700" y="3991650"/>
            <a:ext cx="2180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i="1">
                <a:solidFill>
                  <a:srgbClr val="FF0000"/>
                </a:solidFill>
                <a:latin typeface="Muli"/>
                <a:ea typeface="Muli"/>
                <a:cs typeface="Muli"/>
                <a:sym typeface="Muli"/>
              </a:rPr>
              <a:t>Decrease in Supply</a:t>
            </a:r>
            <a:endParaRPr sz="2200" b="1" i="1">
              <a:solidFill>
                <a:srgbClr val="FF0000"/>
              </a:solidFill>
              <a:latin typeface="Muli"/>
              <a:ea typeface="Muli"/>
              <a:cs typeface="Muli"/>
              <a:sym typeface="Muli"/>
            </a:endParaRPr>
          </a:p>
        </p:txBody>
      </p:sp>
      <p:cxnSp>
        <p:nvCxnSpPr>
          <p:cNvPr id="2720" name="Google Shape;2720;p125"/>
          <p:cNvCxnSpPr/>
          <p:nvPr/>
        </p:nvCxnSpPr>
        <p:spPr>
          <a:xfrm flipH="1">
            <a:off x="1326050" y="2139775"/>
            <a:ext cx="20100" cy="482100"/>
          </a:xfrm>
          <a:prstGeom prst="straightConnector1">
            <a:avLst/>
          </a:prstGeom>
          <a:noFill/>
          <a:ln w="38100" cap="flat" cmpd="sng">
            <a:solidFill>
              <a:srgbClr val="FF0066"/>
            </a:solidFill>
            <a:prstDash val="solid"/>
            <a:round/>
            <a:headEnd type="none" w="med" len="med"/>
            <a:tailEnd type="triangle" w="med" len="med"/>
          </a:ln>
        </p:spPr>
      </p:cxnSp>
      <p:cxnSp>
        <p:nvCxnSpPr>
          <p:cNvPr id="2721" name="Google Shape;2721;p125"/>
          <p:cNvCxnSpPr/>
          <p:nvPr/>
        </p:nvCxnSpPr>
        <p:spPr>
          <a:xfrm flipH="1">
            <a:off x="5707775" y="3547925"/>
            <a:ext cx="20100" cy="482100"/>
          </a:xfrm>
          <a:prstGeom prst="straightConnector1">
            <a:avLst/>
          </a:prstGeom>
          <a:noFill/>
          <a:ln w="38100" cap="flat" cmpd="sng">
            <a:solidFill>
              <a:srgbClr val="80008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15"/>
                                        </p:tgtEl>
                                        <p:attrNameLst>
                                          <p:attrName>style.visibility</p:attrName>
                                        </p:attrNameLst>
                                      </p:cBhvr>
                                      <p:to>
                                        <p:strVal val="visible"/>
                                      </p:to>
                                    </p:set>
                                    <p:animEffect transition="in" filter="fade">
                                      <p:cBhvr>
                                        <p:cTn id="7" dur="1000"/>
                                        <p:tgtEl>
                                          <p:spTgt spid="27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17"/>
                                        </p:tgtEl>
                                        <p:attrNameLst>
                                          <p:attrName>style.visibility</p:attrName>
                                        </p:attrNameLst>
                                      </p:cBhvr>
                                      <p:to>
                                        <p:strVal val="visible"/>
                                      </p:to>
                                    </p:set>
                                    <p:animEffect transition="in" filter="fade">
                                      <p:cBhvr>
                                        <p:cTn id="12" dur="1000"/>
                                        <p:tgtEl>
                                          <p:spTgt spid="27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16"/>
                                        </p:tgtEl>
                                        <p:attrNameLst>
                                          <p:attrName>style.visibility</p:attrName>
                                        </p:attrNameLst>
                                      </p:cBhvr>
                                      <p:to>
                                        <p:strVal val="visible"/>
                                      </p:to>
                                    </p:set>
                                    <p:animEffect transition="in" filter="fade">
                                      <p:cBhvr>
                                        <p:cTn id="17" dur="1000"/>
                                        <p:tgtEl>
                                          <p:spTgt spid="27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20"/>
                                        </p:tgtEl>
                                        <p:attrNameLst>
                                          <p:attrName>style.visibility</p:attrName>
                                        </p:attrNameLst>
                                      </p:cBhvr>
                                      <p:to>
                                        <p:strVal val="visible"/>
                                      </p:to>
                                    </p:set>
                                    <p:animEffect transition="in" filter="fade">
                                      <p:cBhvr>
                                        <p:cTn id="22" dur="1000"/>
                                        <p:tgtEl>
                                          <p:spTgt spid="27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18"/>
                                        </p:tgtEl>
                                        <p:attrNameLst>
                                          <p:attrName>style.visibility</p:attrName>
                                        </p:attrNameLst>
                                      </p:cBhvr>
                                      <p:to>
                                        <p:strVal val="visible"/>
                                      </p:to>
                                    </p:set>
                                    <p:animEffect transition="in" filter="fade">
                                      <p:cBhvr>
                                        <p:cTn id="27" dur="1000"/>
                                        <p:tgtEl>
                                          <p:spTgt spid="27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21"/>
                                        </p:tgtEl>
                                        <p:attrNameLst>
                                          <p:attrName>style.visibility</p:attrName>
                                        </p:attrNameLst>
                                      </p:cBhvr>
                                      <p:to>
                                        <p:strVal val="visible"/>
                                      </p:to>
                                    </p:set>
                                    <p:animEffect transition="in" filter="fade">
                                      <p:cBhvr>
                                        <p:cTn id="32" dur="1000"/>
                                        <p:tgtEl>
                                          <p:spTgt spid="27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19"/>
                                        </p:tgtEl>
                                        <p:attrNameLst>
                                          <p:attrName>style.visibility</p:attrName>
                                        </p:attrNameLst>
                                      </p:cBhvr>
                                      <p:to>
                                        <p:strVal val="visible"/>
                                      </p:to>
                                    </p:set>
                                    <p:animEffect transition="in" filter="fade">
                                      <p:cBhvr>
                                        <p:cTn id="37" dur="1000"/>
                                        <p:tgtEl>
                                          <p:spTgt spid="27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9"/>
        <p:cNvGrpSpPr/>
        <p:nvPr/>
      </p:nvGrpSpPr>
      <p:grpSpPr>
        <a:xfrm>
          <a:off x="0" y="0"/>
          <a:ext cx="0" cy="0"/>
          <a:chOff x="0" y="0"/>
          <a:chExt cx="0" cy="0"/>
        </a:xfrm>
      </p:grpSpPr>
      <p:sp>
        <p:nvSpPr>
          <p:cNvPr id="1570" name="Google Shape;1570;p30"/>
          <p:cNvSpPr txBox="1"/>
          <p:nvPr/>
        </p:nvSpPr>
        <p:spPr>
          <a:xfrm>
            <a:off x="345150" y="287050"/>
            <a:ext cx="7334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u="sng">
                <a:solidFill>
                  <a:srgbClr val="008000"/>
                </a:solidFill>
                <a:latin typeface="Roboto Slab"/>
                <a:ea typeface="Roboto Slab"/>
                <a:cs typeface="Roboto Slab"/>
                <a:sym typeface="Roboto Slab"/>
              </a:rPr>
              <a:t>Situation #4</a:t>
            </a:r>
            <a:endParaRPr sz="3600" b="1" u="sng">
              <a:solidFill>
                <a:srgbClr val="008000"/>
              </a:solidFill>
              <a:latin typeface="Roboto Slab"/>
              <a:ea typeface="Roboto Slab"/>
              <a:cs typeface="Roboto Slab"/>
              <a:sym typeface="Roboto Slab"/>
            </a:endParaRPr>
          </a:p>
        </p:txBody>
      </p:sp>
      <p:sp>
        <p:nvSpPr>
          <p:cNvPr id="1571" name="Google Shape;1571;p30"/>
          <p:cNvSpPr txBox="1"/>
          <p:nvPr/>
        </p:nvSpPr>
        <p:spPr>
          <a:xfrm>
            <a:off x="316100" y="1185175"/>
            <a:ext cx="8605200" cy="1877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5B5B5B"/>
                </a:solidFill>
                <a:latin typeface="Muli"/>
                <a:ea typeface="Muli"/>
                <a:cs typeface="Muli"/>
                <a:sym typeface="Muli"/>
              </a:rPr>
              <a:t>Stella is 3 months’ pregnant. Both she and her husband, Frank work as system analysts in the same company. The company offers such couples the choice of eight weeks’ paid paternity or maternity leave - either the father or mother may take the leave but not both.</a:t>
            </a:r>
            <a:endParaRPr sz="2200" b="1">
              <a:solidFill>
                <a:srgbClr val="5B5B5B"/>
              </a:solidFill>
              <a:latin typeface="Muli"/>
              <a:ea typeface="Muli"/>
              <a:cs typeface="Muli"/>
              <a:sym typeface="Muli"/>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726"/>
        <p:cNvGrpSpPr/>
        <p:nvPr/>
      </p:nvGrpSpPr>
      <p:grpSpPr>
        <a:xfrm>
          <a:off x="0" y="0"/>
          <a:ext cx="0" cy="0"/>
          <a:chOff x="0" y="0"/>
          <a:chExt cx="0" cy="0"/>
        </a:xfrm>
      </p:grpSpPr>
      <p:sp>
        <p:nvSpPr>
          <p:cNvPr id="2727" name="Google Shape;2727;p126"/>
          <p:cNvSpPr txBox="1">
            <a:spLocks noGrp="1"/>
          </p:cNvSpPr>
          <p:nvPr>
            <p:ph type="title"/>
          </p:nvPr>
        </p:nvSpPr>
        <p:spPr>
          <a:xfrm>
            <a:off x="152400" y="1905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u="sng">
                <a:solidFill>
                  <a:srgbClr val="008000"/>
                </a:solidFill>
              </a:rPr>
              <a:t>Why Supply Curve to Shift to Right or Left?</a:t>
            </a:r>
            <a:endParaRPr sz="3700" b="1" u="sng">
              <a:solidFill>
                <a:srgbClr val="008000"/>
              </a:solidFill>
            </a:endParaRPr>
          </a:p>
        </p:txBody>
      </p:sp>
      <p:sp>
        <p:nvSpPr>
          <p:cNvPr id="2728" name="Google Shape;2728;p126"/>
          <p:cNvSpPr txBox="1"/>
          <p:nvPr/>
        </p:nvSpPr>
        <p:spPr>
          <a:xfrm>
            <a:off x="197500" y="1358650"/>
            <a:ext cx="8794200" cy="3392400"/>
          </a:xfrm>
          <a:prstGeom prst="rect">
            <a:avLst/>
          </a:prstGeom>
          <a:noFill/>
          <a:ln>
            <a:noFill/>
          </a:ln>
        </p:spPr>
        <p:txBody>
          <a:bodyPr spcFirstLastPara="1" wrap="square" lIns="91425" tIns="91425" rIns="91425" bIns="91425" anchor="t" anchorCtr="0">
            <a:spAutoFit/>
          </a:bodyPr>
          <a:lstStyle/>
          <a:p>
            <a:pPr marL="457200" lvl="0" indent="-406400" algn="l" rtl="0">
              <a:lnSpc>
                <a:spcPct val="115000"/>
              </a:lnSpc>
              <a:spcBef>
                <a:spcPts val="800"/>
              </a:spcBef>
              <a:spcAft>
                <a:spcPts val="0"/>
              </a:spcAft>
              <a:buClr>
                <a:schemeClr val="dk1"/>
              </a:buClr>
              <a:buSzPts val="2800"/>
              <a:buFont typeface="Muli"/>
              <a:buChar char="●"/>
            </a:pPr>
            <a:r>
              <a:rPr lang="en" sz="2800" b="1">
                <a:solidFill>
                  <a:schemeClr val="dk1"/>
                </a:solidFill>
                <a:latin typeface="Muli"/>
                <a:ea typeface="Muli"/>
                <a:cs typeface="Muli"/>
                <a:sym typeface="Muli"/>
              </a:rPr>
              <a:t>When Other Influences Change while Price of the Product is constant.</a:t>
            </a:r>
            <a:endParaRPr sz="2800" b="1">
              <a:solidFill>
                <a:schemeClr val="dk1"/>
              </a:solidFill>
              <a:latin typeface="Muli"/>
              <a:ea typeface="Muli"/>
              <a:cs typeface="Muli"/>
              <a:sym typeface="Muli"/>
            </a:endParaRPr>
          </a:p>
          <a:p>
            <a:pPr marL="914400" lvl="0" indent="-381000" algn="l" rtl="0">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Price of related goods</a:t>
            </a:r>
            <a:endParaRPr sz="2400">
              <a:solidFill>
                <a:schemeClr val="dk1"/>
              </a:solidFill>
              <a:latin typeface="Muli"/>
              <a:ea typeface="Muli"/>
              <a:cs typeface="Muli"/>
              <a:sym typeface="Muli"/>
            </a:endParaRPr>
          </a:p>
          <a:p>
            <a:pPr marL="914400" lvl="0" indent="-381000" algn="l" rtl="0">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Number of Firms</a:t>
            </a:r>
            <a:endParaRPr sz="2400">
              <a:solidFill>
                <a:schemeClr val="dk1"/>
              </a:solidFill>
              <a:latin typeface="Muli"/>
              <a:ea typeface="Muli"/>
              <a:cs typeface="Muli"/>
              <a:sym typeface="Muli"/>
            </a:endParaRPr>
          </a:p>
          <a:p>
            <a:pPr marL="914400" lvl="0" indent="-381000" algn="l" rtl="0">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Technological changes</a:t>
            </a:r>
            <a:endParaRPr sz="2400">
              <a:solidFill>
                <a:schemeClr val="dk1"/>
              </a:solidFill>
              <a:latin typeface="Muli"/>
              <a:ea typeface="Muli"/>
              <a:cs typeface="Muli"/>
              <a:sym typeface="Muli"/>
            </a:endParaRPr>
          </a:p>
          <a:p>
            <a:pPr marL="914400" lvl="0" indent="-381000" algn="l" rtl="0">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Price of factors of production</a:t>
            </a:r>
            <a:endParaRPr sz="2400">
              <a:solidFill>
                <a:schemeClr val="dk1"/>
              </a:solidFill>
              <a:latin typeface="Muli"/>
              <a:ea typeface="Muli"/>
              <a:cs typeface="Muli"/>
              <a:sym typeface="Muli"/>
            </a:endParaRPr>
          </a:p>
          <a:p>
            <a:pPr marL="914400" lvl="0" indent="-381000" algn="l" rtl="0">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Expected Future Price				</a:t>
            </a:r>
            <a:endParaRPr sz="2400">
              <a:solidFill>
                <a:schemeClr val="dk1"/>
              </a:solidFill>
              <a:latin typeface="Muli"/>
              <a:ea typeface="Muli"/>
              <a:cs typeface="Muli"/>
              <a:sym typeface="Muli"/>
            </a:endParaRPr>
          </a:p>
          <a:p>
            <a:pPr marL="914400" lvl="0" indent="-381000" algn="l" rtl="0">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Government Policy</a:t>
            </a:r>
            <a:endParaRPr sz="2400">
              <a:solidFill>
                <a:schemeClr val="dk1"/>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8">
                                            <p:txEl>
                                              <p:pRg st="0" end="0"/>
                                            </p:txEl>
                                          </p:spTgt>
                                        </p:tgtEl>
                                        <p:attrNameLst>
                                          <p:attrName>style.visibility</p:attrName>
                                        </p:attrNameLst>
                                      </p:cBhvr>
                                      <p:to>
                                        <p:strVal val="visible"/>
                                      </p:to>
                                    </p:set>
                                    <p:animEffect transition="in" filter="fade">
                                      <p:cBhvr>
                                        <p:cTn id="7" dur="1000"/>
                                        <p:tgtEl>
                                          <p:spTgt spid="27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28">
                                            <p:txEl>
                                              <p:pRg st="1" end="1"/>
                                            </p:txEl>
                                          </p:spTgt>
                                        </p:tgtEl>
                                        <p:attrNameLst>
                                          <p:attrName>style.visibility</p:attrName>
                                        </p:attrNameLst>
                                      </p:cBhvr>
                                      <p:to>
                                        <p:strVal val="visible"/>
                                      </p:to>
                                    </p:set>
                                    <p:animEffect transition="in" filter="fade">
                                      <p:cBhvr>
                                        <p:cTn id="12" dur="1000"/>
                                        <p:tgtEl>
                                          <p:spTgt spid="27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28">
                                            <p:txEl>
                                              <p:pRg st="2" end="2"/>
                                            </p:txEl>
                                          </p:spTgt>
                                        </p:tgtEl>
                                        <p:attrNameLst>
                                          <p:attrName>style.visibility</p:attrName>
                                        </p:attrNameLst>
                                      </p:cBhvr>
                                      <p:to>
                                        <p:strVal val="visible"/>
                                      </p:to>
                                    </p:set>
                                    <p:animEffect transition="in" filter="fade">
                                      <p:cBhvr>
                                        <p:cTn id="17" dur="1000"/>
                                        <p:tgtEl>
                                          <p:spTgt spid="27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28">
                                            <p:txEl>
                                              <p:pRg st="3" end="3"/>
                                            </p:txEl>
                                          </p:spTgt>
                                        </p:tgtEl>
                                        <p:attrNameLst>
                                          <p:attrName>style.visibility</p:attrName>
                                        </p:attrNameLst>
                                      </p:cBhvr>
                                      <p:to>
                                        <p:strVal val="visible"/>
                                      </p:to>
                                    </p:set>
                                    <p:animEffect transition="in" filter="fade">
                                      <p:cBhvr>
                                        <p:cTn id="22" dur="1000"/>
                                        <p:tgtEl>
                                          <p:spTgt spid="27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28">
                                            <p:txEl>
                                              <p:pRg st="4" end="4"/>
                                            </p:txEl>
                                          </p:spTgt>
                                        </p:tgtEl>
                                        <p:attrNameLst>
                                          <p:attrName>style.visibility</p:attrName>
                                        </p:attrNameLst>
                                      </p:cBhvr>
                                      <p:to>
                                        <p:strVal val="visible"/>
                                      </p:to>
                                    </p:set>
                                    <p:animEffect transition="in" filter="fade">
                                      <p:cBhvr>
                                        <p:cTn id="27" dur="1000"/>
                                        <p:tgtEl>
                                          <p:spTgt spid="272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28">
                                            <p:txEl>
                                              <p:pRg st="5" end="5"/>
                                            </p:txEl>
                                          </p:spTgt>
                                        </p:tgtEl>
                                        <p:attrNameLst>
                                          <p:attrName>style.visibility</p:attrName>
                                        </p:attrNameLst>
                                      </p:cBhvr>
                                      <p:to>
                                        <p:strVal val="visible"/>
                                      </p:to>
                                    </p:set>
                                    <p:animEffect transition="in" filter="fade">
                                      <p:cBhvr>
                                        <p:cTn id="32" dur="1000"/>
                                        <p:tgtEl>
                                          <p:spTgt spid="272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28">
                                            <p:txEl>
                                              <p:pRg st="6" end="6"/>
                                            </p:txEl>
                                          </p:spTgt>
                                        </p:tgtEl>
                                        <p:attrNameLst>
                                          <p:attrName>style.visibility</p:attrName>
                                        </p:attrNameLst>
                                      </p:cBhvr>
                                      <p:to>
                                        <p:strVal val="visible"/>
                                      </p:to>
                                    </p:set>
                                    <p:animEffect transition="in" filter="fade">
                                      <p:cBhvr>
                                        <p:cTn id="37" dur="1000"/>
                                        <p:tgtEl>
                                          <p:spTgt spid="272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p127"/>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u="sng">
                <a:solidFill>
                  <a:srgbClr val="008000"/>
                </a:solidFill>
              </a:rPr>
              <a:t>What if Supply Curve Shifts?</a:t>
            </a:r>
            <a:endParaRPr sz="3700" b="1" u="sng">
              <a:solidFill>
                <a:srgbClr val="008000"/>
              </a:solidFill>
            </a:endParaRPr>
          </a:p>
        </p:txBody>
      </p:sp>
      <p:sp>
        <p:nvSpPr>
          <p:cNvPr id="2735" name="Google Shape;2735;p127"/>
          <p:cNvSpPr txBox="1"/>
          <p:nvPr/>
        </p:nvSpPr>
        <p:spPr>
          <a:xfrm>
            <a:off x="76200" y="1030050"/>
            <a:ext cx="8991600" cy="3388200"/>
          </a:xfrm>
          <a:prstGeom prst="rect">
            <a:avLst/>
          </a:prstGeom>
          <a:noFill/>
          <a:ln>
            <a:noFill/>
          </a:ln>
        </p:spPr>
        <p:txBody>
          <a:bodyPr spcFirstLastPara="1" wrap="square" lIns="91425" tIns="45700" rIns="91425" bIns="45700" anchor="t" anchorCtr="0">
            <a:noAutofit/>
          </a:bodyPr>
          <a:lstStyle/>
          <a:p>
            <a:pPr marL="457200" lvl="0" indent="-406400" algn="l" rtl="0">
              <a:lnSpc>
                <a:spcPct val="115000"/>
              </a:lnSpc>
              <a:spcBef>
                <a:spcPts val="700"/>
              </a:spcBef>
              <a:spcAft>
                <a:spcPts val="0"/>
              </a:spcAft>
              <a:buClr>
                <a:schemeClr val="dk1"/>
              </a:buClr>
              <a:buSzPts val="2800"/>
              <a:buFont typeface="Muli"/>
              <a:buChar char="●"/>
            </a:pPr>
            <a:r>
              <a:rPr lang="en" sz="2800" b="1">
                <a:solidFill>
                  <a:schemeClr val="dk1"/>
                </a:solidFill>
                <a:latin typeface="Muli"/>
                <a:ea typeface="Muli"/>
                <a:cs typeface="Muli"/>
                <a:sym typeface="Muli"/>
              </a:rPr>
              <a:t>Increase in Supply</a:t>
            </a:r>
            <a:endParaRPr sz="2800">
              <a:solidFill>
                <a:schemeClr val="dk1"/>
              </a:solidFill>
              <a:latin typeface="Muli"/>
              <a:ea typeface="Muli"/>
              <a:cs typeface="Muli"/>
              <a:sym typeface="Muli"/>
            </a:endParaRPr>
          </a:p>
          <a:p>
            <a:pPr marL="914400" lvl="0" indent="-381000" algn="l" rtl="0">
              <a:lnSpc>
                <a:spcPct val="115000"/>
              </a:lnSpc>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Represented by a rightward or downward shift in the supply curve</a:t>
            </a:r>
            <a:endParaRPr sz="2400">
              <a:solidFill>
                <a:schemeClr val="dk1"/>
              </a:solidFill>
              <a:latin typeface="Muli"/>
              <a:ea typeface="Muli"/>
              <a:cs typeface="Muli"/>
              <a:sym typeface="Muli"/>
            </a:endParaRPr>
          </a:p>
          <a:p>
            <a:pPr marL="914400" lvl="0" indent="-381000" algn="l" rtl="0">
              <a:lnSpc>
                <a:spcPct val="115000"/>
              </a:lnSpc>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Result of a change that makes sellers willing to offer a larger quantity of a good at the current price and/or to offer the current quantity at a lower price</a:t>
            </a:r>
            <a:endParaRPr sz="2400">
              <a:solidFill>
                <a:schemeClr val="dk1"/>
              </a:solidFill>
              <a:latin typeface="Muli"/>
              <a:ea typeface="Muli"/>
              <a:cs typeface="Muli"/>
              <a:sym typeface="Muli"/>
            </a:endParaRPr>
          </a:p>
          <a:p>
            <a:pPr marL="914400" lvl="0" indent="-381000" algn="l" rtl="0">
              <a:lnSpc>
                <a:spcPct val="115000"/>
              </a:lnSpc>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Will create a surplus and cause the equilibrium price to decrease</a:t>
            </a:r>
            <a:endParaRPr sz="2400">
              <a:solidFill>
                <a:schemeClr val="dk1"/>
              </a:solidFill>
              <a:latin typeface="Muli"/>
              <a:ea typeface="Muli"/>
              <a:cs typeface="Muli"/>
              <a:sym typeface="Muli"/>
            </a:endParaRPr>
          </a:p>
          <a:p>
            <a:pPr marL="914400" lvl="0" indent="0" algn="l" rtl="0">
              <a:lnSpc>
                <a:spcPct val="100000"/>
              </a:lnSpc>
              <a:spcBef>
                <a:spcPts val="600"/>
              </a:spcBef>
              <a:spcAft>
                <a:spcPts val="0"/>
              </a:spcAft>
              <a:buNone/>
            </a:pPr>
            <a:endParaRPr sz="2800">
              <a:solidFill>
                <a:schemeClr val="dk1"/>
              </a:solidFill>
              <a:latin typeface="Muli"/>
              <a:ea typeface="Muli"/>
              <a:cs typeface="Muli"/>
              <a:sym typeface="Muli"/>
            </a:endParaRPr>
          </a:p>
          <a:p>
            <a:pPr marL="914400" lvl="0" indent="0" algn="l" rtl="0">
              <a:lnSpc>
                <a:spcPct val="100000"/>
              </a:lnSpc>
              <a:spcBef>
                <a:spcPts val="700"/>
              </a:spcBef>
              <a:spcAft>
                <a:spcPts val="0"/>
              </a:spcAft>
              <a:buNone/>
            </a:pPr>
            <a:endParaRPr sz="2800">
              <a:solidFill>
                <a:schemeClr val="dk1"/>
              </a:solidFill>
              <a:latin typeface="Muli"/>
              <a:ea typeface="Muli"/>
              <a:cs typeface="Muli"/>
              <a:sym typeface="Muli"/>
            </a:endParaRPr>
          </a:p>
          <a:p>
            <a:pPr marL="914400" lvl="0" indent="0" algn="l" rtl="0">
              <a:lnSpc>
                <a:spcPct val="100000"/>
              </a:lnSpc>
              <a:spcBef>
                <a:spcPts val="600"/>
              </a:spcBef>
              <a:spcAft>
                <a:spcPts val="0"/>
              </a:spcAft>
              <a:buNone/>
            </a:pPr>
            <a:endParaRPr sz="2800" b="1">
              <a:solidFill>
                <a:schemeClr val="dk1"/>
              </a:solidFill>
              <a:latin typeface="Muli"/>
              <a:ea typeface="Muli"/>
              <a:cs typeface="Muli"/>
              <a:sym typeface="Muli"/>
            </a:endParaRPr>
          </a:p>
          <a:p>
            <a:pPr marL="914400" lvl="0" indent="0" algn="l" rtl="0">
              <a:lnSpc>
                <a:spcPct val="100000"/>
              </a:lnSpc>
              <a:spcBef>
                <a:spcPts val="0"/>
              </a:spcBef>
              <a:spcAft>
                <a:spcPts val="0"/>
              </a:spcAft>
              <a:buNone/>
            </a:pPr>
            <a:r>
              <a:rPr lang="en" sz="2800">
                <a:solidFill>
                  <a:schemeClr val="dk1"/>
                </a:solidFill>
                <a:latin typeface="Muli"/>
                <a:ea typeface="Muli"/>
                <a:cs typeface="Muli"/>
                <a:sym typeface="Muli"/>
              </a:rPr>
              <a:t>	</a:t>
            </a:r>
            <a:endParaRPr sz="2800">
              <a:solidFill>
                <a:schemeClr val="dk1"/>
              </a:solidFill>
              <a:latin typeface="Muli"/>
              <a:ea typeface="Muli"/>
              <a:cs typeface="Muli"/>
              <a:sym typeface="Muli"/>
            </a:endParaRPr>
          </a:p>
          <a:p>
            <a:pPr marL="914400" lvl="0" indent="0" algn="l" rtl="0">
              <a:lnSpc>
                <a:spcPct val="100000"/>
              </a:lnSpc>
              <a:spcBef>
                <a:spcPts val="0"/>
              </a:spcBef>
              <a:spcAft>
                <a:spcPts val="0"/>
              </a:spcAft>
              <a:buNone/>
            </a:pPr>
            <a:endParaRPr sz="2800">
              <a:solidFill>
                <a:schemeClr val="dk1"/>
              </a:solidFill>
              <a:latin typeface="Muli"/>
              <a:ea typeface="Muli"/>
              <a:cs typeface="Muli"/>
              <a:sym typeface="Muli"/>
            </a:endParaRPr>
          </a:p>
          <a:p>
            <a:pPr marL="0" lvl="0" indent="0" algn="l" rtl="0">
              <a:lnSpc>
                <a:spcPct val="100000"/>
              </a:lnSpc>
              <a:spcBef>
                <a:spcPts val="700"/>
              </a:spcBef>
              <a:spcAft>
                <a:spcPts val="0"/>
              </a:spcAft>
              <a:buNone/>
            </a:pPr>
            <a:endParaRPr sz="2800">
              <a:solidFill>
                <a:schemeClr val="dk1"/>
              </a:solidFill>
              <a:latin typeface="Muli"/>
              <a:ea typeface="Muli"/>
              <a:cs typeface="Muli"/>
              <a:sym typeface="Muli"/>
            </a:endParaRPr>
          </a:p>
          <a:p>
            <a:pPr marL="914400" lvl="0" indent="0" algn="l" rtl="0">
              <a:lnSpc>
                <a:spcPct val="100000"/>
              </a:lnSpc>
              <a:spcBef>
                <a:spcPts val="700"/>
              </a:spcBef>
              <a:spcAft>
                <a:spcPts val="0"/>
              </a:spcAft>
              <a:buNone/>
            </a:pPr>
            <a:endParaRPr sz="2800">
              <a:solidFill>
                <a:schemeClr val="dk1"/>
              </a:solidFill>
              <a:latin typeface="Muli"/>
              <a:ea typeface="Muli"/>
              <a:cs typeface="Muli"/>
              <a:sym typeface="Muli"/>
            </a:endParaRPr>
          </a:p>
          <a:p>
            <a:pPr marL="457200" lvl="0" indent="0" algn="l" rtl="0">
              <a:lnSpc>
                <a:spcPct val="100000"/>
              </a:lnSpc>
              <a:spcBef>
                <a:spcPts val="700"/>
              </a:spcBef>
              <a:spcAft>
                <a:spcPts val="0"/>
              </a:spcAft>
              <a:buNone/>
            </a:pPr>
            <a:endParaRPr sz="2800">
              <a:solidFill>
                <a:schemeClr val="dk1"/>
              </a:solidFill>
              <a:latin typeface="Muli"/>
              <a:ea typeface="Muli"/>
              <a:cs typeface="Muli"/>
              <a:sym typeface="Muli"/>
            </a:endParaRPr>
          </a:p>
          <a:p>
            <a:pPr marL="457200" marR="0" lvl="0" indent="0" algn="l" rtl="0">
              <a:lnSpc>
                <a:spcPct val="100000"/>
              </a:lnSpc>
              <a:spcBef>
                <a:spcPts val="0"/>
              </a:spcBef>
              <a:spcAft>
                <a:spcPts val="0"/>
              </a:spcAft>
              <a:buNone/>
            </a:pPr>
            <a:endParaRPr sz="2800" b="1">
              <a:solidFill>
                <a:schemeClr val="dk1"/>
              </a:solidFill>
              <a:latin typeface="Muli"/>
              <a:ea typeface="Muli"/>
              <a:cs typeface="Muli"/>
              <a:sym typeface="Muli"/>
            </a:endParaRPr>
          </a:p>
          <a:p>
            <a:pPr marL="457200" lvl="0" indent="0" algn="l" rtl="0">
              <a:lnSpc>
                <a:spcPct val="100000"/>
              </a:lnSpc>
              <a:spcBef>
                <a:spcPts val="600"/>
              </a:spcBef>
              <a:spcAft>
                <a:spcPts val="0"/>
              </a:spcAft>
              <a:buNone/>
            </a:pPr>
            <a:endParaRPr sz="2800">
              <a:solidFill>
                <a:schemeClr val="dk1"/>
              </a:solidFill>
              <a:latin typeface="Muli"/>
              <a:ea typeface="Muli"/>
              <a:cs typeface="Muli"/>
              <a:sym typeface="Muli"/>
            </a:endParaRPr>
          </a:p>
          <a:p>
            <a:pPr marL="457200" marR="0" lvl="0" indent="0" algn="l" rtl="0">
              <a:lnSpc>
                <a:spcPct val="100000"/>
              </a:lnSpc>
              <a:spcBef>
                <a:spcPts val="0"/>
              </a:spcBef>
              <a:spcAft>
                <a:spcPts val="0"/>
              </a:spcAft>
              <a:buNone/>
            </a:pPr>
            <a:endParaRPr sz="2800" b="1">
              <a:solidFill>
                <a:schemeClr val="dk1"/>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5">
                                            <p:txEl>
                                              <p:pRg st="0" end="0"/>
                                            </p:txEl>
                                          </p:spTgt>
                                        </p:tgtEl>
                                        <p:attrNameLst>
                                          <p:attrName>style.visibility</p:attrName>
                                        </p:attrNameLst>
                                      </p:cBhvr>
                                      <p:to>
                                        <p:strVal val="visible"/>
                                      </p:to>
                                    </p:set>
                                    <p:animEffect transition="in" filter="fade">
                                      <p:cBhvr>
                                        <p:cTn id="7" dur="1000"/>
                                        <p:tgtEl>
                                          <p:spTgt spid="27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35">
                                            <p:txEl>
                                              <p:pRg st="1" end="1"/>
                                            </p:txEl>
                                          </p:spTgt>
                                        </p:tgtEl>
                                        <p:attrNameLst>
                                          <p:attrName>style.visibility</p:attrName>
                                        </p:attrNameLst>
                                      </p:cBhvr>
                                      <p:to>
                                        <p:strVal val="visible"/>
                                      </p:to>
                                    </p:set>
                                    <p:animEffect transition="in" filter="fade">
                                      <p:cBhvr>
                                        <p:cTn id="12" dur="1000"/>
                                        <p:tgtEl>
                                          <p:spTgt spid="27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35">
                                            <p:txEl>
                                              <p:pRg st="2" end="2"/>
                                            </p:txEl>
                                          </p:spTgt>
                                        </p:tgtEl>
                                        <p:attrNameLst>
                                          <p:attrName>style.visibility</p:attrName>
                                        </p:attrNameLst>
                                      </p:cBhvr>
                                      <p:to>
                                        <p:strVal val="visible"/>
                                      </p:to>
                                    </p:set>
                                    <p:animEffect transition="in" filter="fade">
                                      <p:cBhvr>
                                        <p:cTn id="17" dur="1000"/>
                                        <p:tgtEl>
                                          <p:spTgt spid="27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35">
                                            <p:txEl>
                                              <p:pRg st="3" end="3"/>
                                            </p:txEl>
                                          </p:spTgt>
                                        </p:tgtEl>
                                        <p:attrNameLst>
                                          <p:attrName>style.visibility</p:attrName>
                                        </p:attrNameLst>
                                      </p:cBhvr>
                                      <p:to>
                                        <p:strVal val="visible"/>
                                      </p:to>
                                    </p:set>
                                    <p:animEffect transition="in" filter="fade">
                                      <p:cBhvr>
                                        <p:cTn id="22" dur="1000"/>
                                        <p:tgtEl>
                                          <p:spTgt spid="27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35">
                                            <p:txEl>
                                              <p:pRg st="4" end="4"/>
                                            </p:txEl>
                                          </p:spTgt>
                                        </p:tgtEl>
                                        <p:attrNameLst>
                                          <p:attrName>style.visibility</p:attrName>
                                        </p:attrNameLst>
                                      </p:cBhvr>
                                      <p:to>
                                        <p:strVal val="visible"/>
                                      </p:to>
                                    </p:set>
                                    <p:animEffect transition="in" filter="fade">
                                      <p:cBhvr>
                                        <p:cTn id="27" dur="1000"/>
                                        <p:tgtEl>
                                          <p:spTgt spid="27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35">
                                            <p:txEl>
                                              <p:pRg st="5" end="5"/>
                                            </p:txEl>
                                          </p:spTgt>
                                        </p:tgtEl>
                                        <p:attrNameLst>
                                          <p:attrName>style.visibility</p:attrName>
                                        </p:attrNameLst>
                                      </p:cBhvr>
                                      <p:to>
                                        <p:strVal val="visible"/>
                                      </p:to>
                                    </p:set>
                                    <p:animEffect transition="in" filter="fade">
                                      <p:cBhvr>
                                        <p:cTn id="32" dur="1000"/>
                                        <p:tgtEl>
                                          <p:spTgt spid="273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35">
                                            <p:txEl>
                                              <p:pRg st="6" end="6"/>
                                            </p:txEl>
                                          </p:spTgt>
                                        </p:tgtEl>
                                        <p:attrNameLst>
                                          <p:attrName>style.visibility</p:attrName>
                                        </p:attrNameLst>
                                      </p:cBhvr>
                                      <p:to>
                                        <p:strVal val="visible"/>
                                      </p:to>
                                    </p:set>
                                    <p:animEffect transition="in" filter="fade">
                                      <p:cBhvr>
                                        <p:cTn id="37" dur="1000"/>
                                        <p:tgtEl>
                                          <p:spTgt spid="273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35">
                                            <p:txEl>
                                              <p:pRg st="7" end="7"/>
                                            </p:txEl>
                                          </p:spTgt>
                                        </p:tgtEl>
                                        <p:attrNameLst>
                                          <p:attrName>style.visibility</p:attrName>
                                        </p:attrNameLst>
                                      </p:cBhvr>
                                      <p:to>
                                        <p:strVal val="visible"/>
                                      </p:to>
                                    </p:set>
                                    <p:animEffect transition="in" filter="fade">
                                      <p:cBhvr>
                                        <p:cTn id="42" dur="1000"/>
                                        <p:tgtEl>
                                          <p:spTgt spid="273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35">
                                            <p:txEl>
                                              <p:pRg st="8" end="8"/>
                                            </p:txEl>
                                          </p:spTgt>
                                        </p:tgtEl>
                                        <p:attrNameLst>
                                          <p:attrName>style.visibility</p:attrName>
                                        </p:attrNameLst>
                                      </p:cBhvr>
                                      <p:to>
                                        <p:strVal val="visible"/>
                                      </p:to>
                                    </p:set>
                                    <p:animEffect transition="in" filter="fade">
                                      <p:cBhvr>
                                        <p:cTn id="47" dur="1000"/>
                                        <p:tgtEl>
                                          <p:spTgt spid="273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35">
                                            <p:txEl>
                                              <p:pRg st="9" end="9"/>
                                            </p:txEl>
                                          </p:spTgt>
                                        </p:tgtEl>
                                        <p:attrNameLst>
                                          <p:attrName>style.visibility</p:attrName>
                                        </p:attrNameLst>
                                      </p:cBhvr>
                                      <p:to>
                                        <p:strVal val="visible"/>
                                      </p:to>
                                    </p:set>
                                    <p:animEffect transition="in" filter="fade">
                                      <p:cBhvr>
                                        <p:cTn id="52" dur="1000"/>
                                        <p:tgtEl>
                                          <p:spTgt spid="273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735">
                                            <p:txEl>
                                              <p:pRg st="10" end="10"/>
                                            </p:txEl>
                                          </p:spTgt>
                                        </p:tgtEl>
                                        <p:attrNameLst>
                                          <p:attrName>style.visibility</p:attrName>
                                        </p:attrNameLst>
                                      </p:cBhvr>
                                      <p:to>
                                        <p:strVal val="visible"/>
                                      </p:to>
                                    </p:set>
                                    <p:animEffect transition="in" filter="fade">
                                      <p:cBhvr>
                                        <p:cTn id="57" dur="1000"/>
                                        <p:tgtEl>
                                          <p:spTgt spid="273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735">
                                            <p:txEl>
                                              <p:pRg st="11" end="11"/>
                                            </p:txEl>
                                          </p:spTgt>
                                        </p:tgtEl>
                                        <p:attrNameLst>
                                          <p:attrName>style.visibility</p:attrName>
                                        </p:attrNameLst>
                                      </p:cBhvr>
                                      <p:to>
                                        <p:strVal val="visible"/>
                                      </p:to>
                                    </p:set>
                                    <p:animEffect transition="in" filter="fade">
                                      <p:cBhvr>
                                        <p:cTn id="62" dur="1000"/>
                                        <p:tgtEl>
                                          <p:spTgt spid="273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735">
                                            <p:txEl>
                                              <p:pRg st="12" end="12"/>
                                            </p:txEl>
                                          </p:spTgt>
                                        </p:tgtEl>
                                        <p:attrNameLst>
                                          <p:attrName>style.visibility</p:attrName>
                                        </p:attrNameLst>
                                      </p:cBhvr>
                                      <p:to>
                                        <p:strVal val="visible"/>
                                      </p:to>
                                    </p:set>
                                    <p:animEffect transition="in" filter="fade">
                                      <p:cBhvr>
                                        <p:cTn id="67" dur="1000"/>
                                        <p:tgtEl>
                                          <p:spTgt spid="2735">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735">
                                            <p:txEl>
                                              <p:pRg st="13" end="13"/>
                                            </p:txEl>
                                          </p:spTgt>
                                        </p:tgtEl>
                                        <p:attrNameLst>
                                          <p:attrName>style.visibility</p:attrName>
                                        </p:attrNameLst>
                                      </p:cBhvr>
                                      <p:to>
                                        <p:strVal val="visible"/>
                                      </p:to>
                                    </p:set>
                                    <p:animEffect transition="in" filter="fade">
                                      <p:cBhvr>
                                        <p:cTn id="72" dur="1000"/>
                                        <p:tgtEl>
                                          <p:spTgt spid="2735">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735">
                                            <p:txEl>
                                              <p:pRg st="14" end="14"/>
                                            </p:txEl>
                                          </p:spTgt>
                                        </p:tgtEl>
                                        <p:attrNameLst>
                                          <p:attrName>style.visibility</p:attrName>
                                        </p:attrNameLst>
                                      </p:cBhvr>
                                      <p:to>
                                        <p:strVal val="visible"/>
                                      </p:to>
                                    </p:set>
                                    <p:animEffect transition="in" filter="fade">
                                      <p:cBhvr>
                                        <p:cTn id="77" dur="1000"/>
                                        <p:tgtEl>
                                          <p:spTgt spid="273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740"/>
        <p:cNvGrpSpPr/>
        <p:nvPr/>
      </p:nvGrpSpPr>
      <p:grpSpPr>
        <a:xfrm>
          <a:off x="0" y="0"/>
          <a:ext cx="0" cy="0"/>
          <a:chOff x="0" y="0"/>
          <a:chExt cx="0" cy="0"/>
        </a:xfrm>
      </p:grpSpPr>
      <p:sp>
        <p:nvSpPr>
          <p:cNvPr id="2741" name="Google Shape;2741;p128"/>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u="sng">
                <a:solidFill>
                  <a:srgbClr val="008000"/>
                </a:solidFill>
              </a:rPr>
              <a:t>What if Supply Curve Shifts?</a:t>
            </a:r>
            <a:endParaRPr sz="3700" b="1" u="sng">
              <a:solidFill>
                <a:srgbClr val="008000"/>
              </a:solidFill>
            </a:endParaRPr>
          </a:p>
        </p:txBody>
      </p:sp>
      <p:sp>
        <p:nvSpPr>
          <p:cNvPr id="2742" name="Google Shape;2742;p128"/>
          <p:cNvSpPr txBox="1"/>
          <p:nvPr/>
        </p:nvSpPr>
        <p:spPr>
          <a:xfrm>
            <a:off x="76200" y="1030050"/>
            <a:ext cx="8991600" cy="3388200"/>
          </a:xfrm>
          <a:prstGeom prst="rect">
            <a:avLst/>
          </a:prstGeom>
          <a:noFill/>
          <a:ln>
            <a:noFill/>
          </a:ln>
        </p:spPr>
        <p:txBody>
          <a:bodyPr spcFirstLastPara="1" wrap="square" lIns="91425" tIns="45700" rIns="91425" bIns="45700" anchor="t" anchorCtr="0">
            <a:noAutofit/>
          </a:bodyPr>
          <a:lstStyle/>
          <a:p>
            <a:pPr marL="457200" lvl="0" indent="-406400" algn="l" rtl="0">
              <a:lnSpc>
                <a:spcPct val="115000"/>
              </a:lnSpc>
              <a:spcBef>
                <a:spcPts val="700"/>
              </a:spcBef>
              <a:spcAft>
                <a:spcPts val="0"/>
              </a:spcAft>
              <a:buClr>
                <a:schemeClr val="dk1"/>
              </a:buClr>
              <a:buSzPts val="2800"/>
              <a:buFont typeface="Muli"/>
              <a:buChar char="●"/>
            </a:pPr>
            <a:r>
              <a:rPr lang="en" sz="2800" b="1">
                <a:solidFill>
                  <a:schemeClr val="dk1"/>
                </a:solidFill>
                <a:latin typeface="Muli"/>
                <a:ea typeface="Muli"/>
                <a:cs typeface="Muli"/>
                <a:sym typeface="Muli"/>
              </a:rPr>
              <a:t>Decrease in Supply</a:t>
            </a:r>
            <a:endParaRPr sz="2800">
              <a:solidFill>
                <a:schemeClr val="dk1"/>
              </a:solidFill>
              <a:latin typeface="Muli"/>
              <a:ea typeface="Muli"/>
              <a:cs typeface="Muli"/>
              <a:sym typeface="Muli"/>
            </a:endParaRPr>
          </a:p>
          <a:p>
            <a:pPr marL="914400" lvl="0" indent="-381000" algn="l" rtl="0">
              <a:lnSpc>
                <a:spcPct val="115000"/>
              </a:lnSpc>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Represented by a leftward or upward shift in the supply curve</a:t>
            </a:r>
            <a:endParaRPr sz="2400">
              <a:solidFill>
                <a:schemeClr val="dk1"/>
              </a:solidFill>
              <a:latin typeface="Muli"/>
              <a:ea typeface="Muli"/>
              <a:cs typeface="Muli"/>
              <a:sym typeface="Muli"/>
            </a:endParaRPr>
          </a:p>
          <a:p>
            <a:pPr marL="914400" lvl="0" indent="-381000" algn="l" rtl="0">
              <a:lnSpc>
                <a:spcPct val="115000"/>
              </a:lnSpc>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Result of a change that makes sellers willing to offer a smaller quantity of a good at the current price and/or to offer the current quantity at a higher price</a:t>
            </a:r>
            <a:endParaRPr sz="2400">
              <a:solidFill>
                <a:schemeClr val="dk1"/>
              </a:solidFill>
              <a:latin typeface="Muli"/>
              <a:ea typeface="Muli"/>
              <a:cs typeface="Muli"/>
              <a:sym typeface="Muli"/>
            </a:endParaRPr>
          </a:p>
          <a:p>
            <a:pPr marL="914400" lvl="0" indent="-381000" algn="l" rtl="0">
              <a:lnSpc>
                <a:spcPct val="115000"/>
              </a:lnSpc>
              <a:spcBef>
                <a:spcPts val="0"/>
              </a:spcBef>
              <a:spcAft>
                <a:spcPts val="0"/>
              </a:spcAft>
              <a:buClr>
                <a:schemeClr val="dk1"/>
              </a:buClr>
              <a:buSzPts val="2400"/>
              <a:buFont typeface="Muli"/>
              <a:buChar char="-"/>
            </a:pPr>
            <a:r>
              <a:rPr lang="en" sz="2400">
                <a:solidFill>
                  <a:schemeClr val="dk1"/>
                </a:solidFill>
                <a:latin typeface="Muli"/>
                <a:ea typeface="Muli"/>
                <a:cs typeface="Muli"/>
                <a:sym typeface="Muli"/>
              </a:rPr>
              <a:t>Will create a shortage and cause the equilibrium price to increase</a:t>
            </a:r>
            <a:endParaRPr sz="2400">
              <a:solidFill>
                <a:schemeClr val="dk1"/>
              </a:solidFill>
              <a:latin typeface="Muli"/>
              <a:ea typeface="Muli"/>
              <a:cs typeface="Muli"/>
              <a:sym typeface="Muli"/>
            </a:endParaRPr>
          </a:p>
          <a:p>
            <a:pPr marL="914400" lvl="0" indent="0" algn="l" rtl="0">
              <a:lnSpc>
                <a:spcPct val="115000"/>
              </a:lnSpc>
              <a:spcBef>
                <a:spcPts val="700"/>
              </a:spcBef>
              <a:spcAft>
                <a:spcPts val="0"/>
              </a:spcAft>
              <a:buNone/>
            </a:pPr>
            <a:endParaRPr sz="2800">
              <a:solidFill>
                <a:schemeClr val="dk1"/>
              </a:solidFill>
              <a:latin typeface="Muli"/>
              <a:ea typeface="Muli"/>
              <a:cs typeface="Muli"/>
              <a:sym typeface="Muli"/>
            </a:endParaRPr>
          </a:p>
          <a:p>
            <a:pPr marL="914400" lvl="0" indent="0" algn="l" rtl="0">
              <a:lnSpc>
                <a:spcPct val="100000"/>
              </a:lnSpc>
              <a:spcBef>
                <a:spcPts val="600"/>
              </a:spcBef>
              <a:spcAft>
                <a:spcPts val="0"/>
              </a:spcAft>
              <a:buNone/>
            </a:pPr>
            <a:endParaRPr sz="2800">
              <a:solidFill>
                <a:schemeClr val="dk1"/>
              </a:solidFill>
              <a:latin typeface="Muli"/>
              <a:ea typeface="Muli"/>
              <a:cs typeface="Muli"/>
              <a:sym typeface="Muli"/>
            </a:endParaRPr>
          </a:p>
          <a:p>
            <a:pPr marL="914400" lvl="0" indent="0" algn="l" rtl="0">
              <a:lnSpc>
                <a:spcPct val="100000"/>
              </a:lnSpc>
              <a:spcBef>
                <a:spcPts val="700"/>
              </a:spcBef>
              <a:spcAft>
                <a:spcPts val="0"/>
              </a:spcAft>
              <a:buNone/>
            </a:pPr>
            <a:endParaRPr sz="2800">
              <a:solidFill>
                <a:schemeClr val="dk1"/>
              </a:solidFill>
              <a:latin typeface="Muli"/>
              <a:ea typeface="Muli"/>
              <a:cs typeface="Muli"/>
              <a:sym typeface="Muli"/>
            </a:endParaRPr>
          </a:p>
          <a:p>
            <a:pPr marL="914400" lvl="0" indent="0" algn="l" rtl="0">
              <a:lnSpc>
                <a:spcPct val="100000"/>
              </a:lnSpc>
              <a:spcBef>
                <a:spcPts val="600"/>
              </a:spcBef>
              <a:spcAft>
                <a:spcPts val="0"/>
              </a:spcAft>
              <a:buNone/>
            </a:pPr>
            <a:endParaRPr sz="2800" b="1">
              <a:solidFill>
                <a:schemeClr val="dk1"/>
              </a:solidFill>
              <a:latin typeface="Muli"/>
              <a:ea typeface="Muli"/>
              <a:cs typeface="Muli"/>
              <a:sym typeface="Muli"/>
            </a:endParaRPr>
          </a:p>
          <a:p>
            <a:pPr marL="914400" lvl="0" indent="0" algn="l" rtl="0">
              <a:lnSpc>
                <a:spcPct val="100000"/>
              </a:lnSpc>
              <a:spcBef>
                <a:spcPts val="0"/>
              </a:spcBef>
              <a:spcAft>
                <a:spcPts val="0"/>
              </a:spcAft>
              <a:buNone/>
            </a:pPr>
            <a:r>
              <a:rPr lang="en" sz="2800">
                <a:solidFill>
                  <a:schemeClr val="dk1"/>
                </a:solidFill>
                <a:latin typeface="Muli"/>
                <a:ea typeface="Muli"/>
                <a:cs typeface="Muli"/>
                <a:sym typeface="Muli"/>
              </a:rPr>
              <a:t>	</a:t>
            </a:r>
            <a:endParaRPr sz="2800">
              <a:solidFill>
                <a:schemeClr val="dk1"/>
              </a:solidFill>
              <a:latin typeface="Muli"/>
              <a:ea typeface="Muli"/>
              <a:cs typeface="Muli"/>
              <a:sym typeface="Muli"/>
            </a:endParaRPr>
          </a:p>
          <a:p>
            <a:pPr marL="914400" lvl="0" indent="0" algn="l" rtl="0">
              <a:lnSpc>
                <a:spcPct val="100000"/>
              </a:lnSpc>
              <a:spcBef>
                <a:spcPts val="0"/>
              </a:spcBef>
              <a:spcAft>
                <a:spcPts val="0"/>
              </a:spcAft>
              <a:buNone/>
            </a:pPr>
            <a:endParaRPr sz="2800">
              <a:solidFill>
                <a:schemeClr val="dk1"/>
              </a:solidFill>
              <a:latin typeface="Muli"/>
              <a:ea typeface="Muli"/>
              <a:cs typeface="Muli"/>
              <a:sym typeface="Muli"/>
            </a:endParaRPr>
          </a:p>
          <a:p>
            <a:pPr marL="0" lvl="0" indent="0" algn="l" rtl="0">
              <a:lnSpc>
                <a:spcPct val="100000"/>
              </a:lnSpc>
              <a:spcBef>
                <a:spcPts val="700"/>
              </a:spcBef>
              <a:spcAft>
                <a:spcPts val="0"/>
              </a:spcAft>
              <a:buNone/>
            </a:pPr>
            <a:endParaRPr sz="2800">
              <a:solidFill>
                <a:schemeClr val="dk1"/>
              </a:solidFill>
              <a:latin typeface="Muli"/>
              <a:ea typeface="Muli"/>
              <a:cs typeface="Muli"/>
              <a:sym typeface="Muli"/>
            </a:endParaRPr>
          </a:p>
          <a:p>
            <a:pPr marL="914400" lvl="0" indent="0" algn="l" rtl="0">
              <a:lnSpc>
                <a:spcPct val="100000"/>
              </a:lnSpc>
              <a:spcBef>
                <a:spcPts val="700"/>
              </a:spcBef>
              <a:spcAft>
                <a:spcPts val="0"/>
              </a:spcAft>
              <a:buNone/>
            </a:pPr>
            <a:endParaRPr sz="2800">
              <a:solidFill>
                <a:schemeClr val="dk1"/>
              </a:solidFill>
              <a:latin typeface="Muli"/>
              <a:ea typeface="Muli"/>
              <a:cs typeface="Muli"/>
              <a:sym typeface="Muli"/>
            </a:endParaRPr>
          </a:p>
          <a:p>
            <a:pPr marL="457200" lvl="0" indent="0" algn="l" rtl="0">
              <a:lnSpc>
                <a:spcPct val="100000"/>
              </a:lnSpc>
              <a:spcBef>
                <a:spcPts val="700"/>
              </a:spcBef>
              <a:spcAft>
                <a:spcPts val="0"/>
              </a:spcAft>
              <a:buNone/>
            </a:pPr>
            <a:endParaRPr sz="2800">
              <a:solidFill>
                <a:schemeClr val="dk1"/>
              </a:solidFill>
              <a:latin typeface="Muli"/>
              <a:ea typeface="Muli"/>
              <a:cs typeface="Muli"/>
              <a:sym typeface="Muli"/>
            </a:endParaRPr>
          </a:p>
          <a:p>
            <a:pPr marL="457200" marR="0" lvl="0" indent="0" algn="l" rtl="0">
              <a:lnSpc>
                <a:spcPct val="100000"/>
              </a:lnSpc>
              <a:spcBef>
                <a:spcPts val="0"/>
              </a:spcBef>
              <a:spcAft>
                <a:spcPts val="0"/>
              </a:spcAft>
              <a:buNone/>
            </a:pPr>
            <a:endParaRPr sz="2800" b="1">
              <a:solidFill>
                <a:schemeClr val="dk1"/>
              </a:solidFill>
              <a:latin typeface="Muli"/>
              <a:ea typeface="Muli"/>
              <a:cs typeface="Muli"/>
              <a:sym typeface="Muli"/>
            </a:endParaRPr>
          </a:p>
          <a:p>
            <a:pPr marL="457200" lvl="0" indent="0" algn="l" rtl="0">
              <a:lnSpc>
                <a:spcPct val="100000"/>
              </a:lnSpc>
              <a:spcBef>
                <a:spcPts val="600"/>
              </a:spcBef>
              <a:spcAft>
                <a:spcPts val="0"/>
              </a:spcAft>
              <a:buNone/>
            </a:pPr>
            <a:endParaRPr sz="2800">
              <a:solidFill>
                <a:schemeClr val="dk1"/>
              </a:solidFill>
              <a:latin typeface="Muli"/>
              <a:ea typeface="Muli"/>
              <a:cs typeface="Muli"/>
              <a:sym typeface="Muli"/>
            </a:endParaRPr>
          </a:p>
          <a:p>
            <a:pPr marL="457200" marR="0" lvl="0" indent="0" algn="l" rtl="0">
              <a:lnSpc>
                <a:spcPct val="100000"/>
              </a:lnSpc>
              <a:spcBef>
                <a:spcPts val="0"/>
              </a:spcBef>
              <a:spcAft>
                <a:spcPts val="0"/>
              </a:spcAft>
              <a:buNone/>
            </a:pPr>
            <a:endParaRPr sz="2800" b="1">
              <a:solidFill>
                <a:schemeClr val="dk1"/>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2">
                                            <p:txEl>
                                              <p:pRg st="0" end="0"/>
                                            </p:txEl>
                                          </p:spTgt>
                                        </p:tgtEl>
                                        <p:attrNameLst>
                                          <p:attrName>style.visibility</p:attrName>
                                        </p:attrNameLst>
                                      </p:cBhvr>
                                      <p:to>
                                        <p:strVal val="visible"/>
                                      </p:to>
                                    </p:set>
                                    <p:animEffect transition="in" filter="fade">
                                      <p:cBhvr>
                                        <p:cTn id="7" dur="1000"/>
                                        <p:tgtEl>
                                          <p:spTgt spid="27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42">
                                            <p:txEl>
                                              <p:pRg st="1" end="1"/>
                                            </p:txEl>
                                          </p:spTgt>
                                        </p:tgtEl>
                                        <p:attrNameLst>
                                          <p:attrName>style.visibility</p:attrName>
                                        </p:attrNameLst>
                                      </p:cBhvr>
                                      <p:to>
                                        <p:strVal val="visible"/>
                                      </p:to>
                                    </p:set>
                                    <p:animEffect transition="in" filter="fade">
                                      <p:cBhvr>
                                        <p:cTn id="12" dur="1000"/>
                                        <p:tgtEl>
                                          <p:spTgt spid="27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42">
                                            <p:txEl>
                                              <p:pRg st="2" end="2"/>
                                            </p:txEl>
                                          </p:spTgt>
                                        </p:tgtEl>
                                        <p:attrNameLst>
                                          <p:attrName>style.visibility</p:attrName>
                                        </p:attrNameLst>
                                      </p:cBhvr>
                                      <p:to>
                                        <p:strVal val="visible"/>
                                      </p:to>
                                    </p:set>
                                    <p:animEffect transition="in" filter="fade">
                                      <p:cBhvr>
                                        <p:cTn id="17" dur="1000"/>
                                        <p:tgtEl>
                                          <p:spTgt spid="27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42">
                                            <p:txEl>
                                              <p:pRg st="3" end="3"/>
                                            </p:txEl>
                                          </p:spTgt>
                                        </p:tgtEl>
                                        <p:attrNameLst>
                                          <p:attrName>style.visibility</p:attrName>
                                        </p:attrNameLst>
                                      </p:cBhvr>
                                      <p:to>
                                        <p:strVal val="visible"/>
                                      </p:to>
                                    </p:set>
                                    <p:animEffect transition="in" filter="fade">
                                      <p:cBhvr>
                                        <p:cTn id="22" dur="1000"/>
                                        <p:tgtEl>
                                          <p:spTgt spid="27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42">
                                            <p:txEl>
                                              <p:pRg st="4" end="4"/>
                                            </p:txEl>
                                          </p:spTgt>
                                        </p:tgtEl>
                                        <p:attrNameLst>
                                          <p:attrName>style.visibility</p:attrName>
                                        </p:attrNameLst>
                                      </p:cBhvr>
                                      <p:to>
                                        <p:strVal val="visible"/>
                                      </p:to>
                                    </p:set>
                                    <p:animEffect transition="in" filter="fade">
                                      <p:cBhvr>
                                        <p:cTn id="27" dur="1000"/>
                                        <p:tgtEl>
                                          <p:spTgt spid="27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742">
                                            <p:txEl>
                                              <p:pRg st="5" end="5"/>
                                            </p:txEl>
                                          </p:spTgt>
                                        </p:tgtEl>
                                        <p:attrNameLst>
                                          <p:attrName>style.visibility</p:attrName>
                                        </p:attrNameLst>
                                      </p:cBhvr>
                                      <p:to>
                                        <p:strVal val="visible"/>
                                      </p:to>
                                    </p:set>
                                    <p:animEffect transition="in" filter="fade">
                                      <p:cBhvr>
                                        <p:cTn id="32" dur="1000"/>
                                        <p:tgtEl>
                                          <p:spTgt spid="27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742">
                                            <p:txEl>
                                              <p:pRg st="6" end="6"/>
                                            </p:txEl>
                                          </p:spTgt>
                                        </p:tgtEl>
                                        <p:attrNameLst>
                                          <p:attrName>style.visibility</p:attrName>
                                        </p:attrNameLst>
                                      </p:cBhvr>
                                      <p:to>
                                        <p:strVal val="visible"/>
                                      </p:to>
                                    </p:set>
                                    <p:animEffect transition="in" filter="fade">
                                      <p:cBhvr>
                                        <p:cTn id="37" dur="1000"/>
                                        <p:tgtEl>
                                          <p:spTgt spid="274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742">
                                            <p:txEl>
                                              <p:pRg st="7" end="7"/>
                                            </p:txEl>
                                          </p:spTgt>
                                        </p:tgtEl>
                                        <p:attrNameLst>
                                          <p:attrName>style.visibility</p:attrName>
                                        </p:attrNameLst>
                                      </p:cBhvr>
                                      <p:to>
                                        <p:strVal val="visible"/>
                                      </p:to>
                                    </p:set>
                                    <p:animEffect transition="in" filter="fade">
                                      <p:cBhvr>
                                        <p:cTn id="42" dur="1000"/>
                                        <p:tgtEl>
                                          <p:spTgt spid="274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742">
                                            <p:txEl>
                                              <p:pRg st="8" end="8"/>
                                            </p:txEl>
                                          </p:spTgt>
                                        </p:tgtEl>
                                        <p:attrNameLst>
                                          <p:attrName>style.visibility</p:attrName>
                                        </p:attrNameLst>
                                      </p:cBhvr>
                                      <p:to>
                                        <p:strVal val="visible"/>
                                      </p:to>
                                    </p:set>
                                    <p:animEffect transition="in" filter="fade">
                                      <p:cBhvr>
                                        <p:cTn id="47" dur="1000"/>
                                        <p:tgtEl>
                                          <p:spTgt spid="274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742">
                                            <p:txEl>
                                              <p:pRg st="9" end="9"/>
                                            </p:txEl>
                                          </p:spTgt>
                                        </p:tgtEl>
                                        <p:attrNameLst>
                                          <p:attrName>style.visibility</p:attrName>
                                        </p:attrNameLst>
                                      </p:cBhvr>
                                      <p:to>
                                        <p:strVal val="visible"/>
                                      </p:to>
                                    </p:set>
                                    <p:animEffect transition="in" filter="fade">
                                      <p:cBhvr>
                                        <p:cTn id="52" dur="1000"/>
                                        <p:tgtEl>
                                          <p:spTgt spid="274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742">
                                            <p:txEl>
                                              <p:pRg st="10" end="10"/>
                                            </p:txEl>
                                          </p:spTgt>
                                        </p:tgtEl>
                                        <p:attrNameLst>
                                          <p:attrName>style.visibility</p:attrName>
                                        </p:attrNameLst>
                                      </p:cBhvr>
                                      <p:to>
                                        <p:strVal val="visible"/>
                                      </p:to>
                                    </p:set>
                                    <p:animEffect transition="in" filter="fade">
                                      <p:cBhvr>
                                        <p:cTn id="57" dur="1000"/>
                                        <p:tgtEl>
                                          <p:spTgt spid="274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742">
                                            <p:txEl>
                                              <p:pRg st="11" end="11"/>
                                            </p:txEl>
                                          </p:spTgt>
                                        </p:tgtEl>
                                        <p:attrNameLst>
                                          <p:attrName>style.visibility</p:attrName>
                                        </p:attrNameLst>
                                      </p:cBhvr>
                                      <p:to>
                                        <p:strVal val="visible"/>
                                      </p:to>
                                    </p:set>
                                    <p:animEffect transition="in" filter="fade">
                                      <p:cBhvr>
                                        <p:cTn id="62" dur="1000"/>
                                        <p:tgtEl>
                                          <p:spTgt spid="2742">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742">
                                            <p:txEl>
                                              <p:pRg st="12" end="12"/>
                                            </p:txEl>
                                          </p:spTgt>
                                        </p:tgtEl>
                                        <p:attrNameLst>
                                          <p:attrName>style.visibility</p:attrName>
                                        </p:attrNameLst>
                                      </p:cBhvr>
                                      <p:to>
                                        <p:strVal val="visible"/>
                                      </p:to>
                                    </p:set>
                                    <p:animEffect transition="in" filter="fade">
                                      <p:cBhvr>
                                        <p:cTn id="67" dur="1000"/>
                                        <p:tgtEl>
                                          <p:spTgt spid="274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742">
                                            <p:txEl>
                                              <p:pRg st="13" end="13"/>
                                            </p:txEl>
                                          </p:spTgt>
                                        </p:tgtEl>
                                        <p:attrNameLst>
                                          <p:attrName>style.visibility</p:attrName>
                                        </p:attrNameLst>
                                      </p:cBhvr>
                                      <p:to>
                                        <p:strVal val="visible"/>
                                      </p:to>
                                    </p:set>
                                    <p:animEffect transition="in" filter="fade">
                                      <p:cBhvr>
                                        <p:cTn id="72" dur="1000"/>
                                        <p:tgtEl>
                                          <p:spTgt spid="2742">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742">
                                            <p:txEl>
                                              <p:pRg st="14" end="14"/>
                                            </p:txEl>
                                          </p:spTgt>
                                        </p:tgtEl>
                                        <p:attrNameLst>
                                          <p:attrName>style.visibility</p:attrName>
                                        </p:attrNameLst>
                                      </p:cBhvr>
                                      <p:to>
                                        <p:strVal val="visible"/>
                                      </p:to>
                                    </p:set>
                                    <p:animEffect transition="in" filter="fade">
                                      <p:cBhvr>
                                        <p:cTn id="77" dur="1000"/>
                                        <p:tgtEl>
                                          <p:spTgt spid="2742">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742">
                                            <p:txEl>
                                              <p:pRg st="15" end="15"/>
                                            </p:txEl>
                                          </p:spTgt>
                                        </p:tgtEl>
                                        <p:attrNameLst>
                                          <p:attrName>style.visibility</p:attrName>
                                        </p:attrNameLst>
                                      </p:cBhvr>
                                      <p:to>
                                        <p:strVal val="visible"/>
                                      </p:to>
                                    </p:set>
                                    <p:animEffect transition="in" filter="fade">
                                      <p:cBhvr>
                                        <p:cTn id="82" dur="1000"/>
                                        <p:tgtEl>
                                          <p:spTgt spid="2742">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747"/>
        <p:cNvGrpSpPr/>
        <p:nvPr/>
      </p:nvGrpSpPr>
      <p:grpSpPr>
        <a:xfrm>
          <a:off x="0" y="0"/>
          <a:ext cx="0" cy="0"/>
          <a:chOff x="0" y="0"/>
          <a:chExt cx="0" cy="0"/>
        </a:xfrm>
      </p:grpSpPr>
      <p:cxnSp>
        <p:nvCxnSpPr>
          <p:cNvPr id="2748" name="Google Shape;2748;p129"/>
          <p:cNvCxnSpPr/>
          <p:nvPr/>
        </p:nvCxnSpPr>
        <p:spPr>
          <a:xfrm rot="10800000" flipH="1">
            <a:off x="1654225" y="1084875"/>
            <a:ext cx="18600" cy="3366600"/>
          </a:xfrm>
          <a:prstGeom prst="straightConnector1">
            <a:avLst/>
          </a:prstGeom>
          <a:noFill/>
          <a:ln w="28575" cap="flat" cmpd="sng">
            <a:solidFill>
              <a:schemeClr val="dk2"/>
            </a:solidFill>
            <a:prstDash val="solid"/>
            <a:round/>
            <a:headEnd type="none" w="med" len="med"/>
            <a:tailEnd type="triangle" w="med" len="med"/>
          </a:ln>
        </p:spPr>
      </p:cxnSp>
      <p:cxnSp>
        <p:nvCxnSpPr>
          <p:cNvPr id="2749" name="Google Shape;2749;p129"/>
          <p:cNvCxnSpPr/>
          <p:nvPr/>
        </p:nvCxnSpPr>
        <p:spPr>
          <a:xfrm>
            <a:off x="1654225" y="4451475"/>
            <a:ext cx="4947000" cy="28200"/>
          </a:xfrm>
          <a:prstGeom prst="straightConnector1">
            <a:avLst/>
          </a:prstGeom>
          <a:noFill/>
          <a:ln w="28575" cap="flat" cmpd="sng">
            <a:solidFill>
              <a:schemeClr val="dk2"/>
            </a:solidFill>
            <a:prstDash val="solid"/>
            <a:round/>
            <a:headEnd type="none" w="med" len="med"/>
            <a:tailEnd type="triangle" w="med" len="med"/>
          </a:ln>
        </p:spPr>
      </p:cxnSp>
      <p:cxnSp>
        <p:nvCxnSpPr>
          <p:cNvPr id="2750" name="Google Shape;2750;p129"/>
          <p:cNvCxnSpPr/>
          <p:nvPr/>
        </p:nvCxnSpPr>
        <p:spPr>
          <a:xfrm>
            <a:off x="2010650" y="1393425"/>
            <a:ext cx="3918300" cy="2730900"/>
          </a:xfrm>
          <a:prstGeom prst="straightConnector1">
            <a:avLst/>
          </a:prstGeom>
          <a:noFill/>
          <a:ln w="38100" cap="flat" cmpd="sng">
            <a:solidFill>
              <a:srgbClr val="FF0000"/>
            </a:solidFill>
            <a:prstDash val="solid"/>
            <a:round/>
            <a:headEnd type="none" w="med" len="med"/>
            <a:tailEnd type="none" w="med" len="med"/>
          </a:ln>
        </p:spPr>
      </p:cxnSp>
      <p:cxnSp>
        <p:nvCxnSpPr>
          <p:cNvPr id="2751" name="Google Shape;2751;p129"/>
          <p:cNvCxnSpPr>
            <a:endCxn id="2752" idx="1"/>
          </p:cNvCxnSpPr>
          <p:nvPr/>
        </p:nvCxnSpPr>
        <p:spPr>
          <a:xfrm rot="10800000" flipH="1">
            <a:off x="2076175" y="1079175"/>
            <a:ext cx="3301200" cy="3016800"/>
          </a:xfrm>
          <a:prstGeom prst="straightConnector1">
            <a:avLst/>
          </a:prstGeom>
          <a:noFill/>
          <a:ln w="38100" cap="flat" cmpd="sng">
            <a:solidFill>
              <a:srgbClr val="0000CC"/>
            </a:solidFill>
            <a:prstDash val="solid"/>
            <a:round/>
            <a:headEnd type="none" w="med" len="med"/>
            <a:tailEnd type="none" w="med" len="med"/>
          </a:ln>
        </p:spPr>
      </p:cxnSp>
      <p:sp>
        <p:nvSpPr>
          <p:cNvPr id="2753" name="Google Shape;2753;p129"/>
          <p:cNvSpPr txBox="1"/>
          <p:nvPr/>
        </p:nvSpPr>
        <p:spPr>
          <a:xfrm>
            <a:off x="5923425" y="394312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Muli"/>
                <a:ea typeface="Muli"/>
                <a:cs typeface="Muli"/>
                <a:sym typeface="Muli"/>
              </a:rPr>
              <a:t>D</a:t>
            </a:r>
            <a:endParaRPr b="1">
              <a:solidFill>
                <a:srgbClr val="FF0000"/>
              </a:solidFill>
              <a:latin typeface="Muli"/>
              <a:ea typeface="Muli"/>
              <a:cs typeface="Muli"/>
              <a:sym typeface="Muli"/>
            </a:endParaRPr>
          </a:p>
        </p:txBody>
      </p:sp>
      <p:sp>
        <p:nvSpPr>
          <p:cNvPr id="2752" name="Google Shape;2752;p129"/>
          <p:cNvSpPr txBox="1"/>
          <p:nvPr/>
        </p:nvSpPr>
        <p:spPr>
          <a:xfrm>
            <a:off x="5377375" y="87907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CC"/>
                </a:solidFill>
                <a:latin typeface="Muli"/>
                <a:ea typeface="Muli"/>
                <a:cs typeface="Muli"/>
                <a:sym typeface="Muli"/>
              </a:rPr>
              <a:t>S</a:t>
            </a:r>
            <a:endParaRPr b="1">
              <a:solidFill>
                <a:srgbClr val="0000CC"/>
              </a:solidFill>
              <a:latin typeface="Muli"/>
              <a:ea typeface="Muli"/>
              <a:cs typeface="Muli"/>
              <a:sym typeface="Muli"/>
            </a:endParaRPr>
          </a:p>
        </p:txBody>
      </p:sp>
      <p:sp>
        <p:nvSpPr>
          <p:cNvPr id="2754" name="Google Shape;2754;p129"/>
          <p:cNvSpPr txBox="1"/>
          <p:nvPr/>
        </p:nvSpPr>
        <p:spPr>
          <a:xfrm>
            <a:off x="1442950" y="433732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O</a:t>
            </a:r>
            <a:endParaRPr b="1">
              <a:solidFill>
                <a:srgbClr val="666666"/>
              </a:solidFill>
              <a:latin typeface="Muli"/>
              <a:ea typeface="Muli"/>
              <a:cs typeface="Muli"/>
              <a:sym typeface="Muli"/>
            </a:endParaRPr>
          </a:p>
        </p:txBody>
      </p:sp>
      <p:sp>
        <p:nvSpPr>
          <p:cNvPr id="2755" name="Google Shape;2755;p129"/>
          <p:cNvSpPr txBox="1"/>
          <p:nvPr/>
        </p:nvSpPr>
        <p:spPr>
          <a:xfrm>
            <a:off x="6486350" y="4479675"/>
            <a:ext cx="250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Quantity </a:t>
            </a:r>
            <a:endParaRPr b="1">
              <a:solidFill>
                <a:srgbClr val="666666"/>
              </a:solidFill>
              <a:latin typeface="Muli"/>
              <a:ea typeface="Muli"/>
              <a:cs typeface="Muli"/>
              <a:sym typeface="Muli"/>
            </a:endParaRPr>
          </a:p>
        </p:txBody>
      </p:sp>
      <p:sp>
        <p:nvSpPr>
          <p:cNvPr id="2756" name="Google Shape;2756;p129"/>
          <p:cNvSpPr txBox="1"/>
          <p:nvPr/>
        </p:nvSpPr>
        <p:spPr>
          <a:xfrm>
            <a:off x="1103125" y="879075"/>
            <a:ext cx="117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Price</a:t>
            </a:r>
            <a:endParaRPr b="1">
              <a:solidFill>
                <a:srgbClr val="666666"/>
              </a:solidFill>
              <a:latin typeface="Muli"/>
              <a:ea typeface="Muli"/>
              <a:cs typeface="Muli"/>
              <a:sym typeface="Muli"/>
            </a:endParaRPr>
          </a:p>
        </p:txBody>
      </p:sp>
      <p:sp>
        <p:nvSpPr>
          <p:cNvPr id="2757" name="Google Shape;2757;p129"/>
          <p:cNvSpPr txBox="1"/>
          <p:nvPr/>
        </p:nvSpPr>
        <p:spPr>
          <a:xfrm>
            <a:off x="3603575" y="2206150"/>
            <a:ext cx="2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E </a:t>
            </a:r>
            <a:endParaRPr b="1">
              <a:solidFill>
                <a:srgbClr val="666666"/>
              </a:solidFill>
              <a:latin typeface="Muli"/>
              <a:ea typeface="Muli"/>
              <a:cs typeface="Muli"/>
              <a:sym typeface="Muli"/>
            </a:endParaRPr>
          </a:p>
        </p:txBody>
      </p:sp>
      <p:cxnSp>
        <p:nvCxnSpPr>
          <p:cNvPr id="2758" name="Google Shape;2758;p129"/>
          <p:cNvCxnSpPr/>
          <p:nvPr/>
        </p:nvCxnSpPr>
        <p:spPr>
          <a:xfrm rot="10800000" flipH="1">
            <a:off x="1676825" y="2606350"/>
            <a:ext cx="2076300" cy="12000"/>
          </a:xfrm>
          <a:prstGeom prst="straightConnector1">
            <a:avLst/>
          </a:prstGeom>
          <a:noFill/>
          <a:ln w="38100" cap="flat" cmpd="sng">
            <a:solidFill>
              <a:srgbClr val="FF0066"/>
            </a:solidFill>
            <a:prstDash val="lgDash"/>
            <a:round/>
            <a:headEnd type="none" w="med" len="med"/>
            <a:tailEnd type="none" w="med" len="med"/>
          </a:ln>
        </p:spPr>
      </p:cxnSp>
      <p:cxnSp>
        <p:nvCxnSpPr>
          <p:cNvPr id="2759" name="Google Shape;2759;p129"/>
          <p:cNvCxnSpPr/>
          <p:nvPr/>
        </p:nvCxnSpPr>
        <p:spPr>
          <a:xfrm>
            <a:off x="3751325" y="2571750"/>
            <a:ext cx="17400" cy="1879800"/>
          </a:xfrm>
          <a:prstGeom prst="straightConnector1">
            <a:avLst/>
          </a:prstGeom>
          <a:noFill/>
          <a:ln w="38100" cap="flat" cmpd="sng">
            <a:solidFill>
              <a:srgbClr val="FF0066"/>
            </a:solidFill>
            <a:prstDash val="lgDash"/>
            <a:round/>
            <a:headEnd type="none" w="med" len="med"/>
            <a:tailEnd type="none" w="med" len="med"/>
          </a:ln>
        </p:spPr>
      </p:cxnSp>
      <p:sp>
        <p:nvSpPr>
          <p:cNvPr id="2760" name="Google Shape;2760;p129"/>
          <p:cNvSpPr/>
          <p:nvPr/>
        </p:nvSpPr>
        <p:spPr>
          <a:xfrm>
            <a:off x="3685975" y="25063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29"/>
          <p:cNvSpPr txBox="1"/>
          <p:nvPr/>
        </p:nvSpPr>
        <p:spPr>
          <a:xfrm>
            <a:off x="1345525" y="2454413"/>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66"/>
                </a:solidFill>
                <a:latin typeface="Muli"/>
                <a:ea typeface="Muli"/>
                <a:cs typeface="Muli"/>
                <a:sym typeface="Muli"/>
              </a:rPr>
              <a:t>P</a:t>
            </a:r>
            <a:endParaRPr b="1">
              <a:solidFill>
                <a:srgbClr val="FF0066"/>
              </a:solidFill>
              <a:latin typeface="Muli"/>
              <a:ea typeface="Muli"/>
              <a:cs typeface="Muli"/>
              <a:sym typeface="Muli"/>
            </a:endParaRPr>
          </a:p>
        </p:txBody>
      </p:sp>
      <p:sp>
        <p:nvSpPr>
          <p:cNvPr id="2762" name="Google Shape;2762;p129"/>
          <p:cNvSpPr txBox="1"/>
          <p:nvPr/>
        </p:nvSpPr>
        <p:spPr>
          <a:xfrm>
            <a:off x="3596375" y="4479663"/>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66"/>
                </a:solidFill>
                <a:latin typeface="Muli"/>
                <a:ea typeface="Muli"/>
                <a:cs typeface="Muli"/>
                <a:sym typeface="Muli"/>
              </a:rPr>
              <a:t>Q</a:t>
            </a:r>
            <a:endParaRPr b="1">
              <a:solidFill>
                <a:srgbClr val="FF0066"/>
              </a:solidFill>
              <a:latin typeface="Muli"/>
              <a:ea typeface="Muli"/>
              <a:cs typeface="Muli"/>
              <a:sym typeface="Muli"/>
            </a:endParaRPr>
          </a:p>
        </p:txBody>
      </p:sp>
      <p:sp>
        <p:nvSpPr>
          <p:cNvPr id="2763" name="Google Shape;2763;p129"/>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u="sng">
                <a:solidFill>
                  <a:srgbClr val="008000"/>
                </a:solidFill>
              </a:rPr>
              <a:t>Market Equilibrium When Supply </a:t>
            </a:r>
            <a:endParaRPr sz="3700" b="1" u="sng">
              <a:solidFill>
                <a:srgbClr val="008000"/>
              </a:solidFill>
            </a:endParaRPr>
          </a:p>
        </p:txBody>
      </p:sp>
      <p:sp>
        <p:nvSpPr>
          <p:cNvPr id="2766" name="Google Shape;2766;p129"/>
          <p:cNvSpPr txBox="1"/>
          <p:nvPr/>
        </p:nvSpPr>
        <p:spPr>
          <a:xfrm>
            <a:off x="4400875" y="2661538"/>
            <a:ext cx="51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E1 </a:t>
            </a:r>
            <a:endParaRPr b="1">
              <a:solidFill>
                <a:srgbClr val="666666"/>
              </a:solidFill>
              <a:latin typeface="Muli"/>
              <a:ea typeface="Muli"/>
              <a:cs typeface="Muli"/>
              <a:sym typeface="Muli"/>
            </a:endParaRPr>
          </a:p>
        </p:txBody>
      </p:sp>
      <p:cxnSp>
        <p:nvCxnSpPr>
          <p:cNvPr id="2767" name="Google Shape;2767;p129"/>
          <p:cNvCxnSpPr/>
          <p:nvPr/>
        </p:nvCxnSpPr>
        <p:spPr>
          <a:xfrm rot="10800000" flipH="1">
            <a:off x="1622075" y="3157688"/>
            <a:ext cx="2763000" cy="12000"/>
          </a:xfrm>
          <a:prstGeom prst="straightConnector1">
            <a:avLst/>
          </a:prstGeom>
          <a:noFill/>
          <a:ln w="38100" cap="flat" cmpd="sng">
            <a:solidFill>
              <a:srgbClr val="990099"/>
            </a:solidFill>
            <a:prstDash val="dash"/>
            <a:round/>
            <a:headEnd type="none" w="med" len="med"/>
            <a:tailEnd type="none" w="med" len="med"/>
          </a:ln>
        </p:spPr>
      </p:cxnSp>
      <p:cxnSp>
        <p:nvCxnSpPr>
          <p:cNvPr id="2768" name="Google Shape;2768;p129"/>
          <p:cNvCxnSpPr/>
          <p:nvPr/>
        </p:nvCxnSpPr>
        <p:spPr>
          <a:xfrm>
            <a:off x="4603400" y="3194825"/>
            <a:ext cx="600" cy="1276800"/>
          </a:xfrm>
          <a:prstGeom prst="straightConnector1">
            <a:avLst/>
          </a:prstGeom>
          <a:noFill/>
          <a:ln w="38100" cap="flat" cmpd="sng">
            <a:solidFill>
              <a:srgbClr val="990099"/>
            </a:solidFill>
            <a:prstDash val="dash"/>
            <a:round/>
            <a:headEnd type="none" w="med" len="med"/>
            <a:tailEnd type="none" w="med" len="med"/>
          </a:ln>
        </p:spPr>
      </p:cxnSp>
      <p:sp>
        <p:nvSpPr>
          <p:cNvPr id="2769" name="Google Shape;2769;p129"/>
          <p:cNvSpPr/>
          <p:nvPr/>
        </p:nvSpPr>
        <p:spPr>
          <a:xfrm>
            <a:off x="4533200" y="310344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29"/>
          <p:cNvSpPr txBox="1"/>
          <p:nvPr/>
        </p:nvSpPr>
        <p:spPr>
          <a:xfrm>
            <a:off x="1219825" y="292932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66"/>
                </a:solidFill>
                <a:latin typeface="Muli"/>
                <a:ea typeface="Muli"/>
                <a:cs typeface="Muli"/>
                <a:sym typeface="Muli"/>
              </a:rPr>
              <a:t>P1</a:t>
            </a:r>
            <a:endParaRPr b="1">
              <a:solidFill>
                <a:srgbClr val="660066"/>
              </a:solidFill>
              <a:latin typeface="Muli"/>
              <a:ea typeface="Muli"/>
              <a:cs typeface="Muli"/>
              <a:sym typeface="Muli"/>
            </a:endParaRPr>
          </a:p>
        </p:txBody>
      </p:sp>
      <p:cxnSp>
        <p:nvCxnSpPr>
          <p:cNvPr id="2771" name="Google Shape;2771;p129"/>
          <p:cNvCxnSpPr/>
          <p:nvPr/>
        </p:nvCxnSpPr>
        <p:spPr>
          <a:xfrm>
            <a:off x="1874925" y="2689050"/>
            <a:ext cx="9900" cy="451200"/>
          </a:xfrm>
          <a:prstGeom prst="straightConnector1">
            <a:avLst/>
          </a:prstGeom>
          <a:noFill/>
          <a:ln w="38100" cap="flat" cmpd="sng">
            <a:solidFill>
              <a:srgbClr val="660066"/>
            </a:solidFill>
            <a:prstDash val="solid"/>
            <a:round/>
            <a:headEnd type="none" w="med" len="med"/>
            <a:tailEnd type="triangle" w="med" len="med"/>
          </a:ln>
        </p:spPr>
      </p:cxnSp>
      <p:cxnSp>
        <p:nvCxnSpPr>
          <p:cNvPr id="2772" name="Google Shape;2772;p129"/>
          <p:cNvCxnSpPr/>
          <p:nvPr/>
        </p:nvCxnSpPr>
        <p:spPr>
          <a:xfrm>
            <a:off x="3879275" y="4271850"/>
            <a:ext cx="672600" cy="19500"/>
          </a:xfrm>
          <a:prstGeom prst="straightConnector1">
            <a:avLst/>
          </a:prstGeom>
          <a:noFill/>
          <a:ln w="38100" cap="flat" cmpd="sng">
            <a:solidFill>
              <a:srgbClr val="660066"/>
            </a:solidFill>
            <a:prstDash val="solid"/>
            <a:round/>
            <a:headEnd type="none" w="med" len="med"/>
            <a:tailEnd type="triangle" w="med" len="med"/>
          </a:ln>
        </p:spPr>
      </p:cxnSp>
      <p:sp>
        <p:nvSpPr>
          <p:cNvPr id="2773" name="Google Shape;2773;p129"/>
          <p:cNvSpPr txBox="1"/>
          <p:nvPr/>
        </p:nvSpPr>
        <p:spPr>
          <a:xfrm>
            <a:off x="4282175" y="447967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66"/>
                </a:solidFill>
                <a:latin typeface="Muli"/>
                <a:ea typeface="Muli"/>
                <a:cs typeface="Muli"/>
                <a:sym typeface="Muli"/>
              </a:rPr>
              <a:t>Q1</a:t>
            </a:r>
            <a:endParaRPr b="1">
              <a:solidFill>
                <a:srgbClr val="660066"/>
              </a:solidFill>
              <a:latin typeface="Muli"/>
              <a:ea typeface="Muli"/>
              <a:cs typeface="Muli"/>
              <a:sym typeface="Muli"/>
            </a:endParaRPr>
          </a:p>
        </p:txBody>
      </p:sp>
      <p:sp>
        <p:nvSpPr>
          <p:cNvPr id="2774" name="Google Shape;2774;p129"/>
          <p:cNvSpPr txBox="1"/>
          <p:nvPr/>
        </p:nvSpPr>
        <p:spPr>
          <a:xfrm>
            <a:off x="5051375" y="2206150"/>
            <a:ext cx="2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C </a:t>
            </a:r>
            <a:endParaRPr b="1">
              <a:solidFill>
                <a:srgbClr val="666666"/>
              </a:solidFill>
              <a:latin typeface="Muli"/>
              <a:ea typeface="Muli"/>
              <a:cs typeface="Muli"/>
              <a:sym typeface="Muli"/>
            </a:endParaRPr>
          </a:p>
        </p:txBody>
      </p:sp>
      <p:cxnSp>
        <p:nvCxnSpPr>
          <p:cNvPr id="2775" name="Google Shape;2775;p129"/>
          <p:cNvCxnSpPr>
            <a:endCxn id="2774" idx="2"/>
          </p:cNvCxnSpPr>
          <p:nvPr/>
        </p:nvCxnSpPr>
        <p:spPr>
          <a:xfrm rot="10800000" flipH="1">
            <a:off x="3810425" y="2606350"/>
            <a:ext cx="1390500" cy="12000"/>
          </a:xfrm>
          <a:prstGeom prst="straightConnector1">
            <a:avLst/>
          </a:prstGeom>
          <a:noFill/>
          <a:ln w="38100" cap="flat" cmpd="sng">
            <a:solidFill>
              <a:srgbClr val="008000"/>
            </a:solidFill>
            <a:prstDash val="dash"/>
            <a:round/>
            <a:headEnd type="none" w="med" len="med"/>
            <a:tailEnd type="none" w="med" len="med"/>
          </a:ln>
        </p:spPr>
      </p:cxnSp>
      <p:sp>
        <p:nvSpPr>
          <p:cNvPr id="2776" name="Google Shape;2776;p129"/>
          <p:cNvSpPr/>
          <p:nvPr/>
        </p:nvSpPr>
        <p:spPr>
          <a:xfrm>
            <a:off x="5133775" y="25063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7" name="Google Shape;2777;p129"/>
          <p:cNvCxnSpPr/>
          <p:nvPr/>
        </p:nvCxnSpPr>
        <p:spPr>
          <a:xfrm>
            <a:off x="4333050" y="2642625"/>
            <a:ext cx="6900" cy="403500"/>
          </a:xfrm>
          <a:prstGeom prst="straightConnector1">
            <a:avLst/>
          </a:prstGeom>
          <a:noFill/>
          <a:ln w="38100" cap="flat" cmpd="sng">
            <a:solidFill>
              <a:srgbClr val="008000"/>
            </a:solidFill>
            <a:prstDash val="solid"/>
            <a:round/>
            <a:headEnd type="none" w="med" len="med"/>
            <a:tailEnd type="triangle" w="med" len="med"/>
          </a:ln>
        </p:spPr>
      </p:cxnSp>
      <p:cxnSp>
        <p:nvCxnSpPr>
          <p:cNvPr id="2778" name="Google Shape;2778;p129"/>
          <p:cNvCxnSpPr/>
          <p:nvPr/>
        </p:nvCxnSpPr>
        <p:spPr>
          <a:xfrm rot="10800000">
            <a:off x="8478600" y="300750"/>
            <a:ext cx="5100" cy="484500"/>
          </a:xfrm>
          <a:prstGeom prst="straightConnector1">
            <a:avLst/>
          </a:prstGeom>
          <a:noFill/>
          <a:ln w="38100" cap="flat" cmpd="sng">
            <a:solidFill>
              <a:srgbClr val="008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6.94444E-6 -6.66667E-6 L -6.94444E-6 -6.66667E-6 C 0.00225 0.00184 0.00451 0.0037 0.00676 0.00586 C 0.00798 0.0074 0.00902 0.00956 0.01024 0.01049 C 0.0118 0.01203 0.01371 0.01234 0.01544 0.01357 C 0.01787 0.01573 0.02239 0.02129 0.02239 0.02129 C 0.02291 0.02283 0.02326 0.02468 0.02395 0.02592 C 0.02482 0.02684 0.02586 0.02684 0.02655 0.02746 C 0.02794 0.0287 0.03176 0.03394 0.03263 0.03518 C 0.0335 0.0361 0.03454 0.03703 0.03524 0.03826 C 0.03628 0.04012 0.0368 0.04259 0.03784 0.04444 C 0.03871 0.04598 0.04027 0.04598 0.04131 0.04752 C 0.04218 0.04876 0.04287 0.05061 0.04392 0.05215 C 0.04513 0.0537 0.04669 0.05493 0.04808 0.05647 C 0.05034 0.05925 0.0519 0.06203 0.05416 0.06419 C 0.0559 0.06604 0.05763 0.06728 0.05937 0.06882 C 0.06423 0.07376 0.05954 0.07067 0.06544 0.07499 C 0.06614 0.07561 0.06718 0.07592 0.06805 0.07654 C 0.07326 0.08055 0.06961 0.07839 0.07395 0.08271 C 0.0769 0.0858 0.07708 0.08549 0.08003 0.08734 C 0.08055 0.08888 0.08107 0.09043 0.08176 0.09197 C 0.08419 0.09691 0.08437 0.09536 0.0861 0.10123 C 0.08645 0.10246 0.08628 0.10462 0.08697 0.10586 C 0.08749 0.10678 0.08871 0.10647 0.08958 0.1074 C 0.09027 0.10802 0.09062 0.10925 0.09131 0.11049 L 0.09131 0.11049 L 0.09131 0.11049 " pathEditMode="relative" ptsTypes="AAAAAAAAAAAAAAAAAAAAAAAAAAA">
                                      <p:cBhvr>
                                        <p:cTn id="6" dur="2000" fill="hold"/>
                                        <p:tgtEl>
                                          <p:spTgt spid="2751"/>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0 0 L 0 0 C 0.00226 0.00185 0.00452 0.0037 0.00677 0.00586 C 0.00868 0.00771 0.01025 0.01018 0.01198 0.01204 L 0.01719 0.01821 C 0.01806 0.01944 0.01893 0.02006 0.01979 0.02129 C 0.02084 0.02346 0.02188 0.02592 0.02309 0.02747 C 0.02413 0.0287 0.02552 0.02839 0.02657 0.02901 C 0.029 0.0321 0.03073 0.03673 0.03351 0.03827 C 0.03854 0.04136 0.03525 0.03889 0.04306 0.04599 C 0.0441 0.04691 0.04514 0.04815 0.04636 0.04907 C 0.05591 0.05463 0.0415 0.04568 0.05157 0.0537 C 0.0533 0.05494 0.05677 0.05679 0.05677 0.05679 C 0.05764 0.05833 0.05834 0.06018 0.05938 0.06111 C 0.06042 0.06234 0.06163 0.06234 0.06285 0.06265 C 0.06372 0.06327 0.06459 0.06389 0.06545 0.0642 C 0.06563 0.06574 0.06563 0.0679 0.06615 0.06883 C 0.06736 0.07099 0.07188 0.07037 0.06615 0.07037 L 0.06615 0.07037 " pathEditMode="relative" ptsTypes="AAAAAAAAAAAAAAAAAAA">
                                      <p:cBhvr>
                                        <p:cTn id="10" dur="2000" fill="hold"/>
                                        <p:tgtEl>
                                          <p:spTgt spid="2752"/>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75"/>
                                        </p:tgtEl>
                                        <p:attrNameLst>
                                          <p:attrName>style.visibility</p:attrName>
                                        </p:attrNameLst>
                                      </p:cBhvr>
                                      <p:to>
                                        <p:strVal val="visible"/>
                                      </p:to>
                                    </p:set>
                                    <p:animEffect transition="in" filter="fade">
                                      <p:cBhvr>
                                        <p:cTn id="15" dur="1000"/>
                                        <p:tgtEl>
                                          <p:spTgt spid="277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76"/>
                                        </p:tgtEl>
                                        <p:attrNameLst>
                                          <p:attrName>style.visibility</p:attrName>
                                        </p:attrNameLst>
                                      </p:cBhvr>
                                      <p:to>
                                        <p:strVal val="visible"/>
                                      </p:to>
                                    </p:set>
                                    <p:animEffect transition="in" filter="fade">
                                      <p:cBhvr>
                                        <p:cTn id="20" dur="1000"/>
                                        <p:tgtEl>
                                          <p:spTgt spid="277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774"/>
                                        </p:tgtEl>
                                        <p:attrNameLst>
                                          <p:attrName>style.visibility</p:attrName>
                                        </p:attrNameLst>
                                      </p:cBhvr>
                                      <p:to>
                                        <p:strVal val="visible"/>
                                      </p:to>
                                    </p:set>
                                    <p:animEffect transition="in" filter="fade">
                                      <p:cBhvr>
                                        <p:cTn id="25" dur="1000"/>
                                        <p:tgtEl>
                                          <p:spTgt spid="277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77"/>
                                        </p:tgtEl>
                                        <p:attrNameLst>
                                          <p:attrName>style.visibility</p:attrName>
                                        </p:attrNameLst>
                                      </p:cBhvr>
                                      <p:to>
                                        <p:strVal val="visible"/>
                                      </p:to>
                                    </p:set>
                                    <p:animEffect transition="in" filter="fade">
                                      <p:cBhvr>
                                        <p:cTn id="30" dur="1000"/>
                                        <p:tgtEl>
                                          <p:spTgt spid="277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769"/>
                                        </p:tgtEl>
                                        <p:attrNameLst>
                                          <p:attrName>style.visibility</p:attrName>
                                        </p:attrNameLst>
                                      </p:cBhvr>
                                      <p:to>
                                        <p:strVal val="visible"/>
                                      </p:to>
                                    </p:set>
                                    <p:animEffect transition="in" filter="fade">
                                      <p:cBhvr>
                                        <p:cTn id="35" dur="1000"/>
                                        <p:tgtEl>
                                          <p:spTgt spid="276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66"/>
                                        </p:tgtEl>
                                        <p:attrNameLst>
                                          <p:attrName>style.visibility</p:attrName>
                                        </p:attrNameLst>
                                      </p:cBhvr>
                                      <p:to>
                                        <p:strVal val="visible"/>
                                      </p:to>
                                    </p:set>
                                    <p:animEffect transition="in" filter="fade">
                                      <p:cBhvr>
                                        <p:cTn id="40" dur="1000"/>
                                        <p:tgtEl>
                                          <p:spTgt spid="276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767"/>
                                        </p:tgtEl>
                                        <p:attrNameLst>
                                          <p:attrName>style.visibility</p:attrName>
                                        </p:attrNameLst>
                                      </p:cBhvr>
                                      <p:to>
                                        <p:strVal val="visible"/>
                                      </p:to>
                                    </p:set>
                                    <p:animEffect transition="in" filter="fade">
                                      <p:cBhvr>
                                        <p:cTn id="45" dur="1000"/>
                                        <p:tgtEl>
                                          <p:spTgt spid="276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770"/>
                                        </p:tgtEl>
                                        <p:attrNameLst>
                                          <p:attrName>style.visibility</p:attrName>
                                        </p:attrNameLst>
                                      </p:cBhvr>
                                      <p:to>
                                        <p:strVal val="visible"/>
                                      </p:to>
                                    </p:set>
                                    <p:animEffect transition="in" filter="fade">
                                      <p:cBhvr>
                                        <p:cTn id="50" dur="1000"/>
                                        <p:tgtEl>
                                          <p:spTgt spid="277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768"/>
                                        </p:tgtEl>
                                        <p:attrNameLst>
                                          <p:attrName>style.visibility</p:attrName>
                                        </p:attrNameLst>
                                      </p:cBhvr>
                                      <p:to>
                                        <p:strVal val="visible"/>
                                      </p:to>
                                    </p:set>
                                    <p:animEffect transition="in" filter="fade">
                                      <p:cBhvr>
                                        <p:cTn id="55" dur="1000"/>
                                        <p:tgtEl>
                                          <p:spTgt spid="276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773"/>
                                        </p:tgtEl>
                                        <p:attrNameLst>
                                          <p:attrName>style.visibility</p:attrName>
                                        </p:attrNameLst>
                                      </p:cBhvr>
                                      <p:to>
                                        <p:strVal val="visible"/>
                                      </p:to>
                                    </p:set>
                                    <p:animEffect transition="in" filter="fade">
                                      <p:cBhvr>
                                        <p:cTn id="60" dur="1000"/>
                                        <p:tgtEl>
                                          <p:spTgt spid="277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771"/>
                                        </p:tgtEl>
                                        <p:attrNameLst>
                                          <p:attrName>style.visibility</p:attrName>
                                        </p:attrNameLst>
                                      </p:cBhvr>
                                      <p:to>
                                        <p:strVal val="visible"/>
                                      </p:to>
                                    </p:set>
                                    <p:animEffect transition="in" filter="fade">
                                      <p:cBhvr>
                                        <p:cTn id="65" dur="1000"/>
                                        <p:tgtEl>
                                          <p:spTgt spid="277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772"/>
                                        </p:tgtEl>
                                        <p:attrNameLst>
                                          <p:attrName>style.visibility</p:attrName>
                                        </p:attrNameLst>
                                      </p:cBhvr>
                                      <p:to>
                                        <p:strVal val="visible"/>
                                      </p:to>
                                    </p:set>
                                    <p:animEffect transition="in" filter="fade">
                                      <p:cBhvr>
                                        <p:cTn id="70" dur="1000"/>
                                        <p:tgtEl>
                                          <p:spTgt spid="2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783"/>
        <p:cNvGrpSpPr/>
        <p:nvPr/>
      </p:nvGrpSpPr>
      <p:grpSpPr>
        <a:xfrm>
          <a:off x="0" y="0"/>
          <a:ext cx="0" cy="0"/>
          <a:chOff x="0" y="0"/>
          <a:chExt cx="0" cy="0"/>
        </a:xfrm>
      </p:grpSpPr>
      <p:cxnSp>
        <p:nvCxnSpPr>
          <p:cNvPr id="2784" name="Google Shape;2784;p130"/>
          <p:cNvCxnSpPr/>
          <p:nvPr/>
        </p:nvCxnSpPr>
        <p:spPr>
          <a:xfrm rot="10800000" flipH="1">
            <a:off x="1654225" y="1084875"/>
            <a:ext cx="18600" cy="3366600"/>
          </a:xfrm>
          <a:prstGeom prst="straightConnector1">
            <a:avLst/>
          </a:prstGeom>
          <a:noFill/>
          <a:ln w="28575" cap="flat" cmpd="sng">
            <a:solidFill>
              <a:schemeClr val="dk2"/>
            </a:solidFill>
            <a:prstDash val="solid"/>
            <a:round/>
            <a:headEnd type="none" w="med" len="med"/>
            <a:tailEnd type="triangle" w="med" len="med"/>
          </a:ln>
        </p:spPr>
      </p:cxnSp>
      <p:cxnSp>
        <p:nvCxnSpPr>
          <p:cNvPr id="2785" name="Google Shape;2785;p130"/>
          <p:cNvCxnSpPr/>
          <p:nvPr/>
        </p:nvCxnSpPr>
        <p:spPr>
          <a:xfrm>
            <a:off x="1654225" y="4451475"/>
            <a:ext cx="4947000" cy="28200"/>
          </a:xfrm>
          <a:prstGeom prst="straightConnector1">
            <a:avLst/>
          </a:prstGeom>
          <a:noFill/>
          <a:ln w="28575" cap="flat" cmpd="sng">
            <a:solidFill>
              <a:schemeClr val="dk2"/>
            </a:solidFill>
            <a:prstDash val="solid"/>
            <a:round/>
            <a:headEnd type="none" w="med" len="med"/>
            <a:tailEnd type="triangle" w="med" len="med"/>
          </a:ln>
        </p:spPr>
      </p:cxnSp>
      <p:cxnSp>
        <p:nvCxnSpPr>
          <p:cNvPr id="2786" name="Google Shape;2786;p130"/>
          <p:cNvCxnSpPr/>
          <p:nvPr/>
        </p:nvCxnSpPr>
        <p:spPr>
          <a:xfrm>
            <a:off x="2010650" y="1393425"/>
            <a:ext cx="3918300" cy="2730900"/>
          </a:xfrm>
          <a:prstGeom prst="straightConnector1">
            <a:avLst/>
          </a:prstGeom>
          <a:noFill/>
          <a:ln w="38100" cap="flat" cmpd="sng">
            <a:solidFill>
              <a:srgbClr val="FF0000"/>
            </a:solidFill>
            <a:prstDash val="solid"/>
            <a:round/>
            <a:headEnd type="none" w="med" len="med"/>
            <a:tailEnd type="none" w="med" len="med"/>
          </a:ln>
        </p:spPr>
      </p:cxnSp>
      <p:cxnSp>
        <p:nvCxnSpPr>
          <p:cNvPr id="2787" name="Google Shape;2787;p130"/>
          <p:cNvCxnSpPr>
            <a:endCxn id="2788" idx="1"/>
          </p:cNvCxnSpPr>
          <p:nvPr/>
        </p:nvCxnSpPr>
        <p:spPr>
          <a:xfrm rot="10800000" flipH="1">
            <a:off x="2076175" y="1079175"/>
            <a:ext cx="3301200" cy="3016800"/>
          </a:xfrm>
          <a:prstGeom prst="straightConnector1">
            <a:avLst/>
          </a:prstGeom>
          <a:noFill/>
          <a:ln w="38100" cap="flat" cmpd="sng">
            <a:solidFill>
              <a:srgbClr val="0000CC"/>
            </a:solidFill>
            <a:prstDash val="solid"/>
            <a:round/>
            <a:headEnd type="none" w="med" len="med"/>
            <a:tailEnd type="none" w="med" len="med"/>
          </a:ln>
        </p:spPr>
      </p:cxnSp>
      <p:sp>
        <p:nvSpPr>
          <p:cNvPr id="2789" name="Google Shape;2789;p130"/>
          <p:cNvSpPr txBox="1"/>
          <p:nvPr/>
        </p:nvSpPr>
        <p:spPr>
          <a:xfrm>
            <a:off x="5923425" y="394312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Muli"/>
                <a:ea typeface="Muli"/>
                <a:cs typeface="Muli"/>
                <a:sym typeface="Muli"/>
              </a:rPr>
              <a:t>D</a:t>
            </a:r>
            <a:endParaRPr b="1">
              <a:solidFill>
                <a:srgbClr val="FF0000"/>
              </a:solidFill>
              <a:latin typeface="Muli"/>
              <a:ea typeface="Muli"/>
              <a:cs typeface="Muli"/>
              <a:sym typeface="Muli"/>
            </a:endParaRPr>
          </a:p>
        </p:txBody>
      </p:sp>
      <p:sp>
        <p:nvSpPr>
          <p:cNvPr id="2788" name="Google Shape;2788;p130"/>
          <p:cNvSpPr txBox="1"/>
          <p:nvPr/>
        </p:nvSpPr>
        <p:spPr>
          <a:xfrm>
            <a:off x="5377375" y="87907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CC"/>
                </a:solidFill>
                <a:latin typeface="Muli"/>
                <a:ea typeface="Muli"/>
                <a:cs typeface="Muli"/>
                <a:sym typeface="Muli"/>
              </a:rPr>
              <a:t>S</a:t>
            </a:r>
            <a:endParaRPr b="1">
              <a:solidFill>
                <a:srgbClr val="0000CC"/>
              </a:solidFill>
              <a:latin typeface="Muli"/>
              <a:ea typeface="Muli"/>
              <a:cs typeface="Muli"/>
              <a:sym typeface="Muli"/>
            </a:endParaRPr>
          </a:p>
        </p:txBody>
      </p:sp>
      <p:sp>
        <p:nvSpPr>
          <p:cNvPr id="2790" name="Google Shape;2790;p130"/>
          <p:cNvSpPr txBox="1"/>
          <p:nvPr/>
        </p:nvSpPr>
        <p:spPr>
          <a:xfrm>
            <a:off x="1442950" y="433732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O</a:t>
            </a:r>
            <a:endParaRPr b="1">
              <a:solidFill>
                <a:srgbClr val="666666"/>
              </a:solidFill>
              <a:latin typeface="Muli"/>
              <a:ea typeface="Muli"/>
              <a:cs typeface="Muli"/>
              <a:sym typeface="Muli"/>
            </a:endParaRPr>
          </a:p>
        </p:txBody>
      </p:sp>
      <p:sp>
        <p:nvSpPr>
          <p:cNvPr id="2791" name="Google Shape;2791;p130"/>
          <p:cNvSpPr txBox="1"/>
          <p:nvPr/>
        </p:nvSpPr>
        <p:spPr>
          <a:xfrm>
            <a:off x="6486350" y="4479675"/>
            <a:ext cx="250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Quantity </a:t>
            </a:r>
            <a:endParaRPr b="1">
              <a:solidFill>
                <a:srgbClr val="666666"/>
              </a:solidFill>
              <a:latin typeface="Muli"/>
              <a:ea typeface="Muli"/>
              <a:cs typeface="Muli"/>
              <a:sym typeface="Muli"/>
            </a:endParaRPr>
          </a:p>
        </p:txBody>
      </p:sp>
      <p:sp>
        <p:nvSpPr>
          <p:cNvPr id="2792" name="Google Shape;2792;p130"/>
          <p:cNvSpPr txBox="1"/>
          <p:nvPr/>
        </p:nvSpPr>
        <p:spPr>
          <a:xfrm>
            <a:off x="1103125" y="879075"/>
            <a:ext cx="117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Price</a:t>
            </a:r>
            <a:endParaRPr b="1">
              <a:solidFill>
                <a:srgbClr val="666666"/>
              </a:solidFill>
              <a:latin typeface="Muli"/>
              <a:ea typeface="Muli"/>
              <a:cs typeface="Muli"/>
              <a:sym typeface="Muli"/>
            </a:endParaRPr>
          </a:p>
        </p:txBody>
      </p:sp>
      <p:sp>
        <p:nvSpPr>
          <p:cNvPr id="2793" name="Google Shape;2793;p130"/>
          <p:cNvSpPr txBox="1"/>
          <p:nvPr/>
        </p:nvSpPr>
        <p:spPr>
          <a:xfrm>
            <a:off x="3603575" y="2206150"/>
            <a:ext cx="2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E </a:t>
            </a:r>
            <a:endParaRPr b="1">
              <a:solidFill>
                <a:srgbClr val="666666"/>
              </a:solidFill>
              <a:latin typeface="Muli"/>
              <a:ea typeface="Muli"/>
              <a:cs typeface="Muli"/>
              <a:sym typeface="Muli"/>
            </a:endParaRPr>
          </a:p>
        </p:txBody>
      </p:sp>
      <p:cxnSp>
        <p:nvCxnSpPr>
          <p:cNvPr id="2794" name="Google Shape;2794;p130"/>
          <p:cNvCxnSpPr/>
          <p:nvPr/>
        </p:nvCxnSpPr>
        <p:spPr>
          <a:xfrm rot="10800000" flipH="1">
            <a:off x="1676825" y="2606350"/>
            <a:ext cx="2076300" cy="12000"/>
          </a:xfrm>
          <a:prstGeom prst="straightConnector1">
            <a:avLst/>
          </a:prstGeom>
          <a:noFill/>
          <a:ln w="38100" cap="flat" cmpd="sng">
            <a:solidFill>
              <a:srgbClr val="FF0066"/>
            </a:solidFill>
            <a:prstDash val="lgDash"/>
            <a:round/>
            <a:headEnd type="none" w="med" len="med"/>
            <a:tailEnd type="none" w="med" len="med"/>
          </a:ln>
        </p:spPr>
      </p:cxnSp>
      <p:cxnSp>
        <p:nvCxnSpPr>
          <p:cNvPr id="2795" name="Google Shape;2795;p130"/>
          <p:cNvCxnSpPr/>
          <p:nvPr/>
        </p:nvCxnSpPr>
        <p:spPr>
          <a:xfrm>
            <a:off x="3751325" y="2571750"/>
            <a:ext cx="17400" cy="1879800"/>
          </a:xfrm>
          <a:prstGeom prst="straightConnector1">
            <a:avLst/>
          </a:prstGeom>
          <a:noFill/>
          <a:ln w="38100" cap="flat" cmpd="sng">
            <a:solidFill>
              <a:srgbClr val="FF0066"/>
            </a:solidFill>
            <a:prstDash val="lgDash"/>
            <a:round/>
            <a:headEnd type="none" w="med" len="med"/>
            <a:tailEnd type="none" w="med" len="med"/>
          </a:ln>
        </p:spPr>
      </p:cxnSp>
      <p:sp>
        <p:nvSpPr>
          <p:cNvPr id="2796" name="Google Shape;2796;p130"/>
          <p:cNvSpPr/>
          <p:nvPr/>
        </p:nvSpPr>
        <p:spPr>
          <a:xfrm>
            <a:off x="3685975" y="25063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30"/>
          <p:cNvSpPr txBox="1"/>
          <p:nvPr/>
        </p:nvSpPr>
        <p:spPr>
          <a:xfrm>
            <a:off x="1345525" y="2454413"/>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66"/>
                </a:solidFill>
                <a:latin typeface="Muli"/>
                <a:ea typeface="Muli"/>
                <a:cs typeface="Muli"/>
                <a:sym typeface="Muli"/>
              </a:rPr>
              <a:t>P</a:t>
            </a:r>
            <a:endParaRPr b="1">
              <a:solidFill>
                <a:srgbClr val="FF0066"/>
              </a:solidFill>
              <a:latin typeface="Muli"/>
              <a:ea typeface="Muli"/>
              <a:cs typeface="Muli"/>
              <a:sym typeface="Muli"/>
            </a:endParaRPr>
          </a:p>
        </p:txBody>
      </p:sp>
      <p:sp>
        <p:nvSpPr>
          <p:cNvPr id="2798" name="Google Shape;2798;p130"/>
          <p:cNvSpPr txBox="1"/>
          <p:nvPr/>
        </p:nvSpPr>
        <p:spPr>
          <a:xfrm>
            <a:off x="3596375" y="4479663"/>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66"/>
                </a:solidFill>
                <a:latin typeface="Muli"/>
                <a:ea typeface="Muli"/>
                <a:cs typeface="Muli"/>
                <a:sym typeface="Muli"/>
              </a:rPr>
              <a:t>Q</a:t>
            </a:r>
            <a:endParaRPr b="1">
              <a:solidFill>
                <a:srgbClr val="FF0066"/>
              </a:solidFill>
              <a:latin typeface="Muli"/>
              <a:ea typeface="Muli"/>
              <a:cs typeface="Muli"/>
              <a:sym typeface="Muli"/>
            </a:endParaRPr>
          </a:p>
        </p:txBody>
      </p:sp>
      <p:sp>
        <p:nvSpPr>
          <p:cNvPr id="2799" name="Google Shape;2799;p130"/>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u="sng">
                <a:solidFill>
                  <a:srgbClr val="008000"/>
                </a:solidFill>
                <a:latin typeface="Times New Roman"/>
                <a:ea typeface="Times New Roman"/>
                <a:cs typeface="Times New Roman"/>
                <a:sym typeface="Times New Roman"/>
              </a:rPr>
              <a:t>Market Equilibrium when Supply </a:t>
            </a:r>
            <a:endParaRPr sz="3700" b="1" u="sng">
              <a:solidFill>
                <a:srgbClr val="008000"/>
              </a:solidFill>
              <a:latin typeface="Times New Roman"/>
              <a:ea typeface="Times New Roman"/>
              <a:cs typeface="Times New Roman"/>
              <a:sym typeface="Times New Roman"/>
            </a:endParaRPr>
          </a:p>
        </p:txBody>
      </p:sp>
      <p:sp>
        <p:nvSpPr>
          <p:cNvPr id="2802" name="Google Shape;2802;p130"/>
          <p:cNvSpPr txBox="1"/>
          <p:nvPr/>
        </p:nvSpPr>
        <p:spPr>
          <a:xfrm>
            <a:off x="2460575" y="1444150"/>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E2 </a:t>
            </a:r>
            <a:endParaRPr b="1">
              <a:solidFill>
                <a:srgbClr val="666666"/>
              </a:solidFill>
              <a:latin typeface="Muli"/>
              <a:ea typeface="Muli"/>
              <a:cs typeface="Muli"/>
              <a:sym typeface="Muli"/>
            </a:endParaRPr>
          </a:p>
        </p:txBody>
      </p:sp>
      <p:cxnSp>
        <p:nvCxnSpPr>
          <p:cNvPr id="2803" name="Google Shape;2803;p130"/>
          <p:cNvCxnSpPr/>
          <p:nvPr/>
        </p:nvCxnSpPr>
        <p:spPr>
          <a:xfrm rot="10800000" flipH="1">
            <a:off x="1664375" y="1897450"/>
            <a:ext cx="1044300" cy="27600"/>
          </a:xfrm>
          <a:prstGeom prst="straightConnector1">
            <a:avLst/>
          </a:prstGeom>
          <a:noFill/>
          <a:ln w="38100" cap="flat" cmpd="sng">
            <a:solidFill>
              <a:srgbClr val="008000"/>
            </a:solidFill>
            <a:prstDash val="dash"/>
            <a:round/>
            <a:headEnd type="none" w="med" len="med"/>
            <a:tailEnd type="none" w="med" len="med"/>
          </a:ln>
        </p:spPr>
      </p:cxnSp>
      <p:cxnSp>
        <p:nvCxnSpPr>
          <p:cNvPr id="2804" name="Google Shape;2804;p130"/>
          <p:cNvCxnSpPr/>
          <p:nvPr/>
        </p:nvCxnSpPr>
        <p:spPr>
          <a:xfrm>
            <a:off x="2684525" y="1885950"/>
            <a:ext cx="32700" cy="2585700"/>
          </a:xfrm>
          <a:prstGeom prst="straightConnector1">
            <a:avLst/>
          </a:prstGeom>
          <a:noFill/>
          <a:ln w="38100" cap="flat" cmpd="sng">
            <a:solidFill>
              <a:srgbClr val="008000"/>
            </a:solidFill>
            <a:prstDash val="dash"/>
            <a:round/>
            <a:headEnd type="none" w="med" len="med"/>
            <a:tailEnd type="none" w="med" len="med"/>
          </a:ln>
        </p:spPr>
      </p:cxnSp>
      <p:sp>
        <p:nvSpPr>
          <p:cNvPr id="2805" name="Google Shape;2805;p130"/>
          <p:cNvSpPr/>
          <p:nvPr/>
        </p:nvSpPr>
        <p:spPr>
          <a:xfrm>
            <a:off x="2619175" y="18205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30"/>
          <p:cNvSpPr txBox="1"/>
          <p:nvPr/>
        </p:nvSpPr>
        <p:spPr>
          <a:xfrm>
            <a:off x="1267200" y="176862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8000"/>
                </a:solidFill>
                <a:latin typeface="Muli"/>
                <a:ea typeface="Muli"/>
                <a:cs typeface="Muli"/>
                <a:sym typeface="Muli"/>
              </a:rPr>
              <a:t>P2</a:t>
            </a:r>
            <a:endParaRPr b="1">
              <a:solidFill>
                <a:srgbClr val="008000"/>
              </a:solidFill>
              <a:latin typeface="Muli"/>
              <a:ea typeface="Muli"/>
              <a:cs typeface="Muli"/>
              <a:sym typeface="Muli"/>
            </a:endParaRPr>
          </a:p>
        </p:txBody>
      </p:sp>
      <p:sp>
        <p:nvSpPr>
          <p:cNvPr id="2807" name="Google Shape;2807;p130"/>
          <p:cNvSpPr txBox="1"/>
          <p:nvPr/>
        </p:nvSpPr>
        <p:spPr>
          <a:xfrm>
            <a:off x="2529575" y="447967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8000"/>
                </a:solidFill>
                <a:latin typeface="Muli"/>
                <a:ea typeface="Muli"/>
                <a:cs typeface="Muli"/>
                <a:sym typeface="Muli"/>
              </a:rPr>
              <a:t>Q2</a:t>
            </a:r>
            <a:endParaRPr b="1">
              <a:solidFill>
                <a:srgbClr val="008000"/>
              </a:solidFill>
              <a:latin typeface="Muli"/>
              <a:ea typeface="Muli"/>
              <a:cs typeface="Muli"/>
              <a:sym typeface="Muli"/>
            </a:endParaRPr>
          </a:p>
        </p:txBody>
      </p:sp>
      <p:cxnSp>
        <p:nvCxnSpPr>
          <p:cNvPr id="2808" name="Google Shape;2808;p130"/>
          <p:cNvCxnSpPr/>
          <p:nvPr/>
        </p:nvCxnSpPr>
        <p:spPr>
          <a:xfrm rot="10800000" flipH="1">
            <a:off x="1866838" y="1977125"/>
            <a:ext cx="12000" cy="453300"/>
          </a:xfrm>
          <a:prstGeom prst="straightConnector1">
            <a:avLst/>
          </a:prstGeom>
          <a:noFill/>
          <a:ln w="38100" cap="flat" cmpd="sng">
            <a:solidFill>
              <a:srgbClr val="008000"/>
            </a:solidFill>
            <a:prstDash val="solid"/>
            <a:round/>
            <a:headEnd type="none" w="med" len="med"/>
            <a:tailEnd type="triangle" w="med" len="med"/>
          </a:ln>
        </p:spPr>
      </p:cxnSp>
      <p:cxnSp>
        <p:nvCxnSpPr>
          <p:cNvPr id="2809" name="Google Shape;2809;p130"/>
          <p:cNvCxnSpPr/>
          <p:nvPr/>
        </p:nvCxnSpPr>
        <p:spPr>
          <a:xfrm flipH="1">
            <a:off x="2827425" y="4294875"/>
            <a:ext cx="774000" cy="36600"/>
          </a:xfrm>
          <a:prstGeom prst="straightConnector1">
            <a:avLst/>
          </a:prstGeom>
          <a:noFill/>
          <a:ln w="38100" cap="flat" cmpd="sng">
            <a:solidFill>
              <a:srgbClr val="008000"/>
            </a:solidFill>
            <a:prstDash val="solid"/>
            <a:round/>
            <a:headEnd type="none" w="med" len="med"/>
            <a:tailEnd type="triangle" w="med" len="med"/>
          </a:ln>
        </p:spPr>
      </p:cxnSp>
      <p:sp>
        <p:nvSpPr>
          <p:cNvPr id="2810" name="Google Shape;2810;p130"/>
          <p:cNvSpPr txBox="1"/>
          <p:nvPr/>
        </p:nvSpPr>
        <p:spPr>
          <a:xfrm>
            <a:off x="1774775" y="2739550"/>
            <a:ext cx="2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D </a:t>
            </a:r>
            <a:endParaRPr b="1">
              <a:solidFill>
                <a:srgbClr val="666666"/>
              </a:solidFill>
              <a:latin typeface="Muli"/>
              <a:ea typeface="Muli"/>
              <a:cs typeface="Muli"/>
              <a:sym typeface="Muli"/>
            </a:endParaRPr>
          </a:p>
        </p:txBody>
      </p:sp>
      <p:sp>
        <p:nvSpPr>
          <p:cNvPr id="2811" name="Google Shape;2811;p130"/>
          <p:cNvSpPr/>
          <p:nvPr/>
        </p:nvSpPr>
        <p:spPr>
          <a:xfrm>
            <a:off x="1780975" y="25825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12" name="Google Shape;2812;p130"/>
          <p:cNvCxnSpPr/>
          <p:nvPr/>
        </p:nvCxnSpPr>
        <p:spPr>
          <a:xfrm rot="10800000">
            <a:off x="2818175" y="1979650"/>
            <a:ext cx="23400" cy="502800"/>
          </a:xfrm>
          <a:prstGeom prst="straightConnector1">
            <a:avLst/>
          </a:prstGeom>
          <a:noFill/>
          <a:ln w="38100" cap="flat" cmpd="sng">
            <a:solidFill>
              <a:srgbClr val="660066"/>
            </a:solidFill>
            <a:prstDash val="solid"/>
            <a:round/>
            <a:headEnd type="none" w="med" len="med"/>
            <a:tailEnd type="triangle" w="med" len="med"/>
          </a:ln>
        </p:spPr>
      </p:cxnSp>
      <p:cxnSp>
        <p:nvCxnSpPr>
          <p:cNvPr id="2813" name="Google Shape;2813;p130"/>
          <p:cNvCxnSpPr/>
          <p:nvPr/>
        </p:nvCxnSpPr>
        <p:spPr>
          <a:xfrm flipH="1">
            <a:off x="8402700" y="328050"/>
            <a:ext cx="4800" cy="561000"/>
          </a:xfrm>
          <a:prstGeom prst="straightConnector1">
            <a:avLst/>
          </a:prstGeom>
          <a:noFill/>
          <a:ln w="38100" cap="flat" cmpd="sng">
            <a:solidFill>
              <a:srgbClr val="008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6.38889E-6 -8.39506E-6 L -6.38889E-6 -8.39506E-6 C -0.00348 -0.00309 -0.00713 -0.00587 -0.01042 -0.00926 C -0.01181 -0.01081 -0.0132 -0.01266 -0.01477 -0.01389 C -0.01581 -0.01513 -0.0172 -0.01575 -0.01824 -0.01698 C -0.01945 -0.01883 -0.02032 -0.0213 -0.02171 -0.02315 C -0.02327 -0.02531 -0.0257 -0.02655 -0.02761 -0.02778 C -0.02883 -0.02994 -0.0297 -0.03241 -0.03108 -0.03396 C -0.03265 -0.0355 -0.03629 -0.03704 -0.03629 -0.03704 C -0.03716 -0.03797 -0.03803 -0.03889 -0.0389 -0.04013 C -0.04115 -0.04291 -0.04306 -0.04754 -0.04567 -0.04908 L -0.04827 -0.05062 C -0.05001 -0.05371 -0.0514 -0.05741 -0.05348 -0.05988 C -0.05522 -0.06204 -0.05713 -0.06359 -0.05869 -0.06605 C -0.06199 -0.07192 -0.06025 -0.06945 -0.0639 -0.07377 C -0.06442 -0.07531 -0.06477 -0.07717 -0.06563 -0.0784 C -0.06633 -0.07963 -0.06754 -0.07994 -0.06806 -0.08149 C -0.07154 -0.08889 -0.06598 -0.08426 -0.07154 -0.08766 C -0.07379 -0.09908 -0.07049 -0.08519 -0.07501 -0.09507 C -0.07553 -0.09661 -0.07536 -0.09846 -0.07588 -0.0997 C -0.08022 -0.11389 -0.07779 -0.10463 -0.08195 -0.11359 C -0.08542 -0.1213 -0.08143 -0.11575 -0.08629 -0.1213 C -0.08942 -0.12994 -0.08629 -0.12377 -0.0948 -0.12902 C -0.1014 -0.13272 -0.09324 -0.12747 -0.10001 -0.13365 C -0.10088 -0.13426 -0.10174 -0.13426 -0.10261 -0.13519 C -0.10348 -0.13581 -0.10417 -0.13735 -0.10522 -0.13828 C -0.10591 -0.13889 -0.10695 -0.1392 -0.10782 -0.13982 C -0.10834 -0.14013 -0.10886 -0.14075 -0.10938 -0.14105 L -0.10938 -0.14105 " pathEditMode="relative" ptsTypes="AAAAAAAAAAAAAAAAAAAAAAAAAAAAA">
                                      <p:cBhvr>
                                        <p:cTn id="6" dur="2000" fill="hold"/>
                                        <p:tgtEl>
                                          <p:spTgt spid="2787"/>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grpId="0" nodeType="clickEffect">
                                  <p:stCondLst>
                                    <p:cond delay="0"/>
                                  </p:stCondLst>
                                  <p:childTnLst>
                                    <p:animMotion origin="layout" path="M -2.77778E-6 3.45679E-6 L -2.77778E-6 -0.00031 C -0.00382 -0.00031 -0.00764 -0.00062 -0.01128 -0.00124 C -0.01302 -0.00124 -0.01458 -0.00247 -0.01597 -0.00247 C -0.02343 -0.00278 -0.0842 -0.00463 -0.08889 -0.00463 C -0.09132 -0.00525 -0.09375 -0.00556 -0.09618 -0.00587 C -0.11423 -0.00772 -0.13767 -0.00772 -0.15416 -0.00834 C -0.1618 -0.01173 -0.14965 -0.00679 -0.16614 -0.01081 C -0.16805 -0.01111 -0.16996 -0.01266 -0.17187 -0.01328 C -0.17326 -0.01328 -0.17482 -0.01389 -0.17656 -0.01451 C -0.18368 -0.01544 -0.18264 -0.01544 -0.1875 -0.01544 L -0.1875 -0.01544 " pathEditMode="relative" rAng="0" ptsTypes="AAAAAAAAAAAA">
                                      <p:cBhvr>
                                        <p:cTn id="10" dur="2000" fill="hold"/>
                                        <p:tgtEl>
                                          <p:spTgt spid="2788"/>
                                        </p:tgtEl>
                                        <p:attrNameLst>
                                          <p:attrName>ppt_x</p:attrName>
                                          <p:attrName>ppt_y</p:attrName>
                                        </p:attrNameLst>
                                      </p:cBhvr>
                                      <p:rCtr x="-9375" y="-772"/>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11"/>
                                        </p:tgtEl>
                                        <p:attrNameLst>
                                          <p:attrName>style.visibility</p:attrName>
                                        </p:attrNameLst>
                                      </p:cBhvr>
                                      <p:to>
                                        <p:strVal val="visible"/>
                                      </p:to>
                                    </p:set>
                                    <p:animEffect transition="in" filter="fade">
                                      <p:cBhvr>
                                        <p:cTn id="15" dur="1000"/>
                                        <p:tgtEl>
                                          <p:spTgt spid="28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810"/>
                                        </p:tgtEl>
                                        <p:attrNameLst>
                                          <p:attrName>style.visibility</p:attrName>
                                        </p:attrNameLst>
                                      </p:cBhvr>
                                      <p:to>
                                        <p:strVal val="visible"/>
                                      </p:to>
                                    </p:set>
                                    <p:animEffect transition="in" filter="fade">
                                      <p:cBhvr>
                                        <p:cTn id="20" dur="1000"/>
                                        <p:tgtEl>
                                          <p:spTgt spid="28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812"/>
                                        </p:tgtEl>
                                        <p:attrNameLst>
                                          <p:attrName>style.visibility</p:attrName>
                                        </p:attrNameLst>
                                      </p:cBhvr>
                                      <p:to>
                                        <p:strVal val="visible"/>
                                      </p:to>
                                    </p:set>
                                    <p:animEffect transition="in" filter="fade">
                                      <p:cBhvr>
                                        <p:cTn id="25" dur="1000"/>
                                        <p:tgtEl>
                                          <p:spTgt spid="28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805"/>
                                        </p:tgtEl>
                                        <p:attrNameLst>
                                          <p:attrName>style.visibility</p:attrName>
                                        </p:attrNameLst>
                                      </p:cBhvr>
                                      <p:to>
                                        <p:strVal val="visible"/>
                                      </p:to>
                                    </p:set>
                                    <p:animEffect transition="in" filter="fade">
                                      <p:cBhvr>
                                        <p:cTn id="30" dur="1000"/>
                                        <p:tgtEl>
                                          <p:spTgt spid="280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802"/>
                                        </p:tgtEl>
                                        <p:attrNameLst>
                                          <p:attrName>style.visibility</p:attrName>
                                        </p:attrNameLst>
                                      </p:cBhvr>
                                      <p:to>
                                        <p:strVal val="visible"/>
                                      </p:to>
                                    </p:set>
                                    <p:animEffect transition="in" filter="fade">
                                      <p:cBhvr>
                                        <p:cTn id="35" dur="1000"/>
                                        <p:tgtEl>
                                          <p:spTgt spid="280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03"/>
                                        </p:tgtEl>
                                        <p:attrNameLst>
                                          <p:attrName>style.visibility</p:attrName>
                                        </p:attrNameLst>
                                      </p:cBhvr>
                                      <p:to>
                                        <p:strVal val="visible"/>
                                      </p:to>
                                    </p:set>
                                    <p:animEffect transition="in" filter="fade">
                                      <p:cBhvr>
                                        <p:cTn id="40" dur="1000"/>
                                        <p:tgtEl>
                                          <p:spTgt spid="280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806"/>
                                        </p:tgtEl>
                                        <p:attrNameLst>
                                          <p:attrName>style.visibility</p:attrName>
                                        </p:attrNameLst>
                                      </p:cBhvr>
                                      <p:to>
                                        <p:strVal val="visible"/>
                                      </p:to>
                                    </p:set>
                                    <p:animEffect transition="in" filter="fade">
                                      <p:cBhvr>
                                        <p:cTn id="45" dur="1000"/>
                                        <p:tgtEl>
                                          <p:spTgt spid="280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804"/>
                                        </p:tgtEl>
                                        <p:attrNameLst>
                                          <p:attrName>style.visibility</p:attrName>
                                        </p:attrNameLst>
                                      </p:cBhvr>
                                      <p:to>
                                        <p:strVal val="visible"/>
                                      </p:to>
                                    </p:set>
                                    <p:animEffect transition="in" filter="fade">
                                      <p:cBhvr>
                                        <p:cTn id="50" dur="1000"/>
                                        <p:tgtEl>
                                          <p:spTgt spid="280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807"/>
                                        </p:tgtEl>
                                        <p:attrNameLst>
                                          <p:attrName>style.visibility</p:attrName>
                                        </p:attrNameLst>
                                      </p:cBhvr>
                                      <p:to>
                                        <p:strVal val="visible"/>
                                      </p:to>
                                    </p:set>
                                    <p:animEffect transition="in" filter="fade">
                                      <p:cBhvr>
                                        <p:cTn id="55" dur="1000"/>
                                        <p:tgtEl>
                                          <p:spTgt spid="280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808"/>
                                        </p:tgtEl>
                                        <p:attrNameLst>
                                          <p:attrName>style.visibility</p:attrName>
                                        </p:attrNameLst>
                                      </p:cBhvr>
                                      <p:to>
                                        <p:strVal val="visible"/>
                                      </p:to>
                                    </p:set>
                                    <p:animEffect transition="in" filter="fade">
                                      <p:cBhvr>
                                        <p:cTn id="60" dur="1000"/>
                                        <p:tgtEl>
                                          <p:spTgt spid="280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809"/>
                                        </p:tgtEl>
                                        <p:attrNameLst>
                                          <p:attrName>style.visibility</p:attrName>
                                        </p:attrNameLst>
                                      </p:cBhvr>
                                      <p:to>
                                        <p:strVal val="visible"/>
                                      </p:to>
                                    </p:set>
                                    <p:animEffect transition="in" filter="fade">
                                      <p:cBhvr>
                                        <p:cTn id="65" dur="1000"/>
                                        <p:tgtEl>
                                          <p:spTgt spid="2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817"/>
        <p:cNvGrpSpPr/>
        <p:nvPr/>
      </p:nvGrpSpPr>
      <p:grpSpPr>
        <a:xfrm>
          <a:off x="0" y="0"/>
          <a:ext cx="0" cy="0"/>
          <a:chOff x="0" y="0"/>
          <a:chExt cx="0" cy="0"/>
        </a:xfrm>
      </p:grpSpPr>
      <p:sp>
        <p:nvSpPr>
          <p:cNvPr id="2818" name="Google Shape;2818;p131"/>
          <p:cNvSpPr txBox="1"/>
          <p:nvPr/>
        </p:nvSpPr>
        <p:spPr>
          <a:xfrm rot="339">
            <a:off x="1983464" y="245176"/>
            <a:ext cx="6087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rgbClr val="F80839"/>
                </a:solidFill>
                <a:latin typeface="Roboto Slab"/>
                <a:ea typeface="Roboto Slab"/>
                <a:cs typeface="Roboto Slab"/>
                <a:sym typeface="Roboto Slab"/>
              </a:rPr>
              <a:t>What Happens if Demand &amp; Supply changes simultaneously?</a:t>
            </a:r>
            <a:endParaRPr sz="2800" b="1">
              <a:solidFill>
                <a:srgbClr val="F80839"/>
              </a:solidFill>
              <a:latin typeface="Roboto Slab"/>
              <a:ea typeface="Roboto Slab"/>
              <a:cs typeface="Roboto Slab"/>
              <a:sym typeface="Roboto Slab"/>
            </a:endParaRPr>
          </a:p>
        </p:txBody>
      </p:sp>
      <p:pic>
        <p:nvPicPr>
          <p:cNvPr id="2819" name="Google Shape;2819;p131"/>
          <p:cNvPicPr preferRelativeResize="0"/>
          <p:nvPr/>
        </p:nvPicPr>
        <p:blipFill rotWithShape="1">
          <a:blip r:embed="rId3">
            <a:alphaModFix/>
          </a:blip>
          <a:srcRect l="69186"/>
          <a:stretch/>
        </p:blipFill>
        <p:spPr>
          <a:xfrm>
            <a:off x="2" y="314950"/>
            <a:ext cx="2083717" cy="4828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818"/>
                                        </p:tgtEl>
                                        <p:attrNameLst>
                                          <p:attrName>style.visibility</p:attrName>
                                        </p:attrNameLst>
                                      </p:cBhvr>
                                      <p:to>
                                        <p:strVal val="visible"/>
                                      </p:to>
                                    </p:set>
                                    <p:anim calcmode="lin" valueType="num">
                                      <p:cBhvr additive="base">
                                        <p:cTn id="7" dur="1000"/>
                                        <p:tgtEl>
                                          <p:spTgt spid="2818"/>
                                        </p:tgtEl>
                                        <p:attrNameLst>
                                          <p:attrName>ppt_w</p:attrName>
                                        </p:attrNameLst>
                                      </p:cBhvr>
                                      <p:tavLst>
                                        <p:tav tm="0">
                                          <p:val>
                                            <p:strVal val="0"/>
                                          </p:val>
                                        </p:tav>
                                        <p:tav tm="100000">
                                          <p:val>
                                            <p:strVal val="#ppt_w"/>
                                          </p:val>
                                        </p:tav>
                                      </p:tavLst>
                                    </p:anim>
                                    <p:anim calcmode="lin" valueType="num">
                                      <p:cBhvr additive="base">
                                        <p:cTn id="8" dur="1000"/>
                                        <p:tgtEl>
                                          <p:spTgt spid="281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24" name="Google Shape;2824;p132"/>
          <p:cNvSpPr txBox="1"/>
          <p:nvPr/>
        </p:nvSpPr>
        <p:spPr>
          <a:xfrm rot="339">
            <a:off x="1983464" y="245176"/>
            <a:ext cx="6087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rgbClr val="F80839"/>
                </a:solidFill>
                <a:latin typeface="Roboto Slab"/>
                <a:ea typeface="Roboto Slab"/>
                <a:cs typeface="Roboto Slab"/>
                <a:sym typeface="Roboto Slab"/>
              </a:rPr>
              <a:t>What if Demand &amp; Supply do not meet at all …. What does it mean?</a:t>
            </a:r>
            <a:endParaRPr sz="2800" b="1">
              <a:solidFill>
                <a:srgbClr val="F80839"/>
              </a:solidFill>
              <a:latin typeface="Roboto Slab"/>
              <a:ea typeface="Roboto Slab"/>
              <a:cs typeface="Roboto Slab"/>
              <a:sym typeface="Roboto Slab"/>
            </a:endParaRPr>
          </a:p>
        </p:txBody>
      </p:sp>
      <p:pic>
        <p:nvPicPr>
          <p:cNvPr id="2825" name="Google Shape;2825;p132"/>
          <p:cNvPicPr preferRelativeResize="0"/>
          <p:nvPr/>
        </p:nvPicPr>
        <p:blipFill rotWithShape="1">
          <a:blip r:embed="rId3">
            <a:alphaModFix/>
          </a:blip>
          <a:srcRect l="34084" r="37833"/>
          <a:stretch/>
        </p:blipFill>
        <p:spPr>
          <a:xfrm>
            <a:off x="0" y="244875"/>
            <a:ext cx="1902074" cy="4836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824"/>
                                        </p:tgtEl>
                                        <p:attrNameLst>
                                          <p:attrName>style.visibility</p:attrName>
                                        </p:attrNameLst>
                                      </p:cBhvr>
                                      <p:to>
                                        <p:strVal val="visible"/>
                                      </p:to>
                                    </p:set>
                                    <p:anim calcmode="lin" valueType="num">
                                      <p:cBhvr additive="base">
                                        <p:cTn id="7" dur="1000"/>
                                        <p:tgtEl>
                                          <p:spTgt spid="2824"/>
                                        </p:tgtEl>
                                        <p:attrNameLst>
                                          <p:attrName>ppt_w</p:attrName>
                                        </p:attrNameLst>
                                      </p:cBhvr>
                                      <p:tavLst>
                                        <p:tav tm="0">
                                          <p:val>
                                            <p:strVal val="0"/>
                                          </p:val>
                                        </p:tav>
                                        <p:tav tm="100000">
                                          <p:val>
                                            <p:strVal val="#ppt_w"/>
                                          </p:val>
                                        </p:tav>
                                      </p:tavLst>
                                    </p:anim>
                                    <p:anim calcmode="lin" valueType="num">
                                      <p:cBhvr additive="base">
                                        <p:cTn id="8" dur="1000"/>
                                        <p:tgtEl>
                                          <p:spTgt spid="282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4593" y="41382"/>
            <a:ext cx="8891752" cy="3394500"/>
          </a:xfrm>
        </p:spPr>
        <p:txBody>
          <a:bodyPr/>
          <a:lstStyle/>
          <a:p>
            <a:pPr marL="114300" indent="0">
              <a:buNone/>
            </a:pPr>
            <a:r>
              <a:rPr lang="en-US" sz="1900" dirty="0"/>
              <a:t>Sam Robbins, owner and CEO of PC Solutions, arrived at the office and glanced at </a:t>
            </a:r>
            <a:r>
              <a:rPr lang="en-US" sz="1900" dirty="0" smtClean="0"/>
              <a:t>the front </a:t>
            </a:r>
            <a:r>
              <a:rPr lang="en-US" sz="1900" dirty="0"/>
              <a:t>page of The Wall Street Journal waiting on his desk. One of the articles </a:t>
            </a:r>
            <a:r>
              <a:rPr lang="en-US" sz="1900" dirty="0" smtClean="0"/>
              <a:t>contained statements </a:t>
            </a:r>
            <a:r>
              <a:rPr lang="en-US" sz="1900" dirty="0"/>
              <a:t>from executives of two of South Korea’s largest semiconductor manufacturers</a:t>
            </a:r>
            <a:r>
              <a:rPr lang="en-US" sz="1900" dirty="0" smtClean="0"/>
              <a:t>— Samsung </a:t>
            </a:r>
            <a:r>
              <a:rPr lang="en-US" sz="1900" dirty="0"/>
              <a:t>Electronic Company and Hynix Semiconductor—indicating that they would </a:t>
            </a:r>
            <a:r>
              <a:rPr lang="en-US" sz="1900" dirty="0" smtClean="0"/>
              <a:t>suspend </a:t>
            </a:r>
            <a:r>
              <a:rPr lang="en-US" sz="1900" dirty="0"/>
              <a:t>all their memory chip production for one week. The article went on to say that </a:t>
            </a:r>
            <a:r>
              <a:rPr lang="en-US" sz="1900" dirty="0" smtClean="0"/>
              <a:t>another </a:t>
            </a:r>
            <a:r>
              <a:rPr lang="en-US" sz="1900" dirty="0"/>
              <a:t>large semiconductor manufacturer was likely to follow suit. Collectively, these </a:t>
            </a:r>
            <a:r>
              <a:rPr lang="en-US" sz="1900" dirty="0" smtClean="0"/>
              <a:t>three chip </a:t>
            </a:r>
            <a:r>
              <a:rPr lang="en-US" sz="1900" dirty="0"/>
              <a:t>manufacturers </a:t>
            </a:r>
            <a:r>
              <a:rPr lang="en-US" sz="1900" dirty="0" smtClean="0"/>
              <a:t>produce </a:t>
            </a:r>
            <a:r>
              <a:rPr lang="en-US" sz="1900" dirty="0"/>
              <a:t>about 30 percent of the world’s basic semiconductor chips.</a:t>
            </a:r>
          </a:p>
          <a:p>
            <a:pPr marL="114300" indent="0">
              <a:buNone/>
            </a:pPr>
            <a:r>
              <a:rPr lang="en-US" sz="1900" dirty="0"/>
              <a:t>PC Solutions is a small but growing company that assembles PCs and sells </a:t>
            </a:r>
            <a:r>
              <a:rPr lang="en-US" sz="1900" dirty="0" smtClean="0"/>
              <a:t>them in </a:t>
            </a:r>
            <a:r>
              <a:rPr lang="en-US" sz="1900" dirty="0"/>
              <a:t>the highly competitive market for “clones.” PC Solutions experienced 100 </a:t>
            </a:r>
            <a:r>
              <a:rPr lang="en-US" sz="1900" dirty="0" smtClean="0"/>
              <a:t>percent growth </a:t>
            </a:r>
            <a:r>
              <a:rPr lang="en-US" sz="1900" dirty="0"/>
              <a:t>last year and is in the process of interviewing recent graduates in an attempt </a:t>
            </a:r>
            <a:r>
              <a:rPr lang="en-US" sz="1900" dirty="0" smtClean="0"/>
              <a:t>to double </a:t>
            </a:r>
            <a:r>
              <a:rPr lang="en-US" sz="1900" dirty="0"/>
              <a:t>its workforce</a:t>
            </a:r>
            <a:r>
              <a:rPr lang="en-US" sz="1900" dirty="0" smtClean="0"/>
              <a:t>.</a:t>
            </a:r>
            <a:endParaRPr lang="en-US" sz="1900" dirty="0"/>
          </a:p>
          <a:p>
            <a:pPr marL="114300" indent="0">
              <a:buNone/>
            </a:pPr>
            <a:r>
              <a:rPr lang="en-US" sz="1900" dirty="0"/>
              <a:t>After reading the article, Sam picked up the phone and called a few of his </a:t>
            </a:r>
            <a:r>
              <a:rPr lang="en-US" sz="1900" dirty="0" smtClean="0"/>
              <a:t>business </a:t>
            </a:r>
            <a:r>
              <a:rPr lang="en-US" sz="1900" dirty="0"/>
              <a:t>contacts to verify for himself the information contained in the Journal. </a:t>
            </a:r>
            <a:r>
              <a:rPr lang="en-US" sz="1900" dirty="0" smtClean="0"/>
              <a:t>Satisfied that </a:t>
            </a:r>
            <a:r>
              <a:rPr lang="en-US" sz="1900" dirty="0"/>
              <a:t>the information was correct, he called the director of personnel, Jane </a:t>
            </a:r>
            <a:r>
              <a:rPr lang="en-US" sz="1900" dirty="0" err="1"/>
              <a:t>Remak</a:t>
            </a:r>
            <a:r>
              <a:rPr lang="en-US" sz="1900" dirty="0" smtClean="0"/>
              <a:t>.</a:t>
            </a:r>
          </a:p>
        </p:txBody>
      </p:sp>
    </p:spTree>
    <p:extLst>
      <p:ext uri="{BB962C8B-B14F-4D97-AF65-F5344CB8AC3E}">
        <p14:creationId xmlns:p14="http://schemas.microsoft.com/office/powerpoint/2010/main" val="327781588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9041"/>
            <a:ext cx="8450317" cy="857400"/>
          </a:xfrm>
        </p:spPr>
        <p:txBody>
          <a:bodyPr/>
          <a:lstStyle/>
          <a:p>
            <a:r>
              <a:rPr lang="en-US" b="1" dirty="0"/>
              <a:t>What do you think Sam and Jane discussed?</a:t>
            </a:r>
            <a:br>
              <a:rPr lang="en-US" b="1" dirty="0"/>
            </a:br>
            <a:endParaRPr lang="en-US" b="1" dirty="0"/>
          </a:p>
        </p:txBody>
      </p:sp>
      <p:sp>
        <p:nvSpPr>
          <p:cNvPr id="3" name="Text Placeholder 2"/>
          <p:cNvSpPr>
            <a:spLocks noGrp="1"/>
          </p:cNvSpPr>
          <p:nvPr>
            <p:ph type="body" idx="1"/>
          </p:nvPr>
        </p:nvSpPr>
        <p:spPr/>
        <p:txBody>
          <a:bodyPr/>
          <a:lstStyle/>
          <a:p>
            <a:r>
              <a:rPr lang="en-US" dirty="0"/>
              <a:t>Sam recognized that a cut in chip production will ultimately lead to higher chip prices</a:t>
            </a:r>
            <a:r>
              <a:rPr lang="en-US" dirty="0" smtClean="0"/>
              <a:t>. </a:t>
            </a:r>
          </a:p>
          <a:p>
            <a:r>
              <a:rPr lang="en-US" dirty="0" smtClean="0"/>
              <a:t>Since </a:t>
            </a:r>
            <a:r>
              <a:rPr lang="en-US" dirty="0"/>
              <a:t>chips are a key input in the production of PCs, an increase in the price of chips </a:t>
            </a:r>
            <a:r>
              <a:rPr lang="en-US" dirty="0" smtClean="0"/>
              <a:t>would in </a:t>
            </a:r>
            <a:r>
              <a:rPr lang="en-US" dirty="0"/>
              <a:t>turn lead to a decrease in the market supply of </a:t>
            </a:r>
            <a:r>
              <a:rPr lang="en-US" dirty="0" smtClean="0"/>
              <a:t>PCs </a:t>
            </a:r>
          </a:p>
          <a:p>
            <a:endParaRPr lang="en-US" dirty="0" smtClean="0"/>
          </a:p>
          <a:p>
            <a:r>
              <a:rPr lang="en-US" b="1" dirty="0" smtClean="0">
                <a:solidFill>
                  <a:srgbClr val="00B050"/>
                </a:solidFill>
              </a:rPr>
              <a:t>Sam </a:t>
            </a:r>
            <a:r>
              <a:rPr lang="en-US" b="1" dirty="0">
                <a:solidFill>
                  <a:srgbClr val="00B050"/>
                </a:solidFill>
              </a:rPr>
              <a:t>and Jane discussed the wisdom of going ahead with their plan to double PC Solutions</a:t>
            </a:r>
            <a:r>
              <a:rPr lang="en-US" b="1" dirty="0" smtClean="0">
                <a:solidFill>
                  <a:srgbClr val="00B050"/>
                </a:solidFill>
              </a:rPr>
              <a:t>’ workforce </a:t>
            </a:r>
            <a:r>
              <a:rPr lang="en-US" b="1" dirty="0">
                <a:solidFill>
                  <a:srgbClr val="00B050"/>
                </a:solidFill>
              </a:rPr>
              <a:t>at this time.</a:t>
            </a:r>
          </a:p>
        </p:txBody>
      </p:sp>
    </p:spTree>
    <p:extLst>
      <p:ext uri="{BB962C8B-B14F-4D97-AF65-F5344CB8AC3E}">
        <p14:creationId xmlns:p14="http://schemas.microsoft.com/office/powerpoint/2010/main" val="366861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2829"/>
        <p:cNvGrpSpPr/>
        <p:nvPr/>
      </p:nvGrpSpPr>
      <p:grpSpPr>
        <a:xfrm>
          <a:off x="0" y="0"/>
          <a:ext cx="0" cy="0"/>
          <a:chOff x="0" y="0"/>
          <a:chExt cx="0" cy="0"/>
        </a:xfrm>
      </p:grpSpPr>
      <p:sp>
        <p:nvSpPr>
          <p:cNvPr id="2830" name="Google Shape;2830;p133"/>
          <p:cNvSpPr txBox="1">
            <a:spLocks noGrp="1"/>
          </p:cNvSpPr>
          <p:nvPr>
            <p:ph type="title" idx="4294967295"/>
          </p:nvPr>
        </p:nvSpPr>
        <p:spPr>
          <a:xfrm>
            <a:off x="722313" y="2800350"/>
            <a:ext cx="7772400" cy="17526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800"/>
              <a:buFont typeface="Times New Roman"/>
              <a:buNone/>
            </a:pPr>
            <a:r>
              <a:rPr lang="en" sz="4800" b="1">
                <a:solidFill>
                  <a:srgbClr val="27868B"/>
                </a:solidFill>
                <a:latin typeface="Muli"/>
                <a:ea typeface="Muli"/>
                <a:cs typeface="Muli"/>
                <a:sym typeface="Muli"/>
              </a:rPr>
              <a:t>Elasticity of Demand &amp; Supply</a:t>
            </a:r>
            <a:endParaRPr sz="4800" b="1">
              <a:solidFill>
                <a:srgbClr val="27868B"/>
              </a:solidFill>
              <a:latin typeface="Muli"/>
              <a:ea typeface="Muli"/>
              <a:cs typeface="Muli"/>
              <a:sym typeface="Muli"/>
            </a:endParaRPr>
          </a:p>
        </p:txBody>
      </p:sp>
      <p:sp>
        <p:nvSpPr>
          <p:cNvPr id="2831" name="Google Shape;2831;p133"/>
          <p:cNvSpPr txBox="1">
            <a:spLocks noGrp="1"/>
          </p:cNvSpPr>
          <p:nvPr>
            <p:ph type="body" idx="1"/>
          </p:nvPr>
        </p:nvSpPr>
        <p:spPr>
          <a:xfrm>
            <a:off x="573450" y="2292175"/>
            <a:ext cx="7997100" cy="5196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rgbClr val="0000CC"/>
              </a:buClr>
              <a:buSzPts val="16600"/>
              <a:buNone/>
            </a:pPr>
            <a:r>
              <a:rPr lang="en" sz="16600" u="sng">
                <a:solidFill>
                  <a:srgbClr val="008000"/>
                </a:solidFill>
                <a:latin typeface="Roboto Slab"/>
                <a:ea typeface="Roboto Slab"/>
                <a:cs typeface="Roboto Slab"/>
                <a:sym typeface="Roboto Slab"/>
              </a:rPr>
              <a:t>NEXT</a:t>
            </a:r>
            <a:endParaRPr sz="3600" u="sng">
              <a:solidFill>
                <a:srgbClr val="008000"/>
              </a:solidFill>
              <a:latin typeface="Roboto Slab"/>
              <a:ea typeface="Roboto Slab"/>
              <a:cs typeface="Roboto Slab"/>
              <a:sym typeface="Roboto Slab"/>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pic>
        <p:nvPicPr>
          <p:cNvPr id="1576" name="Google Shape;1576;p31"/>
          <p:cNvPicPr preferRelativeResize="0"/>
          <p:nvPr/>
        </p:nvPicPr>
        <p:blipFill rotWithShape="1">
          <a:blip r:embed="rId3">
            <a:alphaModFix/>
          </a:blip>
          <a:srcRect l="14354" t="3554" r="25229" b="32523"/>
          <a:stretch/>
        </p:blipFill>
        <p:spPr>
          <a:xfrm>
            <a:off x="4572000" y="345075"/>
            <a:ext cx="4302725" cy="4453349"/>
          </a:xfrm>
          <a:prstGeom prst="rect">
            <a:avLst/>
          </a:prstGeom>
          <a:noFill/>
          <a:ln>
            <a:noFill/>
          </a:ln>
        </p:spPr>
      </p:pic>
      <p:pic>
        <p:nvPicPr>
          <p:cNvPr id="1577" name="Google Shape;1577;p31"/>
          <p:cNvPicPr preferRelativeResize="0"/>
          <p:nvPr/>
        </p:nvPicPr>
        <p:blipFill rotWithShape="1">
          <a:blip r:embed="rId4">
            <a:alphaModFix/>
          </a:blip>
          <a:srcRect l="9344" t="32611" r="7523" b="34210"/>
          <a:stretch/>
        </p:blipFill>
        <p:spPr>
          <a:xfrm rot="-1014858">
            <a:off x="88011" y="1650690"/>
            <a:ext cx="4615879" cy="1842116"/>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p32"/>
          <p:cNvSpPr txBox="1"/>
          <p:nvPr/>
        </p:nvSpPr>
        <p:spPr>
          <a:xfrm>
            <a:off x="268950" y="287050"/>
            <a:ext cx="7334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b="1" u="sng">
                <a:solidFill>
                  <a:srgbClr val="F80839"/>
                </a:solidFill>
                <a:latin typeface="Roboto Slab"/>
                <a:ea typeface="Roboto Slab"/>
                <a:cs typeface="Roboto Slab"/>
                <a:sym typeface="Roboto Slab"/>
              </a:rPr>
              <a:t>Curiosity #1</a:t>
            </a:r>
            <a:endParaRPr sz="4000" b="1" u="sng">
              <a:solidFill>
                <a:srgbClr val="F80839"/>
              </a:solidFill>
              <a:latin typeface="Roboto Slab"/>
              <a:ea typeface="Roboto Slab"/>
              <a:cs typeface="Roboto Slab"/>
              <a:sym typeface="Roboto Slab"/>
            </a:endParaRPr>
          </a:p>
        </p:txBody>
      </p:sp>
      <p:sp>
        <p:nvSpPr>
          <p:cNvPr id="1583" name="Google Shape;1583;p32"/>
          <p:cNvSpPr txBox="1"/>
          <p:nvPr/>
        </p:nvSpPr>
        <p:spPr>
          <a:xfrm>
            <a:off x="268950" y="972850"/>
            <a:ext cx="85941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008000"/>
                </a:solidFill>
                <a:latin typeface="Muli"/>
                <a:ea typeface="Muli"/>
                <a:cs typeface="Muli"/>
                <a:sym typeface="Muli"/>
              </a:rPr>
              <a:t>Why did the Walt Disney Company buy the surrounding property before upgrading the theme park?</a:t>
            </a:r>
            <a:endParaRPr sz="2400" b="1" u="sng">
              <a:solidFill>
                <a:srgbClr val="008000"/>
              </a:solidFill>
              <a:latin typeface="Muli"/>
              <a:ea typeface="Muli"/>
              <a:cs typeface="Muli"/>
              <a:sym typeface="Muli"/>
            </a:endParaRPr>
          </a:p>
        </p:txBody>
      </p:sp>
      <p:pic>
        <p:nvPicPr>
          <p:cNvPr id="1584" name="Google Shape;1584;p32"/>
          <p:cNvPicPr preferRelativeResize="0"/>
          <p:nvPr/>
        </p:nvPicPr>
        <p:blipFill>
          <a:blip r:embed="rId3">
            <a:alphaModFix/>
          </a:blip>
          <a:stretch>
            <a:fillRect/>
          </a:stretch>
        </p:blipFill>
        <p:spPr>
          <a:xfrm>
            <a:off x="1638449" y="1896250"/>
            <a:ext cx="5510976" cy="3138425"/>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33"/>
          <p:cNvSpPr txBox="1"/>
          <p:nvPr/>
        </p:nvSpPr>
        <p:spPr>
          <a:xfrm>
            <a:off x="268950" y="287050"/>
            <a:ext cx="7334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b="1" u="sng">
                <a:solidFill>
                  <a:srgbClr val="F80839"/>
                </a:solidFill>
                <a:latin typeface="Roboto Slab"/>
                <a:ea typeface="Roboto Slab"/>
                <a:cs typeface="Roboto Slab"/>
                <a:sym typeface="Roboto Slab"/>
              </a:rPr>
              <a:t>Curiosity #2</a:t>
            </a:r>
            <a:endParaRPr sz="4000" b="1" u="sng">
              <a:solidFill>
                <a:srgbClr val="F80839"/>
              </a:solidFill>
              <a:latin typeface="Roboto Slab"/>
              <a:ea typeface="Roboto Slab"/>
              <a:cs typeface="Roboto Slab"/>
              <a:sym typeface="Roboto Slab"/>
            </a:endParaRPr>
          </a:p>
        </p:txBody>
      </p:sp>
      <p:sp>
        <p:nvSpPr>
          <p:cNvPr id="1590" name="Google Shape;1590;p33"/>
          <p:cNvSpPr txBox="1"/>
          <p:nvPr/>
        </p:nvSpPr>
        <p:spPr>
          <a:xfrm>
            <a:off x="268950" y="972850"/>
            <a:ext cx="85941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FF0066"/>
                </a:solidFill>
                <a:latin typeface="Muli"/>
                <a:ea typeface="Muli"/>
                <a:cs typeface="Muli"/>
                <a:sym typeface="Muli"/>
              </a:rPr>
              <a:t>Was it a correct decision on Apple not to reduce the price of its computers even when its cost has decreased?</a:t>
            </a:r>
            <a:endParaRPr sz="2000" b="1" u="sng">
              <a:solidFill>
                <a:srgbClr val="FF0066"/>
              </a:solidFill>
              <a:latin typeface="Roboto Slab"/>
              <a:ea typeface="Roboto Slab"/>
              <a:cs typeface="Roboto Slab"/>
              <a:sym typeface="Roboto Slab"/>
            </a:endParaRPr>
          </a:p>
        </p:txBody>
      </p:sp>
      <p:pic>
        <p:nvPicPr>
          <p:cNvPr id="1591" name="Google Shape;1591;p33"/>
          <p:cNvPicPr preferRelativeResize="0"/>
          <p:nvPr/>
        </p:nvPicPr>
        <p:blipFill>
          <a:blip r:embed="rId3">
            <a:alphaModFix/>
          </a:blip>
          <a:stretch>
            <a:fillRect/>
          </a:stretch>
        </p:blipFill>
        <p:spPr>
          <a:xfrm>
            <a:off x="914400" y="1896250"/>
            <a:ext cx="6879155" cy="2942451"/>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34"/>
          <p:cNvSpPr txBox="1"/>
          <p:nvPr/>
        </p:nvSpPr>
        <p:spPr>
          <a:xfrm>
            <a:off x="268950" y="287050"/>
            <a:ext cx="7334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b="1" u="sng">
                <a:solidFill>
                  <a:srgbClr val="F80839"/>
                </a:solidFill>
                <a:latin typeface="Roboto Slab"/>
                <a:ea typeface="Roboto Slab"/>
                <a:cs typeface="Roboto Slab"/>
                <a:sym typeface="Roboto Slab"/>
              </a:rPr>
              <a:t>Curiosity #3</a:t>
            </a:r>
            <a:endParaRPr sz="4000" b="1" u="sng">
              <a:solidFill>
                <a:srgbClr val="F80839"/>
              </a:solidFill>
              <a:latin typeface="Roboto Slab"/>
              <a:ea typeface="Roboto Slab"/>
              <a:cs typeface="Roboto Slab"/>
              <a:sym typeface="Roboto Slab"/>
            </a:endParaRPr>
          </a:p>
        </p:txBody>
      </p:sp>
      <p:sp>
        <p:nvSpPr>
          <p:cNvPr id="1597" name="Google Shape;1597;p34"/>
          <p:cNvSpPr txBox="1"/>
          <p:nvPr/>
        </p:nvSpPr>
        <p:spPr>
          <a:xfrm>
            <a:off x="268950" y="972850"/>
            <a:ext cx="85941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27868B"/>
                </a:solidFill>
                <a:latin typeface="Muli"/>
                <a:ea typeface="Muli"/>
                <a:cs typeface="Muli"/>
                <a:sym typeface="Muli"/>
              </a:rPr>
              <a:t>Why were the economists confidently optimistic and argued that the price increases were a good sign when the whole world was panicking?</a:t>
            </a:r>
            <a:endParaRPr sz="2400" b="1" u="sng">
              <a:solidFill>
                <a:srgbClr val="27868B"/>
              </a:solidFill>
              <a:latin typeface="Muli"/>
              <a:ea typeface="Muli"/>
              <a:cs typeface="Muli"/>
              <a:sym typeface="Muli"/>
            </a:endParaRPr>
          </a:p>
        </p:txBody>
      </p:sp>
      <p:pic>
        <p:nvPicPr>
          <p:cNvPr id="1598" name="Google Shape;1598;p34"/>
          <p:cNvPicPr preferRelativeResize="0"/>
          <p:nvPr/>
        </p:nvPicPr>
        <p:blipFill>
          <a:blip r:embed="rId3">
            <a:alphaModFix/>
          </a:blip>
          <a:stretch>
            <a:fillRect/>
          </a:stretch>
        </p:blipFill>
        <p:spPr>
          <a:xfrm>
            <a:off x="2802088" y="2265850"/>
            <a:ext cx="3539828" cy="257285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35"/>
          <p:cNvSpPr txBox="1"/>
          <p:nvPr/>
        </p:nvSpPr>
        <p:spPr>
          <a:xfrm>
            <a:off x="268950" y="287050"/>
            <a:ext cx="7334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b="1" u="sng">
                <a:solidFill>
                  <a:srgbClr val="F80839"/>
                </a:solidFill>
                <a:latin typeface="Roboto Slab"/>
                <a:ea typeface="Roboto Slab"/>
                <a:cs typeface="Roboto Slab"/>
                <a:sym typeface="Roboto Slab"/>
              </a:rPr>
              <a:t>Curiosity #4</a:t>
            </a:r>
            <a:endParaRPr sz="4000" b="1" u="sng">
              <a:solidFill>
                <a:srgbClr val="F80839"/>
              </a:solidFill>
              <a:latin typeface="Roboto Slab"/>
              <a:ea typeface="Roboto Slab"/>
              <a:cs typeface="Roboto Slab"/>
              <a:sym typeface="Roboto Slab"/>
            </a:endParaRPr>
          </a:p>
        </p:txBody>
      </p:sp>
      <p:sp>
        <p:nvSpPr>
          <p:cNvPr id="1604" name="Google Shape;1604;p35"/>
          <p:cNvSpPr txBox="1"/>
          <p:nvPr/>
        </p:nvSpPr>
        <p:spPr>
          <a:xfrm>
            <a:off x="268950" y="972850"/>
            <a:ext cx="85941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990099"/>
                </a:solidFill>
                <a:latin typeface="Muli"/>
                <a:ea typeface="Muli"/>
                <a:cs typeface="Muli"/>
                <a:sym typeface="Muli"/>
              </a:rPr>
              <a:t>Whether the wife or the husband should take the maternity/paternity leave?</a:t>
            </a:r>
            <a:endParaRPr sz="2400" b="1" u="sng">
              <a:solidFill>
                <a:srgbClr val="990099"/>
              </a:solidFill>
              <a:latin typeface="Roboto Slab"/>
              <a:ea typeface="Roboto Slab"/>
              <a:cs typeface="Roboto Slab"/>
              <a:sym typeface="Roboto Slab"/>
            </a:endParaRPr>
          </a:p>
        </p:txBody>
      </p:sp>
      <p:pic>
        <p:nvPicPr>
          <p:cNvPr id="1605" name="Google Shape;1605;p35"/>
          <p:cNvPicPr preferRelativeResize="0"/>
          <p:nvPr/>
        </p:nvPicPr>
        <p:blipFill>
          <a:blip r:embed="rId3">
            <a:alphaModFix/>
          </a:blip>
          <a:stretch>
            <a:fillRect/>
          </a:stretch>
        </p:blipFill>
        <p:spPr>
          <a:xfrm>
            <a:off x="2230150" y="1885275"/>
            <a:ext cx="4410229" cy="294245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9"/>
        <p:cNvGrpSpPr/>
        <p:nvPr/>
      </p:nvGrpSpPr>
      <p:grpSpPr>
        <a:xfrm>
          <a:off x="0" y="0"/>
          <a:ext cx="0" cy="0"/>
          <a:chOff x="0" y="0"/>
          <a:chExt cx="0" cy="0"/>
        </a:xfrm>
      </p:grpSpPr>
      <p:sp>
        <p:nvSpPr>
          <p:cNvPr id="1610" name="Google Shape;1610;p36"/>
          <p:cNvSpPr txBox="1"/>
          <p:nvPr/>
        </p:nvSpPr>
        <p:spPr>
          <a:xfrm>
            <a:off x="345150" y="287050"/>
            <a:ext cx="8459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u="sng">
                <a:solidFill>
                  <a:srgbClr val="27868B"/>
                </a:solidFill>
                <a:latin typeface="Roboto Slab"/>
                <a:ea typeface="Roboto Slab"/>
                <a:cs typeface="Roboto Slab"/>
                <a:sym typeface="Roboto Slab"/>
              </a:rPr>
              <a:t>What is the common problem faced in all 4 Situations?</a:t>
            </a:r>
            <a:endParaRPr sz="3600" b="1" u="sng">
              <a:solidFill>
                <a:srgbClr val="27868B"/>
              </a:solidFill>
              <a:latin typeface="Roboto Slab"/>
              <a:ea typeface="Roboto Slab"/>
              <a:cs typeface="Roboto Slab"/>
              <a:sym typeface="Roboto Slab"/>
            </a:endParaRPr>
          </a:p>
        </p:txBody>
      </p:sp>
      <p:sp>
        <p:nvSpPr>
          <p:cNvPr id="1611" name="Google Shape;1611;p36"/>
          <p:cNvSpPr txBox="1"/>
          <p:nvPr/>
        </p:nvSpPr>
        <p:spPr>
          <a:xfrm>
            <a:off x="316100" y="1489975"/>
            <a:ext cx="8605200" cy="615600"/>
          </a:xfrm>
          <a:prstGeom prst="rect">
            <a:avLst/>
          </a:prstGeom>
          <a:noFill/>
          <a:ln>
            <a:noFill/>
          </a:ln>
        </p:spPr>
        <p:txBody>
          <a:bodyPr spcFirstLastPara="1" wrap="square" lIns="91425" tIns="91425" rIns="91425" bIns="91425" anchor="t" anchorCtr="0">
            <a:spAutoFit/>
          </a:bodyPr>
          <a:lstStyle/>
          <a:p>
            <a:pPr marL="457200" lvl="0" indent="-406400" algn="l" rtl="0">
              <a:spcBef>
                <a:spcPts val="0"/>
              </a:spcBef>
              <a:spcAft>
                <a:spcPts val="0"/>
              </a:spcAft>
              <a:buClr>
                <a:srgbClr val="5B5B5B"/>
              </a:buClr>
              <a:buSzPts val="2800"/>
              <a:buFont typeface="Muli"/>
              <a:buChar char="●"/>
            </a:pPr>
            <a:r>
              <a:rPr lang="en" sz="2800" b="1">
                <a:solidFill>
                  <a:srgbClr val="5B5B5B"/>
                </a:solidFill>
                <a:latin typeface="Muli"/>
                <a:ea typeface="Muli"/>
                <a:cs typeface="Muli"/>
                <a:sym typeface="Muli"/>
              </a:rPr>
              <a:t>Scarcity (of resources, of time)</a:t>
            </a:r>
            <a:endParaRPr sz="2800" b="1">
              <a:solidFill>
                <a:srgbClr val="5B5B5B"/>
              </a:solidFill>
              <a:latin typeface="Muli"/>
              <a:ea typeface="Muli"/>
              <a:cs typeface="Muli"/>
              <a:sym typeface="Muli"/>
            </a:endParaRPr>
          </a:p>
        </p:txBody>
      </p:sp>
      <p:sp>
        <p:nvSpPr>
          <p:cNvPr id="1612" name="Google Shape;1612;p36"/>
          <p:cNvSpPr txBox="1"/>
          <p:nvPr/>
        </p:nvSpPr>
        <p:spPr>
          <a:xfrm>
            <a:off x="316100" y="2175775"/>
            <a:ext cx="860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rgbClr val="FA0355"/>
                </a:solidFill>
                <a:latin typeface="Muli"/>
                <a:ea typeface="Muli"/>
                <a:cs typeface="Muli"/>
                <a:sym typeface="Muli"/>
              </a:rPr>
              <a:t>Why SCARCITY then?</a:t>
            </a:r>
            <a:endParaRPr sz="2800" b="1">
              <a:solidFill>
                <a:srgbClr val="FA0355"/>
              </a:solidFill>
              <a:latin typeface="Muli"/>
              <a:ea typeface="Muli"/>
              <a:cs typeface="Muli"/>
              <a:sym typeface="Muli"/>
            </a:endParaRPr>
          </a:p>
        </p:txBody>
      </p:sp>
      <p:sp>
        <p:nvSpPr>
          <p:cNvPr id="1613" name="Google Shape;1613;p36"/>
          <p:cNvSpPr txBox="1"/>
          <p:nvPr/>
        </p:nvSpPr>
        <p:spPr>
          <a:xfrm>
            <a:off x="316100" y="2785375"/>
            <a:ext cx="860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rgbClr val="008000"/>
                </a:solidFill>
                <a:latin typeface="Muli"/>
                <a:ea typeface="Muli"/>
                <a:cs typeface="Muli"/>
                <a:sym typeface="Muli"/>
              </a:rPr>
              <a:t>Human Wants &gt; Available Resources</a:t>
            </a:r>
            <a:endParaRPr sz="2800" b="1">
              <a:solidFill>
                <a:srgbClr val="008000"/>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1"/>
                                        </p:tgtEl>
                                        <p:attrNameLst>
                                          <p:attrName>style.visibility</p:attrName>
                                        </p:attrNameLst>
                                      </p:cBhvr>
                                      <p:to>
                                        <p:strVal val="visible"/>
                                      </p:to>
                                    </p:set>
                                    <p:animEffect transition="in" filter="fade">
                                      <p:cBhvr>
                                        <p:cTn id="7" dur="1000"/>
                                        <p:tgtEl>
                                          <p:spTgt spid="16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12"/>
                                        </p:tgtEl>
                                        <p:attrNameLst>
                                          <p:attrName>style.visibility</p:attrName>
                                        </p:attrNameLst>
                                      </p:cBhvr>
                                      <p:to>
                                        <p:strVal val="visible"/>
                                      </p:to>
                                    </p:set>
                                    <p:animEffect transition="in" filter="fade">
                                      <p:cBhvr>
                                        <p:cTn id="12" dur="1000"/>
                                        <p:tgtEl>
                                          <p:spTgt spid="16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3"/>
                                        </p:tgtEl>
                                        <p:attrNameLst>
                                          <p:attrName>style.visibility</p:attrName>
                                        </p:attrNameLst>
                                      </p:cBhvr>
                                      <p:to>
                                        <p:strVal val="visible"/>
                                      </p:to>
                                    </p:set>
                                    <p:animEffect transition="in" filter="fade">
                                      <p:cBhvr>
                                        <p:cTn id="17" dur="1000"/>
                                        <p:tgtEl>
                                          <p:spTgt spid="1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37"/>
          <p:cNvSpPr txBox="1"/>
          <p:nvPr/>
        </p:nvSpPr>
        <p:spPr>
          <a:xfrm>
            <a:off x="345150" y="287050"/>
            <a:ext cx="8459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u="sng">
                <a:solidFill>
                  <a:srgbClr val="27868B"/>
                </a:solidFill>
                <a:latin typeface="Roboto Slab"/>
                <a:ea typeface="Roboto Slab"/>
                <a:cs typeface="Roboto Slab"/>
                <a:sym typeface="Roboto Slab"/>
              </a:rPr>
              <a:t>Resources, Resources &amp; Resources</a:t>
            </a:r>
            <a:endParaRPr sz="3600" b="1" u="sng">
              <a:solidFill>
                <a:srgbClr val="27868B"/>
              </a:solidFill>
              <a:latin typeface="Roboto Slab"/>
              <a:ea typeface="Roboto Slab"/>
              <a:cs typeface="Roboto Slab"/>
              <a:sym typeface="Roboto Slab"/>
            </a:endParaRPr>
          </a:p>
        </p:txBody>
      </p:sp>
      <p:sp>
        <p:nvSpPr>
          <p:cNvPr id="1619" name="Google Shape;1619;p37"/>
          <p:cNvSpPr txBox="1"/>
          <p:nvPr/>
        </p:nvSpPr>
        <p:spPr>
          <a:xfrm>
            <a:off x="316100" y="1261375"/>
            <a:ext cx="8605200" cy="1046700"/>
          </a:xfrm>
          <a:prstGeom prst="rect">
            <a:avLst/>
          </a:prstGeom>
          <a:noFill/>
          <a:ln>
            <a:noFill/>
          </a:ln>
        </p:spPr>
        <p:txBody>
          <a:bodyPr spcFirstLastPara="1" wrap="square" lIns="91425" tIns="91425" rIns="91425" bIns="91425" anchor="t" anchorCtr="0">
            <a:spAutoFit/>
          </a:bodyPr>
          <a:lstStyle/>
          <a:p>
            <a:pPr marL="457200" lvl="0" indent="-406400" algn="l" rtl="0">
              <a:spcBef>
                <a:spcPts val="0"/>
              </a:spcBef>
              <a:spcAft>
                <a:spcPts val="0"/>
              </a:spcAft>
              <a:buClr>
                <a:srgbClr val="5B5B5B"/>
              </a:buClr>
              <a:buSzPts val="2800"/>
              <a:buFont typeface="Muli"/>
              <a:buChar char="●"/>
            </a:pPr>
            <a:r>
              <a:rPr lang="en" sz="2800" b="1">
                <a:solidFill>
                  <a:srgbClr val="5B5B5B"/>
                </a:solidFill>
                <a:latin typeface="Muli"/>
                <a:ea typeface="Muli"/>
                <a:cs typeface="Muli"/>
                <a:sym typeface="Muli"/>
              </a:rPr>
              <a:t>Resources are Scarce in Nature</a:t>
            </a:r>
            <a:endParaRPr sz="2800" b="1">
              <a:solidFill>
                <a:srgbClr val="5B5B5B"/>
              </a:solidFill>
              <a:latin typeface="Muli"/>
              <a:ea typeface="Muli"/>
              <a:cs typeface="Muli"/>
              <a:sym typeface="Muli"/>
            </a:endParaRPr>
          </a:p>
          <a:p>
            <a:pPr marL="457200" lvl="0" indent="-406400" algn="l" rtl="0">
              <a:spcBef>
                <a:spcPts val="0"/>
              </a:spcBef>
              <a:spcAft>
                <a:spcPts val="0"/>
              </a:spcAft>
              <a:buClr>
                <a:srgbClr val="5B5B5B"/>
              </a:buClr>
              <a:buSzPts val="2800"/>
              <a:buFont typeface="Muli"/>
              <a:buChar char="●"/>
            </a:pPr>
            <a:r>
              <a:rPr lang="en" sz="2800" b="1">
                <a:solidFill>
                  <a:srgbClr val="5B5B5B"/>
                </a:solidFill>
                <a:latin typeface="Muli"/>
                <a:ea typeface="Muli"/>
                <a:cs typeface="Muli"/>
                <a:sym typeface="Muli"/>
              </a:rPr>
              <a:t>Resources have alternative uses</a:t>
            </a:r>
            <a:endParaRPr sz="2800" b="1">
              <a:solidFill>
                <a:srgbClr val="5B5B5B"/>
              </a:solidFill>
              <a:latin typeface="Muli"/>
              <a:ea typeface="Muli"/>
              <a:cs typeface="Muli"/>
              <a:sym typeface="Muli"/>
            </a:endParaRPr>
          </a:p>
        </p:txBody>
      </p:sp>
      <p:sp>
        <p:nvSpPr>
          <p:cNvPr id="1620" name="Google Shape;1620;p37"/>
          <p:cNvSpPr txBox="1"/>
          <p:nvPr/>
        </p:nvSpPr>
        <p:spPr>
          <a:xfrm>
            <a:off x="316100" y="2328175"/>
            <a:ext cx="860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rgbClr val="FA0355"/>
                </a:solidFill>
                <a:latin typeface="Muli"/>
                <a:ea typeface="Muli"/>
                <a:cs typeface="Muli"/>
                <a:sym typeface="Muli"/>
              </a:rPr>
              <a:t>So WHAT then? Where does it lead to…..???</a:t>
            </a:r>
            <a:endParaRPr sz="2800" b="1">
              <a:solidFill>
                <a:srgbClr val="FA0355"/>
              </a:solidFill>
              <a:latin typeface="Muli"/>
              <a:ea typeface="Muli"/>
              <a:cs typeface="Muli"/>
              <a:sym typeface="Muli"/>
            </a:endParaRPr>
          </a:p>
        </p:txBody>
      </p:sp>
      <p:sp>
        <p:nvSpPr>
          <p:cNvPr id="1621" name="Google Shape;1621;p37"/>
          <p:cNvSpPr txBox="1"/>
          <p:nvPr/>
        </p:nvSpPr>
        <p:spPr>
          <a:xfrm>
            <a:off x="316100" y="2937775"/>
            <a:ext cx="8605200" cy="615600"/>
          </a:xfrm>
          <a:prstGeom prst="rect">
            <a:avLst/>
          </a:prstGeom>
          <a:noFill/>
          <a:ln>
            <a:noFill/>
          </a:ln>
        </p:spPr>
        <p:txBody>
          <a:bodyPr spcFirstLastPara="1" wrap="square" lIns="91425" tIns="91425" rIns="91425" bIns="91425" anchor="t" anchorCtr="0">
            <a:spAutoFit/>
          </a:bodyPr>
          <a:lstStyle/>
          <a:p>
            <a:pPr marL="457200" lvl="0" indent="-406400" algn="l" rtl="0">
              <a:spcBef>
                <a:spcPts val="0"/>
              </a:spcBef>
              <a:spcAft>
                <a:spcPts val="0"/>
              </a:spcAft>
              <a:buClr>
                <a:srgbClr val="008000"/>
              </a:buClr>
              <a:buSzPts val="2800"/>
              <a:buFont typeface="Muli"/>
              <a:buChar char="●"/>
            </a:pPr>
            <a:r>
              <a:rPr lang="en" sz="2800" b="1">
                <a:solidFill>
                  <a:srgbClr val="008000"/>
                </a:solidFill>
                <a:latin typeface="Muli"/>
                <a:ea typeface="Muli"/>
                <a:cs typeface="Muli"/>
                <a:sym typeface="Muli"/>
              </a:rPr>
              <a:t>Need to make Decision on Choices Available</a:t>
            </a:r>
            <a:endParaRPr sz="2800" b="1">
              <a:solidFill>
                <a:srgbClr val="008000"/>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19"/>
                                        </p:tgtEl>
                                        <p:attrNameLst>
                                          <p:attrName>style.visibility</p:attrName>
                                        </p:attrNameLst>
                                      </p:cBhvr>
                                      <p:to>
                                        <p:strVal val="visible"/>
                                      </p:to>
                                    </p:set>
                                    <p:animEffect transition="in" filter="fade">
                                      <p:cBhvr>
                                        <p:cTn id="7" dur="1000"/>
                                        <p:tgtEl>
                                          <p:spTgt spid="16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20"/>
                                        </p:tgtEl>
                                        <p:attrNameLst>
                                          <p:attrName>style.visibility</p:attrName>
                                        </p:attrNameLst>
                                      </p:cBhvr>
                                      <p:to>
                                        <p:strVal val="visible"/>
                                      </p:to>
                                    </p:set>
                                    <p:animEffect transition="in" filter="fade">
                                      <p:cBhvr>
                                        <p:cTn id="12" dur="1000"/>
                                        <p:tgtEl>
                                          <p:spTgt spid="16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21"/>
                                        </p:tgtEl>
                                        <p:attrNameLst>
                                          <p:attrName>style.visibility</p:attrName>
                                        </p:attrNameLst>
                                      </p:cBhvr>
                                      <p:to>
                                        <p:strVal val="visible"/>
                                      </p:to>
                                    </p:set>
                                    <p:animEffect transition="in" filter="fade">
                                      <p:cBhvr>
                                        <p:cTn id="17" dur="1000"/>
                                        <p:tgtEl>
                                          <p:spTgt spid="1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38"/>
          <p:cNvSpPr txBox="1"/>
          <p:nvPr/>
        </p:nvSpPr>
        <p:spPr>
          <a:xfrm>
            <a:off x="345150" y="287050"/>
            <a:ext cx="8459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u="sng">
                <a:solidFill>
                  <a:srgbClr val="27868B"/>
                </a:solidFill>
                <a:latin typeface="Roboto Slab"/>
                <a:ea typeface="Roboto Slab"/>
                <a:cs typeface="Roboto Slab"/>
                <a:sym typeface="Roboto Slab"/>
              </a:rPr>
              <a:t>Managers making decisions on CHOICES Available</a:t>
            </a:r>
            <a:endParaRPr sz="3600" b="1" u="sng">
              <a:solidFill>
                <a:srgbClr val="27868B"/>
              </a:solidFill>
              <a:latin typeface="Roboto Slab"/>
              <a:ea typeface="Roboto Slab"/>
              <a:cs typeface="Roboto Slab"/>
              <a:sym typeface="Roboto Slab"/>
            </a:endParaRPr>
          </a:p>
        </p:txBody>
      </p:sp>
      <p:sp>
        <p:nvSpPr>
          <p:cNvPr id="1627" name="Google Shape;1627;p38"/>
          <p:cNvSpPr txBox="1"/>
          <p:nvPr/>
        </p:nvSpPr>
        <p:spPr>
          <a:xfrm>
            <a:off x="345150" y="1428750"/>
            <a:ext cx="8547000" cy="923400"/>
          </a:xfrm>
          <a:prstGeom prst="rect">
            <a:avLst/>
          </a:prstGeom>
          <a:noFill/>
          <a:ln>
            <a:noFill/>
          </a:ln>
        </p:spPr>
        <p:txBody>
          <a:bodyPr spcFirstLastPara="1" wrap="square" lIns="91425" tIns="91425" rIns="91425" bIns="91425" anchor="t" anchorCtr="0">
            <a:spAutoFit/>
          </a:bodyPr>
          <a:lstStyle/>
          <a:p>
            <a:pPr marL="400050" lvl="0" indent="-381000" algn="l" rtl="0">
              <a:spcBef>
                <a:spcPts val="0"/>
              </a:spcBef>
              <a:spcAft>
                <a:spcPts val="0"/>
              </a:spcAft>
              <a:buClr>
                <a:srgbClr val="008000"/>
              </a:buClr>
              <a:buSzPts val="2400"/>
              <a:buFont typeface="Muli"/>
              <a:buChar char="•"/>
            </a:pPr>
            <a:r>
              <a:rPr lang="en" sz="2400" b="1">
                <a:solidFill>
                  <a:srgbClr val="008000"/>
                </a:solidFill>
                <a:latin typeface="Muli"/>
                <a:ea typeface="Muli"/>
                <a:cs typeface="Muli"/>
                <a:sym typeface="Muli"/>
              </a:rPr>
              <a:t>Marketing managers have the responsibility of for the cost of what they sell </a:t>
            </a:r>
            <a:endParaRPr sz="2400">
              <a:solidFill>
                <a:srgbClr val="008000"/>
              </a:solidFill>
              <a:latin typeface="Muli"/>
              <a:ea typeface="Muli"/>
              <a:cs typeface="Muli"/>
              <a:sym typeface="Muli"/>
            </a:endParaRPr>
          </a:p>
        </p:txBody>
      </p:sp>
      <p:sp>
        <p:nvSpPr>
          <p:cNvPr id="1628" name="Google Shape;1628;p38"/>
          <p:cNvSpPr txBox="1"/>
          <p:nvPr/>
        </p:nvSpPr>
        <p:spPr>
          <a:xfrm>
            <a:off x="292275" y="2182050"/>
            <a:ext cx="8919600" cy="923400"/>
          </a:xfrm>
          <a:prstGeom prst="rect">
            <a:avLst/>
          </a:prstGeom>
          <a:noFill/>
          <a:ln>
            <a:noFill/>
          </a:ln>
        </p:spPr>
        <p:txBody>
          <a:bodyPr spcFirstLastPara="1" wrap="square" lIns="91425" tIns="91425" rIns="91425" bIns="91425" anchor="t" anchorCtr="0">
            <a:spAutoFit/>
          </a:bodyPr>
          <a:lstStyle/>
          <a:p>
            <a:pPr marL="400050" lvl="0" indent="-381000" algn="l" rtl="0">
              <a:spcBef>
                <a:spcPts val="0"/>
              </a:spcBef>
              <a:spcAft>
                <a:spcPts val="0"/>
              </a:spcAft>
              <a:buClr>
                <a:srgbClr val="FA0355"/>
              </a:buClr>
              <a:buSzPts val="2400"/>
              <a:buFont typeface="Muli"/>
              <a:buChar char="•"/>
            </a:pPr>
            <a:r>
              <a:rPr lang="en" sz="2400" b="1">
                <a:solidFill>
                  <a:srgbClr val="FA0355"/>
                </a:solidFill>
                <a:latin typeface="Muli"/>
                <a:ea typeface="Muli"/>
                <a:cs typeface="Muli"/>
                <a:sym typeface="Muli"/>
              </a:rPr>
              <a:t>Financial managers must bear the cost of financial resources</a:t>
            </a:r>
            <a:endParaRPr sz="2400">
              <a:solidFill>
                <a:srgbClr val="FA0355"/>
              </a:solidFill>
              <a:latin typeface="Muli"/>
              <a:ea typeface="Muli"/>
              <a:cs typeface="Muli"/>
              <a:sym typeface="Muli"/>
            </a:endParaRPr>
          </a:p>
        </p:txBody>
      </p:sp>
      <p:sp>
        <p:nvSpPr>
          <p:cNvPr id="1629" name="Google Shape;1629;p38"/>
          <p:cNvSpPr txBox="1"/>
          <p:nvPr/>
        </p:nvSpPr>
        <p:spPr>
          <a:xfrm>
            <a:off x="292275" y="2944050"/>
            <a:ext cx="8919600" cy="923400"/>
          </a:xfrm>
          <a:prstGeom prst="rect">
            <a:avLst/>
          </a:prstGeom>
          <a:noFill/>
          <a:ln>
            <a:noFill/>
          </a:ln>
        </p:spPr>
        <p:txBody>
          <a:bodyPr spcFirstLastPara="1" wrap="square" lIns="91425" tIns="91425" rIns="91425" bIns="91425" anchor="t" anchorCtr="0">
            <a:spAutoFit/>
          </a:bodyPr>
          <a:lstStyle/>
          <a:p>
            <a:pPr marL="400050" lvl="0" indent="-381000" algn="l" rtl="0">
              <a:spcBef>
                <a:spcPts val="0"/>
              </a:spcBef>
              <a:spcAft>
                <a:spcPts val="0"/>
              </a:spcAft>
              <a:buClr>
                <a:schemeClr val="dk1"/>
              </a:buClr>
              <a:buSzPts val="2400"/>
              <a:buFont typeface="Muli"/>
              <a:buChar char="•"/>
            </a:pPr>
            <a:r>
              <a:rPr lang="en" sz="2400" b="1">
                <a:solidFill>
                  <a:schemeClr val="dk1"/>
                </a:solidFill>
                <a:latin typeface="Muli"/>
                <a:ea typeface="Muli"/>
                <a:cs typeface="Muli"/>
                <a:sym typeface="Muli"/>
              </a:rPr>
              <a:t>Government must set policies with respect to finite stocks of oil and gas</a:t>
            </a:r>
            <a:endParaRPr sz="2400">
              <a:latin typeface="Muli"/>
              <a:ea typeface="Muli"/>
              <a:cs typeface="Muli"/>
              <a:sym typeface="Muli"/>
            </a:endParaRPr>
          </a:p>
        </p:txBody>
      </p:sp>
      <p:sp>
        <p:nvSpPr>
          <p:cNvPr id="1630" name="Google Shape;1630;p38"/>
          <p:cNvSpPr txBox="1"/>
          <p:nvPr/>
        </p:nvSpPr>
        <p:spPr>
          <a:xfrm>
            <a:off x="292275" y="3706050"/>
            <a:ext cx="8701500" cy="923400"/>
          </a:xfrm>
          <a:prstGeom prst="rect">
            <a:avLst/>
          </a:prstGeom>
          <a:noFill/>
          <a:ln>
            <a:noFill/>
          </a:ln>
        </p:spPr>
        <p:txBody>
          <a:bodyPr spcFirstLastPara="1" wrap="square" lIns="91425" tIns="91425" rIns="91425" bIns="91425" anchor="t" anchorCtr="0">
            <a:spAutoFit/>
          </a:bodyPr>
          <a:lstStyle/>
          <a:p>
            <a:pPr marL="400050" lvl="0" indent="-381000" algn="l" rtl="0">
              <a:spcBef>
                <a:spcPts val="0"/>
              </a:spcBef>
              <a:spcAft>
                <a:spcPts val="0"/>
              </a:spcAft>
              <a:buClr>
                <a:srgbClr val="BD2A35"/>
              </a:buClr>
              <a:buSzPts val="2400"/>
              <a:buFont typeface="Muli"/>
              <a:buChar char="•"/>
            </a:pPr>
            <a:r>
              <a:rPr lang="en" sz="2400" b="1">
                <a:solidFill>
                  <a:srgbClr val="BD2A35"/>
                </a:solidFill>
                <a:latin typeface="Muli"/>
                <a:ea typeface="Muli"/>
                <a:cs typeface="Muli"/>
                <a:sym typeface="Muli"/>
              </a:rPr>
              <a:t>Parents have to balance career and family demands within the 24 hours of the day.</a:t>
            </a:r>
            <a:endParaRPr sz="2400">
              <a:solidFill>
                <a:srgbClr val="BD2A35"/>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7"/>
                                        </p:tgtEl>
                                        <p:attrNameLst>
                                          <p:attrName>style.visibility</p:attrName>
                                        </p:attrNameLst>
                                      </p:cBhvr>
                                      <p:to>
                                        <p:strVal val="visible"/>
                                      </p:to>
                                    </p:set>
                                    <p:animEffect transition="in" filter="fade">
                                      <p:cBhvr>
                                        <p:cTn id="7" dur="1000"/>
                                        <p:tgtEl>
                                          <p:spTgt spid="16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28"/>
                                        </p:tgtEl>
                                        <p:attrNameLst>
                                          <p:attrName>style.visibility</p:attrName>
                                        </p:attrNameLst>
                                      </p:cBhvr>
                                      <p:to>
                                        <p:strVal val="visible"/>
                                      </p:to>
                                    </p:set>
                                    <p:animEffect transition="in" filter="fade">
                                      <p:cBhvr>
                                        <p:cTn id="12" dur="1000"/>
                                        <p:tgtEl>
                                          <p:spTgt spid="16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29"/>
                                        </p:tgtEl>
                                        <p:attrNameLst>
                                          <p:attrName>style.visibility</p:attrName>
                                        </p:attrNameLst>
                                      </p:cBhvr>
                                      <p:to>
                                        <p:strVal val="visible"/>
                                      </p:to>
                                    </p:set>
                                    <p:animEffect transition="in" filter="fade">
                                      <p:cBhvr>
                                        <p:cTn id="17" dur="1000"/>
                                        <p:tgtEl>
                                          <p:spTgt spid="16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30"/>
                                        </p:tgtEl>
                                        <p:attrNameLst>
                                          <p:attrName>style.visibility</p:attrName>
                                        </p:attrNameLst>
                                      </p:cBhvr>
                                      <p:to>
                                        <p:strVal val="visible"/>
                                      </p:to>
                                    </p:set>
                                    <p:animEffect transition="in" filter="fade">
                                      <p:cBhvr>
                                        <p:cTn id="22" dur="1000"/>
                                        <p:tgtEl>
                                          <p:spTgt spid="1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0"/>
        <p:cNvGrpSpPr/>
        <p:nvPr/>
      </p:nvGrpSpPr>
      <p:grpSpPr>
        <a:xfrm>
          <a:off x="0" y="0"/>
          <a:ext cx="0" cy="0"/>
          <a:chOff x="0" y="0"/>
          <a:chExt cx="0" cy="0"/>
        </a:xfrm>
      </p:grpSpPr>
      <p:sp>
        <p:nvSpPr>
          <p:cNvPr id="1511" name="Google Shape;1511;p21"/>
          <p:cNvSpPr txBox="1">
            <a:spLocks noGrp="1"/>
          </p:cNvSpPr>
          <p:nvPr>
            <p:ph type="title"/>
          </p:nvPr>
        </p:nvSpPr>
        <p:spPr>
          <a:xfrm>
            <a:off x="76200" y="895350"/>
            <a:ext cx="1676400" cy="1752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2060"/>
              </a:buClr>
              <a:buSzPts val="2400"/>
              <a:buFont typeface="Times New Roman"/>
              <a:buNone/>
            </a:pPr>
            <a:r>
              <a:rPr lang="en" sz="2400" b="1" u="sng">
                <a:solidFill>
                  <a:srgbClr val="002060"/>
                </a:solidFill>
                <a:latin typeface="Times New Roman"/>
                <a:ea typeface="Times New Roman"/>
                <a:cs typeface="Times New Roman"/>
                <a:sym typeface="Times New Roman"/>
              </a:rPr>
              <a:t>IN </a:t>
            </a:r>
            <a:br>
              <a:rPr lang="en" sz="2400" b="1" u="sng">
                <a:solidFill>
                  <a:srgbClr val="002060"/>
                </a:solidFill>
                <a:latin typeface="Times New Roman"/>
                <a:ea typeface="Times New Roman"/>
                <a:cs typeface="Times New Roman"/>
                <a:sym typeface="Times New Roman"/>
              </a:rPr>
            </a:br>
            <a:r>
              <a:rPr lang="en" sz="2400" b="1" u="sng">
                <a:solidFill>
                  <a:srgbClr val="002060"/>
                </a:solidFill>
                <a:latin typeface="Times New Roman"/>
                <a:ea typeface="Times New Roman"/>
                <a:cs typeface="Times New Roman"/>
                <a:sym typeface="Times New Roman"/>
              </a:rPr>
              <a:t>THIS </a:t>
            </a:r>
            <a:br>
              <a:rPr lang="en" sz="2400" b="1" u="sng">
                <a:solidFill>
                  <a:srgbClr val="002060"/>
                </a:solidFill>
                <a:latin typeface="Times New Roman"/>
                <a:ea typeface="Times New Roman"/>
                <a:cs typeface="Times New Roman"/>
                <a:sym typeface="Times New Roman"/>
              </a:rPr>
            </a:br>
            <a:r>
              <a:rPr lang="en" sz="2400" b="1" u="sng">
                <a:solidFill>
                  <a:srgbClr val="002060"/>
                </a:solidFill>
                <a:latin typeface="Times New Roman"/>
                <a:ea typeface="Times New Roman"/>
                <a:cs typeface="Times New Roman"/>
                <a:sym typeface="Times New Roman"/>
              </a:rPr>
              <a:t>Unit</a:t>
            </a:r>
            <a:endParaRPr sz="2400" b="1"/>
          </a:p>
        </p:txBody>
      </p:sp>
      <p:sp>
        <p:nvSpPr>
          <p:cNvPr id="1512" name="Google Shape;1512;p21"/>
          <p:cNvSpPr txBox="1">
            <a:spLocks noGrp="1"/>
          </p:cNvSpPr>
          <p:nvPr>
            <p:ph type="body" idx="1"/>
          </p:nvPr>
        </p:nvSpPr>
        <p:spPr>
          <a:xfrm>
            <a:off x="2195736" y="285750"/>
            <a:ext cx="6491100" cy="4648200"/>
          </a:xfrm>
          <a:prstGeom prst="rect">
            <a:avLst/>
          </a:prstGeom>
          <a:noFill/>
          <a:ln>
            <a:noFill/>
          </a:ln>
        </p:spPr>
        <p:txBody>
          <a:bodyPr spcFirstLastPara="1" wrap="square" lIns="91425" tIns="45700" rIns="91425" bIns="45700" anchor="t" anchorCtr="0">
            <a:normAutofit/>
          </a:bodyPr>
          <a:lstStyle/>
          <a:p>
            <a:pPr marL="342900" lvl="0" indent="-360045" algn="l" rtl="0">
              <a:spcBef>
                <a:spcPts val="666"/>
              </a:spcBef>
              <a:spcAft>
                <a:spcPts val="0"/>
              </a:spcAft>
              <a:buClr>
                <a:schemeClr val="dk1"/>
              </a:buClr>
              <a:buSzPts val="3600"/>
              <a:buChar char="▪"/>
            </a:pPr>
            <a:r>
              <a:rPr lang="en" sz="3600">
                <a:latin typeface="Muli"/>
                <a:ea typeface="Muli"/>
                <a:cs typeface="Muli"/>
                <a:sym typeface="Muli"/>
              </a:rPr>
              <a:t>Nature and Scope of Business Economics</a:t>
            </a:r>
            <a:endParaRPr sz="3600">
              <a:latin typeface="Muli"/>
              <a:ea typeface="Muli"/>
              <a:cs typeface="Muli"/>
              <a:sym typeface="Muli"/>
            </a:endParaRPr>
          </a:p>
          <a:p>
            <a:pPr marL="342900" lvl="0" indent="-360045" algn="l" rtl="0">
              <a:spcBef>
                <a:spcPts val="666"/>
              </a:spcBef>
              <a:spcAft>
                <a:spcPts val="0"/>
              </a:spcAft>
              <a:buSzPts val="3600"/>
              <a:buFont typeface="Muli"/>
              <a:buChar char="▪"/>
            </a:pPr>
            <a:r>
              <a:rPr lang="en" sz="3600">
                <a:latin typeface="Muli"/>
                <a:ea typeface="Muli"/>
                <a:cs typeface="Muli"/>
                <a:sym typeface="Muli"/>
              </a:rPr>
              <a:t>Opportunity Cost</a:t>
            </a:r>
            <a:endParaRPr sz="3600">
              <a:latin typeface="Muli"/>
              <a:ea typeface="Muli"/>
              <a:cs typeface="Muli"/>
              <a:sym typeface="Muli"/>
            </a:endParaRPr>
          </a:p>
          <a:p>
            <a:pPr marL="342900" lvl="0" indent="-360045" algn="l" rtl="0">
              <a:spcBef>
                <a:spcPts val="666"/>
              </a:spcBef>
              <a:spcAft>
                <a:spcPts val="0"/>
              </a:spcAft>
              <a:buSzPts val="3600"/>
              <a:buFont typeface="Muli"/>
              <a:buChar char="▪"/>
            </a:pPr>
            <a:r>
              <a:rPr lang="en" sz="3600">
                <a:latin typeface="Muli"/>
                <a:ea typeface="Muli"/>
                <a:cs typeface="Muli"/>
                <a:sym typeface="Muli"/>
              </a:rPr>
              <a:t>Cost and Benefit</a:t>
            </a:r>
            <a:endParaRPr sz="3600">
              <a:latin typeface="Muli"/>
              <a:ea typeface="Muli"/>
              <a:cs typeface="Muli"/>
              <a:sym typeface="Muli"/>
            </a:endParaRPr>
          </a:p>
          <a:p>
            <a:pPr marL="342900" lvl="0" indent="-360045" algn="l" rtl="0">
              <a:spcBef>
                <a:spcPts val="666"/>
              </a:spcBef>
              <a:spcAft>
                <a:spcPts val="0"/>
              </a:spcAft>
              <a:buSzPts val="3600"/>
              <a:buFont typeface="Muli"/>
              <a:buChar char="▪"/>
            </a:pPr>
            <a:r>
              <a:rPr lang="en" sz="3600">
                <a:latin typeface="Muli"/>
                <a:ea typeface="Muli"/>
                <a:cs typeface="Muli"/>
                <a:sym typeface="Muli"/>
              </a:rPr>
              <a:t>Rent Seeking Behaviour</a:t>
            </a:r>
            <a:endParaRPr sz="3600">
              <a:latin typeface="Muli"/>
              <a:ea typeface="Muli"/>
              <a:cs typeface="Muli"/>
              <a:sym typeface="Muli"/>
            </a:endParaRPr>
          </a:p>
          <a:p>
            <a:pPr marL="342900" lvl="0" indent="-360045" algn="l" rtl="0">
              <a:spcBef>
                <a:spcPts val="666"/>
              </a:spcBef>
              <a:spcAft>
                <a:spcPts val="0"/>
              </a:spcAft>
              <a:buSzPts val="3600"/>
              <a:buFont typeface="Muli"/>
              <a:buChar char="▪"/>
            </a:pPr>
            <a:r>
              <a:rPr lang="en" sz="3600">
                <a:latin typeface="Muli"/>
                <a:ea typeface="Muli"/>
                <a:cs typeface="Muli"/>
                <a:sym typeface="Muli"/>
              </a:rPr>
              <a:t>Nature of Profits </a:t>
            </a:r>
            <a:endParaRPr sz="3600">
              <a:latin typeface="Muli"/>
              <a:ea typeface="Muli"/>
              <a:cs typeface="Muli"/>
              <a:sym typeface="Muli"/>
            </a:endParaRPr>
          </a:p>
          <a:p>
            <a:pPr marL="342900" lvl="0" indent="-360045" algn="l" rtl="0">
              <a:spcBef>
                <a:spcPts val="666"/>
              </a:spcBef>
              <a:spcAft>
                <a:spcPts val="0"/>
              </a:spcAft>
              <a:buSzPts val="3600"/>
              <a:buFont typeface="Muli"/>
              <a:buChar char="▪"/>
            </a:pPr>
            <a:r>
              <a:rPr lang="en" sz="3600">
                <a:latin typeface="Muli"/>
                <a:ea typeface="Muli"/>
                <a:cs typeface="Muli"/>
                <a:sym typeface="Muli"/>
              </a:rPr>
              <a:t>Optimizing Techniques</a:t>
            </a:r>
            <a:endParaRPr sz="3600">
              <a:latin typeface="Muli"/>
              <a:ea typeface="Muli"/>
              <a:cs typeface="Muli"/>
              <a:sym typeface="Mul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Google Shape;1635;p39" descr="title-id"/>
          <p:cNvSpPr txBox="1"/>
          <p:nvPr/>
        </p:nvSpPr>
        <p:spPr>
          <a:xfrm>
            <a:off x="335450" y="328625"/>
            <a:ext cx="8510400" cy="12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008000"/>
                </a:solidFill>
                <a:latin typeface="Roboto Slab"/>
                <a:ea typeface="Roboto Slab"/>
                <a:cs typeface="Roboto Slab"/>
                <a:sym typeface="Roboto Slab"/>
              </a:rPr>
              <a:t>What is the main task of a manager?</a:t>
            </a:r>
            <a:endParaRPr sz="3600" b="1">
              <a:solidFill>
                <a:srgbClr val="008000"/>
              </a:solidFill>
              <a:latin typeface="Roboto Slab"/>
              <a:ea typeface="Roboto Slab"/>
              <a:cs typeface="Roboto Slab"/>
              <a:sym typeface="Roboto Slab"/>
            </a:endParaRPr>
          </a:p>
        </p:txBody>
      </p:sp>
      <p:pic>
        <p:nvPicPr>
          <p:cNvPr id="1636" name="Google Shape;1636;p39"/>
          <p:cNvPicPr preferRelativeResize="0"/>
          <p:nvPr/>
        </p:nvPicPr>
        <p:blipFill rotWithShape="1">
          <a:blip r:embed="rId3">
            <a:alphaModFix/>
          </a:blip>
          <a:srcRect t="6485" b="10257"/>
          <a:stretch/>
        </p:blipFill>
        <p:spPr>
          <a:xfrm>
            <a:off x="415050" y="1302400"/>
            <a:ext cx="4049175" cy="3579750"/>
          </a:xfrm>
          <a:prstGeom prst="rect">
            <a:avLst/>
          </a:prstGeom>
          <a:noFill/>
          <a:ln>
            <a:noFill/>
          </a:ln>
        </p:spPr>
      </p:pic>
      <p:sp>
        <p:nvSpPr>
          <p:cNvPr id="1637" name="Google Shape;1637;p39"/>
          <p:cNvSpPr txBox="1"/>
          <p:nvPr/>
        </p:nvSpPr>
        <p:spPr>
          <a:xfrm rot="-1015913">
            <a:off x="2743101" y="2129960"/>
            <a:ext cx="5888037" cy="120049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300" b="1">
                <a:solidFill>
                  <a:srgbClr val="F80839"/>
                </a:solidFill>
                <a:latin typeface="Muli"/>
                <a:ea typeface="Muli"/>
                <a:cs typeface="Muli"/>
                <a:sym typeface="Muli"/>
              </a:rPr>
              <a:t>To make GOOD and EFFECTIVE  decisions</a:t>
            </a:r>
            <a:endParaRPr sz="3300" b="1">
              <a:solidFill>
                <a:srgbClr val="F80839"/>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7"/>
                                        </p:tgtEl>
                                        <p:attrNameLst>
                                          <p:attrName>style.visibility</p:attrName>
                                        </p:attrNameLst>
                                      </p:cBhvr>
                                      <p:to>
                                        <p:strVal val="visible"/>
                                      </p:to>
                                    </p:set>
                                    <p:animEffect transition="in" filter="fade">
                                      <p:cBhvr>
                                        <p:cTn id="7" dur="1000"/>
                                        <p:tgtEl>
                                          <p:spTgt spid="1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41"/>
        <p:cNvGrpSpPr/>
        <p:nvPr/>
      </p:nvGrpSpPr>
      <p:grpSpPr>
        <a:xfrm>
          <a:off x="0" y="0"/>
          <a:ext cx="0" cy="0"/>
          <a:chOff x="0" y="0"/>
          <a:chExt cx="0" cy="0"/>
        </a:xfrm>
      </p:grpSpPr>
      <p:sp>
        <p:nvSpPr>
          <p:cNvPr id="1642" name="Google Shape;1642;p40" descr="title-id"/>
          <p:cNvSpPr txBox="1"/>
          <p:nvPr/>
        </p:nvSpPr>
        <p:spPr>
          <a:xfrm>
            <a:off x="335450" y="481025"/>
            <a:ext cx="8510400" cy="12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A0355"/>
                </a:solidFill>
                <a:latin typeface="Roboto Slab"/>
                <a:ea typeface="Roboto Slab"/>
                <a:cs typeface="Roboto Slab"/>
                <a:sym typeface="Roboto Slab"/>
              </a:rPr>
              <a:t>Why is it so important that a manager should be making GOOD and EFFECTIVE decisions??</a:t>
            </a:r>
            <a:endParaRPr sz="3600" b="1">
              <a:solidFill>
                <a:srgbClr val="FA0355"/>
              </a:solidFill>
              <a:latin typeface="Roboto Slab"/>
              <a:ea typeface="Roboto Slab"/>
              <a:cs typeface="Roboto Slab"/>
              <a:sym typeface="Roboto Slab"/>
            </a:endParaRPr>
          </a:p>
        </p:txBody>
      </p:sp>
      <p:sp>
        <p:nvSpPr>
          <p:cNvPr id="1643" name="Google Shape;1643;p40"/>
          <p:cNvSpPr txBox="1"/>
          <p:nvPr/>
        </p:nvSpPr>
        <p:spPr>
          <a:xfrm rot="525">
            <a:off x="457101" y="2282361"/>
            <a:ext cx="58881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b="1">
                <a:solidFill>
                  <a:srgbClr val="055FBA"/>
                </a:solidFill>
                <a:latin typeface="Muli"/>
                <a:ea typeface="Muli"/>
                <a:cs typeface="Muli"/>
                <a:sym typeface="Muli"/>
              </a:rPr>
              <a:t>To maximize the benefits with limited resources</a:t>
            </a:r>
            <a:endParaRPr sz="3300" b="1">
              <a:solidFill>
                <a:srgbClr val="055FBA"/>
              </a:solidFill>
              <a:latin typeface="Muli"/>
              <a:ea typeface="Muli"/>
              <a:cs typeface="Muli"/>
              <a:sym typeface="Muli"/>
            </a:endParaRPr>
          </a:p>
        </p:txBody>
      </p:sp>
      <p:pic>
        <p:nvPicPr>
          <p:cNvPr id="1644" name="Google Shape;1644;p40"/>
          <p:cNvPicPr preferRelativeResize="0"/>
          <p:nvPr/>
        </p:nvPicPr>
        <p:blipFill>
          <a:blip r:embed="rId3">
            <a:alphaModFix/>
          </a:blip>
          <a:stretch>
            <a:fillRect/>
          </a:stretch>
        </p:blipFill>
        <p:spPr>
          <a:xfrm>
            <a:off x="5736075" y="1793700"/>
            <a:ext cx="3116050" cy="3116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3"/>
                                        </p:tgtEl>
                                        <p:attrNameLst>
                                          <p:attrName>style.visibility</p:attrName>
                                        </p:attrNameLst>
                                      </p:cBhvr>
                                      <p:to>
                                        <p:strVal val="visible"/>
                                      </p:to>
                                    </p:set>
                                    <p:animEffect transition="in" filter="fade">
                                      <p:cBhvr>
                                        <p:cTn id="7" dur="1000"/>
                                        <p:tgtEl>
                                          <p:spTgt spid="16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43"/>
                                        </p:tgtEl>
                                        <p:attrNameLst>
                                          <p:attrName>style.visibility</p:attrName>
                                        </p:attrNameLst>
                                      </p:cBhvr>
                                      <p:to>
                                        <p:strVal val="visible"/>
                                      </p:to>
                                    </p:set>
                                    <p:animEffect transition="in" filter="fade">
                                      <p:cBhvr>
                                        <p:cTn id="12" dur="1000"/>
                                        <p:tgtEl>
                                          <p:spTgt spid="1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41" descr="title-id"/>
          <p:cNvSpPr txBox="1"/>
          <p:nvPr/>
        </p:nvSpPr>
        <p:spPr>
          <a:xfrm>
            <a:off x="335450" y="557225"/>
            <a:ext cx="8510400" cy="58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solidFill>
                  <a:srgbClr val="008000"/>
                </a:solidFill>
                <a:latin typeface="Roboto Slab"/>
                <a:ea typeface="Roboto Slab"/>
                <a:cs typeface="Roboto Slab"/>
                <a:sym typeface="Roboto Slab"/>
              </a:rPr>
              <a:t>How can a Manager make  EFFECTIVE Decisions?</a:t>
            </a:r>
            <a:endParaRPr sz="3600" b="1">
              <a:solidFill>
                <a:srgbClr val="008000"/>
              </a:solidFill>
              <a:latin typeface="Roboto Slab"/>
              <a:ea typeface="Roboto Slab"/>
              <a:cs typeface="Roboto Slab"/>
              <a:sym typeface="Roboto Slab"/>
            </a:endParaRPr>
          </a:p>
        </p:txBody>
      </p:sp>
      <p:pic>
        <p:nvPicPr>
          <p:cNvPr id="1650" name="Google Shape;1650;p41"/>
          <p:cNvPicPr preferRelativeResize="0"/>
          <p:nvPr/>
        </p:nvPicPr>
        <p:blipFill>
          <a:blip r:embed="rId3">
            <a:alphaModFix/>
          </a:blip>
          <a:stretch>
            <a:fillRect/>
          </a:stretch>
        </p:blipFill>
        <p:spPr>
          <a:xfrm>
            <a:off x="6524450" y="293850"/>
            <a:ext cx="2363850" cy="2517700"/>
          </a:xfrm>
          <a:prstGeom prst="rect">
            <a:avLst/>
          </a:prstGeom>
          <a:noFill/>
          <a:ln>
            <a:noFill/>
          </a:ln>
        </p:spPr>
      </p:pic>
      <p:sp>
        <p:nvSpPr>
          <p:cNvPr id="1651" name="Google Shape;1651;p41"/>
          <p:cNvSpPr txBox="1"/>
          <p:nvPr/>
        </p:nvSpPr>
        <p:spPr>
          <a:xfrm>
            <a:off x="447250" y="1451950"/>
            <a:ext cx="7156200" cy="3417000"/>
          </a:xfrm>
          <a:prstGeom prst="rect">
            <a:avLst/>
          </a:prstGeom>
          <a:noFill/>
          <a:ln>
            <a:noFill/>
          </a:ln>
        </p:spPr>
        <p:txBody>
          <a:bodyPr spcFirstLastPara="1" wrap="square" lIns="91425" tIns="91425" rIns="91425" bIns="91425" anchor="t" anchorCtr="0">
            <a:spAutoFit/>
          </a:bodyPr>
          <a:lstStyle/>
          <a:p>
            <a:pPr marL="457200" lvl="0" indent="-419100" algn="l" rtl="0">
              <a:spcBef>
                <a:spcPts val="0"/>
              </a:spcBef>
              <a:spcAft>
                <a:spcPts val="0"/>
              </a:spcAft>
              <a:buClr>
                <a:srgbClr val="434343"/>
              </a:buClr>
              <a:buSzPts val="3000"/>
              <a:buFont typeface="Muli"/>
              <a:buAutoNum type="arabicPeriod"/>
            </a:pPr>
            <a:r>
              <a:rPr lang="en" sz="3000">
                <a:solidFill>
                  <a:srgbClr val="434343"/>
                </a:solidFill>
                <a:latin typeface="Muli"/>
                <a:ea typeface="Muli"/>
                <a:cs typeface="Muli"/>
                <a:sym typeface="Muli"/>
              </a:rPr>
              <a:t>Identify Goals and Constraints</a:t>
            </a:r>
            <a:endParaRPr sz="3000">
              <a:solidFill>
                <a:srgbClr val="434343"/>
              </a:solidFill>
              <a:latin typeface="Muli"/>
              <a:ea typeface="Muli"/>
              <a:cs typeface="Muli"/>
              <a:sym typeface="Muli"/>
            </a:endParaRPr>
          </a:p>
          <a:p>
            <a:pPr marL="457200" lvl="0" indent="-419100" algn="l" rtl="0">
              <a:spcBef>
                <a:spcPts val="0"/>
              </a:spcBef>
              <a:spcAft>
                <a:spcPts val="0"/>
              </a:spcAft>
              <a:buClr>
                <a:srgbClr val="434343"/>
              </a:buClr>
              <a:buSzPts val="3000"/>
              <a:buFont typeface="Muli"/>
              <a:buAutoNum type="arabicPeriod"/>
            </a:pPr>
            <a:r>
              <a:rPr lang="en" sz="3000">
                <a:solidFill>
                  <a:srgbClr val="434343"/>
                </a:solidFill>
                <a:latin typeface="Muli"/>
                <a:ea typeface="Muli"/>
                <a:cs typeface="Muli"/>
                <a:sym typeface="Muli"/>
              </a:rPr>
              <a:t>Nature and Importance of Profits</a:t>
            </a:r>
            <a:endParaRPr sz="3000">
              <a:solidFill>
                <a:srgbClr val="434343"/>
              </a:solidFill>
              <a:latin typeface="Muli"/>
              <a:ea typeface="Muli"/>
              <a:cs typeface="Muli"/>
              <a:sym typeface="Muli"/>
            </a:endParaRPr>
          </a:p>
          <a:p>
            <a:pPr marL="457200" lvl="0" indent="-419100" algn="l" rtl="0">
              <a:spcBef>
                <a:spcPts val="0"/>
              </a:spcBef>
              <a:spcAft>
                <a:spcPts val="0"/>
              </a:spcAft>
              <a:buClr>
                <a:srgbClr val="434343"/>
              </a:buClr>
              <a:buSzPts val="3000"/>
              <a:buFont typeface="Muli"/>
              <a:buAutoNum type="arabicPeriod"/>
            </a:pPr>
            <a:r>
              <a:rPr lang="en" sz="3000">
                <a:solidFill>
                  <a:srgbClr val="434343"/>
                </a:solidFill>
                <a:latin typeface="Muli"/>
                <a:ea typeface="Muli"/>
                <a:cs typeface="Muli"/>
                <a:sym typeface="Muli"/>
              </a:rPr>
              <a:t>Understand Incentives</a:t>
            </a:r>
            <a:endParaRPr sz="3000">
              <a:solidFill>
                <a:srgbClr val="434343"/>
              </a:solidFill>
              <a:latin typeface="Muli"/>
              <a:ea typeface="Muli"/>
              <a:cs typeface="Muli"/>
              <a:sym typeface="Muli"/>
            </a:endParaRPr>
          </a:p>
          <a:p>
            <a:pPr marL="457200" lvl="0" indent="-419100" algn="l" rtl="0">
              <a:spcBef>
                <a:spcPts val="0"/>
              </a:spcBef>
              <a:spcAft>
                <a:spcPts val="0"/>
              </a:spcAft>
              <a:buClr>
                <a:srgbClr val="434343"/>
              </a:buClr>
              <a:buSzPts val="3000"/>
              <a:buFont typeface="Muli"/>
              <a:buAutoNum type="arabicPeriod"/>
            </a:pPr>
            <a:r>
              <a:rPr lang="en" sz="3000">
                <a:solidFill>
                  <a:srgbClr val="434343"/>
                </a:solidFill>
                <a:latin typeface="Muli"/>
                <a:ea typeface="Muli"/>
                <a:cs typeface="Muli"/>
                <a:sym typeface="Muli"/>
              </a:rPr>
              <a:t>Understand Markets</a:t>
            </a:r>
            <a:endParaRPr sz="3000">
              <a:solidFill>
                <a:srgbClr val="434343"/>
              </a:solidFill>
              <a:latin typeface="Muli"/>
              <a:ea typeface="Muli"/>
              <a:cs typeface="Muli"/>
              <a:sym typeface="Muli"/>
            </a:endParaRPr>
          </a:p>
          <a:p>
            <a:pPr marL="457200" lvl="0" indent="-419100" algn="l" rtl="0">
              <a:spcBef>
                <a:spcPts val="0"/>
              </a:spcBef>
              <a:spcAft>
                <a:spcPts val="0"/>
              </a:spcAft>
              <a:buClr>
                <a:srgbClr val="434343"/>
              </a:buClr>
              <a:buSzPts val="3000"/>
              <a:buFont typeface="Muli"/>
              <a:buAutoNum type="arabicPeriod"/>
            </a:pPr>
            <a:r>
              <a:rPr lang="en" sz="3000">
                <a:solidFill>
                  <a:srgbClr val="434343"/>
                </a:solidFill>
                <a:latin typeface="Muli"/>
                <a:ea typeface="Muli"/>
                <a:cs typeface="Muli"/>
                <a:sym typeface="Muli"/>
              </a:rPr>
              <a:t>Recognize the Time Value of Money</a:t>
            </a:r>
            <a:endParaRPr sz="3000">
              <a:solidFill>
                <a:srgbClr val="434343"/>
              </a:solidFill>
              <a:latin typeface="Muli"/>
              <a:ea typeface="Muli"/>
              <a:cs typeface="Muli"/>
              <a:sym typeface="Muli"/>
            </a:endParaRPr>
          </a:p>
          <a:p>
            <a:pPr marL="457200" lvl="0" indent="-419100" algn="l" rtl="0">
              <a:spcBef>
                <a:spcPts val="0"/>
              </a:spcBef>
              <a:spcAft>
                <a:spcPts val="0"/>
              </a:spcAft>
              <a:buClr>
                <a:srgbClr val="434343"/>
              </a:buClr>
              <a:buSzPts val="3000"/>
              <a:buFont typeface="Muli"/>
              <a:buAutoNum type="arabicPeriod"/>
            </a:pPr>
            <a:r>
              <a:rPr lang="en" sz="3000">
                <a:solidFill>
                  <a:srgbClr val="434343"/>
                </a:solidFill>
                <a:latin typeface="Muli"/>
                <a:ea typeface="Muli"/>
                <a:cs typeface="Muli"/>
                <a:sym typeface="Muli"/>
              </a:rPr>
              <a:t>Use Marginal Analysis</a:t>
            </a:r>
            <a:endParaRPr sz="3000">
              <a:solidFill>
                <a:srgbClr val="434343"/>
              </a:solidFill>
              <a:latin typeface="Muli"/>
              <a:ea typeface="Muli"/>
              <a:cs typeface="Muli"/>
              <a:sym typeface="Muli"/>
            </a:endParaRPr>
          </a:p>
          <a:p>
            <a:pPr marL="457200" lvl="0" indent="-419100" algn="l" rtl="0">
              <a:spcBef>
                <a:spcPts val="0"/>
              </a:spcBef>
              <a:spcAft>
                <a:spcPts val="0"/>
              </a:spcAft>
              <a:buClr>
                <a:srgbClr val="434343"/>
              </a:buClr>
              <a:buSzPts val="3000"/>
              <a:buFont typeface="Muli"/>
              <a:buAutoNum type="arabicPeriod"/>
            </a:pPr>
            <a:r>
              <a:rPr lang="en" sz="3000">
                <a:solidFill>
                  <a:srgbClr val="434343"/>
                </a:solidFill>
                <a:latin typeface="Muli"/>
                <a:ea typeface="Muli"/>
                <a:cs typeface="Muli"/>
                <a:sym typeface="Muli"/>
              </a:rPr>
              <a:t>Make Data Driven Analysis</a:t>
            </a:r>
            <a:endParaRPr sz="3000">
              <a:solidFill>
                <a:srgbClr val="434343"/>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1">
                                            <p:txEl>
                                              <p:pRg st="0" end="0"/>
                                            </p:txEl>
                                          </p:spTgt>
                                        </p:tgtEl>
                                        <p:attrNameLst>
                                          <p:attrName>style.visibility</p:attrName>
                                        </p:attrNameLst>
                                      </p:cBhvr>
                                      <p:to>
                                        <p:strVal val="visible"/>
                                      </p:to>
                                    </p:set>
                                    <p:animEffect transition="in" filter="fade">
                                      <p:cBhvr>
                                        <p:cTn id="7" dur="1000"/>
                                        <p:tgtEl>
                                          <p:spTgt spid="1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1">
                                            <p:txEl>
                                              <p:pRg st="1" end="1"/>
                                            </p:txEl>
                                          </p:spTgt>
                                        </p:tgtEl>
                                        <p:attrNameLst>
                                          <p:attrName>style.visibility</p:attrName>
                                        </p:attrNameLst>
                                      </p:cBhvr>
                                      <p:to>
                                        <p:strVal val="visible"/>
                                      </p:to>
                                    </p:set>
                                    <p:animEffect transition="in" filter="fade">
                                      <p:cBhvr>
                                        <p:cTn id="12" dur="1000"/>
                                        <p:tgtEl>
                                          <p:spTgt spid="165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51">
                                            <p:txEl>
                                              <p:pRg st="2" end="2"/>
                                            </p:txEl>
                                          </p:spTgt>
                                        </p:tgtEl>
                                        <p:attrNameLst>
                                          <p:attrName>style.visibility</p:attrName>
                                        </p:attrNameLst>
                                      </p:cBhvr>
                                      <p:to>
                                        <p:strVal val="visible"/>
                                      </p:to>
                                    </p:set>
                                    <p:animEffect transition="in" filter="fade">
                                      <p:cBhvr>
                                        <p:cTn id="17" dur="1000"/>
                                        <p:tgtEl>
                                          <p:spTgt spid="165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51">
                                            <p:txEl>
                                              <p:pRg st="3" end="3"/>
                                            </p:txEl>
                                          </p:spTgt>
                                        </p:tgtEl>
                                        <p:attrNameLst>
                                          <p:attrName>style.visibility</p:attrName>
                                        </p:attrNameLst>
                                      </p:cBhvr>
                                      <p:to>
                                        <p:strVal val="visible"/>
                                      </p:to>
                                    </p:set>
                                    <p:animEffect transition="in" filter="fade">
                                      <p:cBhvr>
                                        <p:cTn id="22" dur="1000"/>
                                        <p:tgtEl>
                                          <p:spTgt spid="165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51">
                                            <p:txEl>
                                              <p:pRg st="4" end="4"/>
                                            </p:txEl>
                                          </p:spTgt>
                                        </p:tgtEl>
                                        <p:attrNameLst>
                                          <p:attrName>style.visibility</p:attrName>
                                        </p:attrNameLst>
                                      </p:cBhvr>
                                      <p:to>
                                        <p:strVal val="visible"/>
                                      </p:to>
                                    </p:set>
                                    <p:animEffect transition="in" filter="fade">
                                      <p:cBhvr>
                                        <p:cTn id="27" dur="1000"/>
                                        <p:tgtEl>
                                          <p:spTgt spid="165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51">
                                            <p:txEl>
                                              <p:pRg st="5" end="5"/>
                                            </p:txEl>
                                          </p:spTgt>
                                        </p:tgtEl>
                                        <p:attrNameLst>
                                          <p:attrName>style.visibility</p:attrName>
                                        </p:attrNameLst>
                                      </p:cBhvr>
                                      <p:to>
                                        <p:strVal val="visible"/>
                                      </p:to>
                                    </p:set>
                                    <p:animEffect transition="in" filter="fade">
                                      <p:cBhvr>
                                        <p:cTn id="32" dur="1000"/>
                                        <p:tgtEl>
                                          <p:spTgt spid="165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51">
                                            <p:txEl>
                                              <p:pRg st="6" end="6"/>
                                            </p:txEl>
                                          </p:spTgt>
                                        </p:tgtEl>
                                        <p:attrNameLst>
                                          <p:attrName>style.visibility</p:attrName>
                                        </p:attrNameLst>
                                      </p:cBhvr>
                                      <p:to>
                                        <p:strVal val="visible"/>
                                      </p:to>
                                    </p:set>
                                    <p:animEffect transition="in" filter="fade">
                                      <p:cBhvr>
                                        <p:cTn id="37" dur="1000"/>
                                        <p:tgtEl>
                                          <p:spTgt spid="16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42"/>
          <p:cNvSpPr txBox="1">
            <a:spLocks noGrp="1"/>
          </p:cNvSpPr>
          <p:nvPr>
            <p:ph type="title"/>
          </p:nvPr>
        </p:nvSpPr>
        <p:spPr>
          <a:xfrm>
            <a:off x="136675" y="57150"/>
            <a:ext cx="89310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4000" b="1">
                <a:solidFill>
                  <a:srgbClr val="008000"/>
                </a:solidFill>
              </a:rPr>
              <a:t>Managerial Economics - Defined</a:t>
            </a:r>
            <a:endParaRPr sz="4000" b="1">
              <a:solidFill>
                <a:srgbClr val="008000"/>
              </a:solidFill>
            </a:endParaRPr>
          </a:p>
        </p:txBody>
      </p:sp>
      <p:sp>
        <p:nvSpPr>
          <p:cNvPr id="1657" name="Google Shape;1657;p42"/>
          <p:cNvSpPr txBox="1"/>
          <p:nvPr/>
        </p:nvSpPr>
        <p:spPr>
          <a:xfrm>
            <a:off x="76200" y="895350"/>
            <a:ext cx="8991600" cy="4114800"/>
          </a:xfrm>
          <a:prstGeom prst="rect">
            <a:avLst/>
          </a:prstGeom>
          <a:noFill/>
          <a:ln>
            <a:noFill/>
          </a:ln>
        </p:spPr>
        <p:txBody>
          <a:bodyPr spcFirstLastPara="1" wrap="square" lIns="91425" tIns="45700" rIns="91425" bIns="45700" anchor="t" anchorCtr="0">
            <a:noAutofit/>
          </a:bodyPr>
          <a:lstStyle/>
          <a:p>
            <a:pPr marL="228600" marR="0" lvl="0" indent="-228600" algn="l" rtl="0">
              <a:spcBef>
                <a:spcPts val="0"/>
              </a:spcBef>
              <a:spcAft>
                <a:spcPts val="0"/>
              </a:spcAft>
              <a:buNone/>
            </a:pPr>
            <a:r>
              <a:rPr lang="en" sz="2800" b="1" i="0" u="none" strike="noStrike" cap="none">
                <a:solidFill>
                  <a:schemeClr val="dk1"/>
                </a:solidFill>
                <a:latin typeface="Muli"/>
                <a:ea typeface="Muli"/>
                <a:cs typeface="Muli"/>
                <a:sym typeface="Muli"/>
              </a:rPr>
              <a:t>   </a:t>
            </a:r>
            <a:r>
              <a:rPr lang="en" sz="2800" b="1">
                <a:solidFill>
                  <a:schemeClr val="dk1"/>
                </a:solidFill>
                <a:latin typeface="Muli"/>
                <a:ea typeface="Muli"/>
                <a:cs typeface="Muli"/>
                <a:sym typeface="Muli"/>
              </a:rPr>
              <a:t>The study of how to direct scarce resources in the  way that most efficiently achieves a managerial goal/s.</a:t>
            </a:r>
            <a:endParaRPr sz="2800" b="1">
              <a:solidFill>
                <a:schemeClr val="dk1"/>
              </a:solidFill>
              <a:latin typeface="Muli"/>
              <a:ea typeface="Muli"/>
              <a:cs typeface="Muli"/>
              <a:sym typeface="Muli"/>
            </a:endParaRPr>
          </a:p>
          <a:p>
            <a:pPr marL="228600" marR="0" lvl="0" indent="-228600" algn="l" rtl="0">
              <a:spcBef>
                <a:spcPts val="0"/>
              </a:spcBef>
              <a:spcAft>
                <a:spcPts val="0"/>
              </a:spcAft>
              <a:buNone/>
            </a:pPr>
            <a:endParaRPr sz="2800" b="1">
              <a:solidFill>
                <a:schemeClr val="dk1"/>
              </a:solidFill>
              <a:latin typeface="Muli"/>
              <a:ea typeface="Muli"/>
              <a:cs typeface="Muli"/>
              <a:sym typeface="Muli"/>
            </a:endParaRPr>
          </a:p>
          <a:p>
            <a:pPr marL="228600" lvl="0" indent="0" algn="l" rtl="0">
              <a:spcBef>
                <a:spcPts val="0"/>
              </a:spcBef>
              <a:spcAft>
                <a:spcPts val="0"/>
              </a:spcAft>
              <a:buNone/>
            </a:pPr>
            <a:r>
              <a:rPr lang="en" sz="2800" b="1">
                <a:solidFill>
                  <a:schemeClr val="dk1"/>
                </a:solidFill>
                <a:latin typeface="Muli"/>
                <a:ea typeface="Muli"/>
                <a:cs typeface="Muli"/>
                <a:sym typeface="Muli"/>
              </a:rPr>
              <a:t>Managerial Economics is the application of economic theory and methodology to decision making problems faced by private, public and non-profit organizations.</a:t>
            </a:r>
            <a:endParaRPr sz="2800" b="1">
              <a:solidFill>
                <a:schemeClr val="dk1"/>
              </a:solidFill>
              <a:latin typeface="Muli"/>
              <a:ea typeface="Muli"/>
              <a:cs typeface="Muli"/>
              <a:sym typeface="Muli"/>
            </a:endParaRPr>
          </a:p>
          <a:p>
            <a:pPr marL="228600" marR="0" lvl="0" indent="-228600" algn="l" rtl="0">
              <a:spcBef>
                <a:spcPts val="0"/>
              </a:spcBef>
              <a:spcAft>
                <a:spcPts val="0"/>
              </a:spcAft>
              <a:buNone/>
            </a:pPr>
            <a:endParaRPr sz="2800" b="1">
              <a:solidFill>
                <a:schemeClr val="dk1"/>
              </a:solidFill>
              <a:latin typeface="Muli"/>
              <a:ea typeface="Muli"/>
              <a:cs typeface="Muli"/>
              <a:sym typeface="Muli"/>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43"/>
          <p:cNvSpPr txBox="1">
            <a:spLocks noGrp="1"/>
          </p:cNvSpPr>
          <p:nvPr>
            <p:ph type="title"/>
          </p:nvPr>
        </p:nvSpPr>
        <p:spPr>
          <a:xfrm>
            <a:off x="60275" y="108775"/>
            <a:ext cx="8968200" cy="9546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4000" b="1">
                <a:solidFill>
                  <a:srgbClr val="008000"/>
                </a:solidFill>
              </a:rPr>
              <a:t>Studying Managerial Economics</a:t>
            </a:r>
            <a:endParaRPr sz="4000" b="1">
              <a:solidFill>
                <a:srgbClr val="008000"/>
              </a:solidFill>
            </a:endParaRPr>
          </a:p>
        </p:txBody>
      </p:sp>
      <p:sp>
        <p:nvSpPr>
          <p:cNvPr id="1663" name="Google Shape;1663;p43"/>
          <p:cNvSpPr txBox="1"/>
          <p:nvPr/>
        </p:nvSpPr>
        <p:spPr>
          <a:xfrm>
            <a:off x="139875" y="1200150"/>
            <a:ext cx="8919600" cy="615600"/>
          </a:xfrm>
          <a:prstGeom prst="rect">
            <a:avLst/>
          </a:prstGeom>
          <a:noFill/>
          <a:ln>
            <a:noFill/>
          </a:ln>
        </p:spPr>
        <p:txBody>
          <a:bodyPr spcFirstLastPara="1" wrap="square" lIns="91425" tIns="91425" rIns="91425" bIns="91425" anchor="t" anchorCtr="0">
            <a:spAutoFit/>
          </a:bodyPr>
          <a:lstStyle/>
          <a:p>
            <a:pPr marL="228600" lvl="0" indent="-203200" algn="l" rtl="0">
              <a:spcBef>
                <a:spcPts val="0"/>
              </a:spcBef>
              <a:spcAft>
                <a:spcPts val="0"/>
              </a:spcAft>
              <a:buClr>
                <a:schemeClr val="dk1"/>
              </a:buClr>
              <a:buSzPts val="2800"/>
              <a:buFont typeface="Muli"/>
              <a:buChar char="•"/>
            </a:pPr>
            <a:r>
              <a:rPr lang="en" sz="2800" b="1">
                <a:solidFill>
                  <a:schemeClr val="dk1"/>
                </a:solidFill>
                <a:latin typeface="Muli"/>
                <a:ea typeface="Muli"/>
                <a:cs typeface="Muli"/>
                <a:sym typeface="Muli"/>
              </a:rPr>
              <a:t>Foundation of business decision making</a:t>
            </a:r>
            <a:endParaRPr sz="2800">
              <a:latin typeface="Muli"/>
              <a:ea typeface="Muli"/>
              <a:cs typeface="Muli"/>
              <a:sym typeface="Muli"/>
            </a:endParaRPr>
          </a:p>
        </p:txBody>
      </p:sp>
      <p:sp>
        <p:nvSpPr>
          <p:cNvPr id="1664" name="Google Shape;1664;p43"/>
          <p:cNvSpPr txBox="1"/>
          <p:nvPr/>
        </p:nvSpPr>
        <p:spPr>
          <a:xfrm>
            <a:off x="139875" y="1877250"/>
            <a:ext cx="8919600" cy="615600"/>
          </a:xfrm>
          <a:prstGeom prst="rect">
            <a:avLst/>
          </a:prstGeom>
          <a:noFill/>
          <a:ln>
            <a:noFill/>
          </a:ln>
        </p:spPr>
        <p:txBody>
          <a:bodyPr spcFirstLastPara="1" wrap="square" lIns="91425" tIns="91425" rIns="91425" bIns="91425" anchor="t" anchorCtr="0">
            <a:spAutoFit/>
          </a:bodyPr>
          <a:lstStyle/>
          <a:p>
            <a:pPr marL="228600" lvl="0" indent="-203200" algn="l" rtl="0">
              <a:spcBef>
                <a:spcPts val="0"/>
              </a:spcBef>
              <a:spcAft>
                <a:spcPts val="0"/>
              </a:spcAft>
              <a:buClr>
                <a:schemeClr val="dk1"/>
              </a:buClr>
              <a:buSzPts val="2800"/>
              <a:buFont typeface="Muli"/>
              <a:buChar char="•"/>
            </a:pPr>
            <a:r>
              <a:rPr lang="en" sz="2800" b="1">
                <a:solidFill>
                  <a:schemeClr val="dk1"/>
                </a:solidFill>
                <a:latin typeface="Muli"/>
                <a:ea typeface="Muli"/>
                <a:cs typeface="Muli"/>
                <a:sym typeface="Muli"/>
              </a:rPr>
              <a:t>To estimate economic relationship</a:t>
            </a:r>
            <a:endParaRPr sz="2800">
              <a:latin typeface="Muli"/>
              <a:ea typeface="Muli"/>
              <a:cs typeface="Muli"/>
              <a:sym typeface="Muli"/>
            </a:endParaRPr>
          </a:p>
        </p:txBody>
      </p:sp>
      <p:sp>
        <p:nvSpPr>
          <p:cNvPr id="1665" name="Google Shape;1665;p43"/>
          <p:cNvSpPr txBox="1"/>
          <p:nvPr/>
        </p:nvSpPr>
        <p:spPr>
          <a:xfrm>
            <a:off x="139875" y="2486850"/>
            <a:ext cx="8919600" cy="615600"/>
          </a:xfrm>
          <a:prstGeom prst="rect">
            <a:avLst/>
          </a:prstGeom>
          <a:noFill/>
          <a:ln>
            <a:noFill/>
          </a:ln>
        </p:spPr>
        <p:txBody>
          <a:bodyPr spcFirstLastPara="1" wrap="square" lIns="91425" tIns="91425" rIns="91425" bIns="91425" anchor="t" anchorCtr="0">
            <a:spAutoFit/>
          </a:bodyPr>
          <a:lstStyle/>
          <a:p>
            <a:pPr marL="228600" lvl="0" indent="-203200" algn="l" rtl="0">
              <a:spcBef>
                <a:spcPts val="0"/>
              </a:spcBef>
              <a:spcAft>
                <a:spcPts val="0"/>
              </a:spcAft>
              <a:buClr>
                <a:schemeClr val="dk1"/>
              </a:buClr>
              <a:buSzPts val="2800"/>
              <a:buFont typeface="Muli"/>
              <a:buChar char="•"/>
            </a:pPr>
            <a:r>
              <a:rPr lang="en" sz="2800" b="1">
                <a:solidFill>
                  <a:schemeClr val="dk1"/>
                </a:solidFill>
                <a:latin typeface="Muli"/>
                <a:ea typeface="Muli"/>
                <a:cs typeface="Muli"/>
                <a:sym typeface="Muli"/>
              </a:rPr>
              <a:t>Useful to understand business environment</a:t>
            </a:r>
            <a:endParaRPr sz="2800">
              <a:latin typeface="Muli"/>
              <a:ea typeface="Muli"/>
              <a:cs typeface="Muli"/>
              <a:sym typeface="Muli"/>
            </a:endParaRPr>
          </a:p>
        </p:txBody>
      </p:sp>
      <p:sp>
        <p:nvSpPr>
          <p:cNvPr id="1666" name="Google Shape;1666;p43"/>
          <p:cNvSpPr txBox="1"/>
          <p:nvPr/>
        </p:nvSpPr>
        <p:spPr>
          <a:xfrm>
            <a:off x="139875" y="3096450"/>
            <a:ext cx="8919600" cy="615600"/>
          </a:xfrm>
          <a:prstGeom prst="rect">
            <a:avLst/>
          </a:prstGeom>
          <a:noFill/>
          <a:ln>
            <a:noFill/>
          </a:ln>
        </p:spPr>
        <p:txBody>
          <a:bodyPr spcFirstLastPara="1" wrap="square" lIns="91425" tIns="91425" rIns="91425" bIns="91425" anchor="t" anchorCtr="0">
            <a:spAutoFit/>
          </a:bodyPr>
          <a:lstStyle/>
          <a:p>
            <a:pPr marL="228600" lvl="0" indent="-203200" algn="l" rtl="0">
              <a:spcBef>
                <a:spcPts val="0"/>
              </a:spcBef>
              <a:spcAft>
                <a:spcPts val="0"/>
              </a:spcAft>
              <a:buClr>
                <a:schemeClr val="dk1"/>
              </a:buClr>
              <a:buSzPts val="2800"/>
              <a:buFont typeface="Muli"/>
              <a:buChar char="•"/>
            </a:pPr>
            <a:r>
              <a:rPr lang="en" sz="2800" b="1">
                <a:solidFill>
                  <a:schemeClr val="dk1"/>
                </a:solidFill>
                <a:latin typeface="Muli"/>
                <a:ea typeface="Muli"/>
                <a:cs typeface="Muli"/>
                <a:sym typeface="Muli"/>
              </a:rPr>
              <a:t>Useful for pricing decision</a:t>
            </a:r>
            <a:endParaRPr sz="2800">
              <a:latin typeface="Muli"/>
              <a:ea typeface="Muli"/>
              <a:cs typeface="Muli"/>
              <a:sym typeface="Muli"/>
            </a:endParaRPr>
          </a:p>
        </p:txBody>
      </p:sp>
      <p:sp>
        <p:nvSpPr>
          <p:cNvPr id="1667" name="Google Shape;1667;p43"/>
          <p:cNvSpPr txBox="1"/>
          <p:nvPr/>
        </p:nvSpPr>
        <p:spPr>
          <a:xfrm>
            <a:off x="139875" y="3706050"/>
            <a:ext cx="8919600" cy="615600"/>
          </a:xfrm>
          <a:prstGeom prst="rect">
            <a:avLst/>
          </a:prstGeom>
          <a:noFill/>
          <a:ln>
            <a:noFill/>
          </a:ln>
        </p:spPr>
        <p:txBody>
          <a:bodyPr spcFirstLastPara="1" wrap="square" lIns="91425" tIns="91425" rIns="91425" bIns="91425" anchor="t" anchorCtr="0">
            <a:spAutoFit/>
          </a:bodyPr>
          <a:lstStyle/>
          <a:p>
            <a:pPr marL="228600" lvl="0" indent="-203200" algn="l" rtl="0">
              <a:spcBef>
                <a:spcPts val="0"/>
              </a:spcBef>
              <a:spcAft>
                <a:spcPts val="0"/>
              </a:spcAft>
              <a:buClr>
                <a:schemeClr val="dk1"/>
              </a:buClr>
              <a:buSzPts val="2800"/>
              <a:buFont typeface="Muli"/>
              <a:buChar char="•"/>
            </a:pPr>
            <a:r>
              <a:rPr lang="en" sz="2800" b="1">
                <a:solidFill>
                  <a:schemeClr val="dk1"/>
                </a:solidFill>
                <a:latin typeface="Muli"/>
                <a:ea typeface="Muli"/>
                <a:cs typeface="Muli"/>
                <a:sym typeface="Muli"/>
              </a:rPr>
              <a:t>Prediction of relevant economic quantities</a:t>
            </a:r>
            <a:endParaRPr sz="2800">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3"/>
                                        </p:tgtEl>
                                        <p:attrNameLst>
                                          <p:attrName>style.visibility</p:attrName>
                                        </p:attrNameLst>
                                      </p:cBhvr>
                                      <p:to>
                                        <p:strVal val="visible"/>
                                      </p:to>
                                    </p:set>
                                    <p:animEffect transition="in" filter="fade">
                                      <p:cBhvr>
                                        <p:cTn id="7" dur="1000"/>
                                        <p:tgtEl>
                                          <p:spTgt spid="16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64"/>
                                        </p:tgtEl>
                                        <p:attrNameLst>
                                          <p:attrName>style.visibility</p:attrName>
                                        </p:attrNameLst>
                                      </p:cBhvr>
                                      <p:to>
                                        <p:strVal val="visible"/>
                                      </p:to>
                                    </p:set>
                                    <p:animEffect transition="in" filter="fade">
                                      <p:cBhvr>
                                        <p:cTn id="12" dur="1000"/>
                                        <p:tgtEl>
                                          <p:spTgt spid="16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65"/>
                                        </p:tgtEl>
                                        <p:attrNameLst>
                                          <p:attrName>style.visibility</p:attrName>
                                        </p:attrNameLst>
                                      </p:cBhvr>
                                      <p:to>
                                        <p:strVal val="visible"/>
                                      </p:to>
                                    </p:set>
                                    <p:animEffect transition="in" filter="fade">
                                      <p:cBhvr>
                                        <p:cTn id="17" dur="1000"/>
                                        <p:tgtEl>
                                          <p:spTgt spid="16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66"/>
                                        </p:tgtEl>
                                        <p:attrNameLst>
                                          <p:attrName>style.visibility</p:attrName>
                                        </p:attrNameLst>
                                      </p:cBhvr>
                                      <p:to>
                                        <p:strVal val="visible"/>
                                      </p:to>
                                    </p:set>
                                    <p:animEffect transition="in" filter="fade">
                                      <p:cBhvr>
                                        <p:cTn id="22" dur="1000"/>
                                        <p:tgtEl>
                                          <p:spTgt spid="166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67"/>
                                        </p:tgtEl>
                                        <p:attrNameLst>
                                          <p:attrName>style.visibility</p:attrName>
                                        </p:attrNameLst>
                                      </p:cBhvr>
                                      <p:to>
                                        <p:strVal val="visible"/>
                                      </p:to>
                                    </p:set>
                                    <p:animEffect transition="in" filter="fade">
                                      <p:cBhvr>
                                        <p:cTn id="27" dur="1000"/>
                                        <p:tgtEl>
                                          <p:spTgt spid="1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44"/>
          <p:cNvSpPr txBox="1">
            <a:spLocks noGrp="1"/>
          </p:cNvSpPr>
          <p:nvPr>
            <p:ph type="title"/>
          </p:nvPr>
        </p:nvSpPr>
        <p:spPr>
          <a:xfrm>
            <a:off x="685800" y="57150"/>
            <a:ext cx="83820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4000" b="1">
                <a:solidFill>
                  <a:srgbClr val="008000"/>
                </a:solidFill>
              </a:rPr>
              <a:t>Why …. Managerial Economics?</a:t>
            </a:r>
            <a:endParaRPr sz="4000" b="1">
              <a:solidFill>
                <a:srgbClr val="008000"/>
              </a:solidFill>
            </a:endParaRPr>
          </a:p>
        </p:txBody>
      </p:sp>
      <p:sp>
        <p:nvSpPr>
          <p:cNvPr id="1673" name="Google Shape;1673;p44"/>
          <p:cNvSpPr txBox="1"/>
          <p:nvPr/>
        </p:nvSpPr>
        <p:spPr>
          <a:xfrm>
            <a:off x="1905000" y="2343150"/>
            <a:ext cx="184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4" name="Google Shape;1674;p44"/>
          <p:cNvSpPr txBox="1"/>
          <p:nvPr/>
        </p:nvSpPr>
        <p:spPr>
          <a:xfrm>
            <a:off x="76200" y="1028402"/>
            <a:ext cx="8961000" cy="2247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800" b="1">
                <a:solidFill>
                  <a:schemeClr val="dk1"/>
                </a:solidFill>
                <a:latin typeface="Muli"/>
                <a:ea typeface="Muli"/>
                <a:cs typeface="Muli"/>
                <a:sym typeface="Muli"/>
              </a:rPr>
              <a:t>In each case, a sensible analysis of what decision to make requires </a:t>
            </a:r>
            <a:r>
              <a:rPr lang="en" sz="2800" b="1">
                <a:solidFill>
                  <a:srgbClr val="FF0000"/>
                </a:solidFill>
                <a:latin typeface="Muli"/>
                <a:ea typeface="Muli"/>
                <a:cs typeface="Muli"/>
                <a:sym typeface="Muli"/>
              </a:rPr>
              <a:t>a careful comparison of the advantages and disadvantages</a:t>
            </a:r>
            <a:r>
              <a:rPr lang="en" sz="2800" b="1">
                <a:solidFill>
                  <a:schemeClr val="dk1"/>
                </a:solidFill>
                <a:latin typeface="Muli"/>
                <a:ea typeface="Muli"/>
                <a:cs typeface="Muli"/>
                <a:sym typeface="Muli"/>
              </a:rPr>
              <a:t> (often, but not always, measured in </a:t>
            </a:r>
            <a:r>
              <a:rPr lang="en" sz="2800" b="1" u="sng">
                <a:solidFill>
                  <a:schemeClr val="dk1"/>
                </a:solidFill>
                <a:latin typeface="Muli"/>
                <a:ea typeface="Muli"/>
                <a:cs typeface="Muli"/>
                <a:sym typeface="Muli"/>
              </a:rPr>
              <a:t>money terms)</a:t>
            </a:r>
            <a:r>
              <a:rPr lang="en" sz="2800" b="1">
                <a:solidFill>
                  <a:schemeClr val="dk1"/>
                </a:solidFill>
                <a:latin typeface="Muli"/>
                <a:ea typeface="Muli"/>
                <a:cs typeface="Muli"/>
                <a:sym typeface="Muli"/>
              </a:rPr>
              <a:t> </a:t>
            </a:r>
            <a:r>
              <a:rPr lang="en" sz="2800" b="1">
                <a:solidFill>
                  <a:srgbClr val="FF0000"/>
                </a:solidFill>
                <a:latin typeface="Muli"/>
                <a:ea typeface="Muli"/>
                <a:cs typeface="Muli"/>
                <a:sym typeface="Muli"/>
              </a:rPr>
              <a:t>of alternative courses of action.</a:t>
            </a:r>
            <a:endParaRPr sz="2800" b="1">
              <a:solidFill>
                <a:srgbClr val="FF0000"/>
              </a:solidFill>
              <a:latin typeface="Muli"/>
              <a:ea typeface="Muli"/>
              <a:cs typeface="Muli"/>
              <a:sym typeface="Muli"/>
            </a:endParaRPr>
          </a:p>
        </p:txBody>
      </p:sp>
      <p:sp>
        <p:nvSpPr>
          <p:cNvPr id="1675" name="Google Shape;1675;p44"/>
          <p:cNvSpPr txBox="1"/>
          <p:nvPr/>
        </p:nvSpPr>
        <p:spPr>
          <a:xfrm>
            <a:off x="76200" y="3880068"/>
            <a:ext cx="8919300" cy="1169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latin typeface="Muli"/>
              <a:ea typeface="Muli"/>
              <a:cs typeface="Muli"/>
              <a:sym typeface="Muli"/>
            </a:endParaRPr>
          </a:p>
          <a:p>
            <a:pPr marL="0" marR="0" lvl="0" indent="0" algn="l" rtl="0">
              <a:spcBef>
                <a:spcPts val="0"/>
              </a:spcBef>
              <a:spcAft>
                <a:spcPts val="0"/>
              </a:spcAft>
              <a:buNone/>
            </a:pPr>
            <a:r>
              <a:rPr lang="en" sz="2800" b="1">
                <a:solidFill>
                  <a:schemeClr val="dk1"/>
                </a:solidFill>
                <a:latin typeface="Muli"/>
                <a:ea typeface="Muli"/>
                <a:cs typeface="Muli"/>
                <a:sym typeface="Muli"/>
              </a:rPr>
              <a:t>These decisions are also all economic                     decisions. </a:t>
            </a:r>
            <a:endParaRPr>
              <a:latin typeface="Muli"/>
              <a:ea typeface="Muli"/>
              <a:cs typeface="Muli"/>
              <a:sym typeface="Muli"/>
            </a:endParaRPr>
          </a:p>
        </p:txBody>
      </p:sp>
      <p:pic>
        <p:nvPicPr>
          <p:cNvPr id="1676" name="Google Shape;1676;p44"/>
          <p:cNvPicPr preferRelativeResize="0"/>
          <p:nvPr/>
        </p:nvPicPr>
        <p:blipFill rotWithShape="1">
          <a:blip r:embed="rId3">
            <a:alphaModFix/>
          </a:blip>
          <a:srcRect b="8282"/>
          <a:stretch/>
        </p:blipFill>
        <p:spPr>
          <a:xfrm>
            <a:off x="7305675" y="2697650"/>
            <a:ext cx="1762125" cy="2376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4">
                                            <p:txEl>
                                              <p:pRg st="0" end="0"/>
                                            </p:txEl>
                                          </p:spTgt>
                                        </p:tgtEl>
                                        <p:attrNameLst>
                                          <p:attrName>style.visibility</p:attrName>
                                        </p:attrNameLst>
                                      </p:cBhvr>
                                      <p:to>
                                        <p:strVal val="visible"/>
                                      </p:to>
                                    </p:set>
                                    <p:animEffect transition="in" filter="fade">
                                      <p:cBhvr>
                                        <p:cTn id="7" dur="1000"/>
                                        <p:tgtEl>
                                          <p:spTgt spid="16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75"/>
                                        </p:tgtEl>
                                        <p:attrNameLst>
                                          <p:attrName>style.visibility</p:attrName>
                                        </p:attrNameLst>
                                      </p:cBhvr>
                                      <p:to>
                                        <p:strVal val="visible"/>
                                      </p:to>
                                    </p:set>
                                    <p:animEffect transition="in" filter="fade">
                                      <p:cBhvr>
                                        <p:cTn id="12" dur="1000"/>
                                        <p:tgtEl>
                                          <p:spTgt spid="1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80"/>
        <p:cNvGrpSpPr/>
        <p:nvPr/>
      </p:nvGrpSpPr>
      <p:grpSpPr>
        <a:xfrm>
          <a:off x="0" y="0"/>
          <a:ext cx="0" cy="0"/>
          <a:chOff x="0" y="0"/>
          <a:chExt cx="0" cy="0"/>
        </a:xfrm>
      </p:grpSpPr>
      <p:sp>
        <p:nvSpPr>
          <p:cNvPr id="1681" name="Google Shape;1681;p45"/>
          <p:cNvSpPr txBox="1">
            <a:spLocks noGrp="1"/>
          </p:cNvSpPr>
          <p:nvPr>
            <p:ph type="title"/>
          </p:nvPr>
        </p:nvSpPr>
        <p:spPr>
          <a:xfrm>
            <a:off x="0" y="57150"/>
            <a:ext cx="90678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800" b="1">
                <a:solidFill>
                  <a:srgbClr val="008000"/>
                </a:solidFill>
              </a:rPr>
              <a:t>Managerial Economics - OBJECTIVES</a:t>
            </a:r>
            <a:endParaRPr sz="3800" b="1">
              <a:solidFill>
                <a:srgbClr val="008000"/>
              </a:solidFill>
            </a:endParaRPr>
          </a:p>
        </p:txBody>
      </p:sp>
      <p:sp>
        <p:nvSpPr>
          <p:cNvPr id="1682" name="Google Shape;1682;p45"/>
          <p:cNvSpPr txBox="1"/>
          <p:nvPr/>
        </p:nvSpPr>
        <p:spPr>
          <a:xfrm>
            <a:off x="76200" y="895350"/>
            <a:ext cx="8991600" cy="4114800"/>
          </a:xfrm>
          <a:prstGeom prst="rect">
            <a:avLst/>
          </a:prstGeom>
          <a:noFill/>
          <a:ln>
            <a:noFill/>
          </a:ln>
        </p:spPr>
        <p:txBody>
          <a:bodyPr spcFirstLastPara="1" wrap="square" lIns="91425" tIns="45700" rIns="91425" bIns="45700" anchor="t" anchorCtr="0">
            <a:noAutofit/>
          </a:bodyPr>
          <a:lstStyle/>
          <a:p>
            <a:pPr marL="234950" marR="0" lvl="0" indent="-184150" algn="l" rtl="0">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To provide a guide to making good managerial decisions</a:t>
            </a:r>
            <a:endParaRPr sz="2800">
              <a:latin typeface="Muli"/>
              <a:ea typeface="Muli"/>
              <a:cs typeface="Muli"/>
              <a:sym typeface="Muli"/>
            </a:endParaRPr>
          </a:p>
          <a:p>
            <a:pPr marL="234950" marR="0" lvl="0" indent="-184150" algn="l" rtl="0">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To use formal models to analyze the effects of managerial decisions on measures of a firm’s success(sheds light on cost, demand, profit, competition, pricing, compensation, market entry strategy etc.)</a:t>
            </a:r>
            <a:endParaRPr sz="2800" i="0" u="none" strike="noStrike" cap="none">
              <a:solidFill>
                <a:schemeClr val="dk1"/>
              </a:solidFill>
              <a:latin typeface="Muli"/>
              <a:ea typeface="Muli"/>
              <a:cs typeface="Muli"/>
              <a:sym typeface="Muli"/>
            </a:endParaRPr>
          </a:p>
        </p:txBody>
      </p:sp>
      <p:pic>
        <p:nvPicPr>
          <p:cNvPr id="1683" name="Google Shape;1683;p45"/>
          <p:cNvPicPr preferRelativeResize="0"/>
          <p:nvPr/>
        </p:nvPicPr>
        <p:blipFill rotWithShape="1">
          <a:blip r:embed="rId3">
            <a:alphaModFix/>
          </a:blip>
          <a:srcRect/>
          <a:stretch/>
        </p:blipFill>
        <p:spPr>
          <a:xfrm>
            <a:off x="3220262" y="3539725"/>
            <a:ext cx="2703474" cy="1603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2">
                                            <p:txEl>
                                              <p:pRg st="0" end="0"/>
                                            </p:txEl>
                                          </p:spTgt>
                                        </p:tgtEl>
                                        <p:attrNameLst>
                                          <p:attrName>style.visibility</p:attrName>
                                        </p:attrNameLst>
                                      </p:cBhvr>
                                      <p:to>
                                        <p:strVal val="visible"/>
                                      </p:to>
                                    </p:set>
                                    <p:animEffect transition="in" filter="fade">
                                      <p:cBhvr>
                                        <p:cTn id="7" dur="1000"/>
                                        <p:tgtEl>
                                          <p:spTgt spid="16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82">
                                            <p:txEl>
                                              <p:pRg st="1" end="1"/>
                                            </p:txEl>
                                          </p:spTgt>
                                        </p:tgtEl>
                                        <p:attrNameLst>
                                          <p:attrName>style.visibility</p:attrName>
                                        </p:attrNameLst>
                                      </p:cBhvr>
                                      <p:to>
                                        <p:strVal val="visible"/>
                                      </p:to>
                                    </p:set>
                                    <p:animEffect transition="in" filter="fade">
                                      <p:cBhvr>
                                        <p:cTn id="12" dur="1000"/>
                                        <p:tgtEl>
                                          <p:spTgt spid="168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Google Shape;1688;p46" descr="title-id"/>
          <p:cNvSpPr txBox="1"/>
          <p:nvPr/>
        </p:nvSpPr>
        <p:spPr>
          <a:xfrm>
            <a:off x="335450" y="404825"/>
            <a:ext cx="8510400" cy="12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5B5B5B"/>
                </a:solidFill>
                <a:latin typeface="Muli"/>
                <a:ea typeface="Muli"/>
                <a:cs typeface="Muli"/>
                <a:sym typeface="Muli"/>
              </a:rPr>
              <a:t>Is Microeconomics and Managerial Economics the same??</a:t>
            </a:r>
            <a:endParaRPr sz="3600" b="1">
              <a:solidFill>
                <a:srgbClr val="5B5B5B"/>
              </a:solidFill>
              <a:latin typeface="Muli"/>
              <a:ea typeface="Muli"/>
              <a:cs typeface="Muli"/>
              <a:sym typeface="Muli"/>
            </a:endParaRPr>
          </a:p>
        </p:txBody>
      </p:sp>
      <p:pic>
        <p:nvPicPr>
          <p:cNvPr id="1689" name="Google Shape;1689;p46"/>
          <p:cNvPicPr preferRelativeResize="0"/>
          <p:nvPr/>
        </p:nvPicPr>
        <p:blipFill>
          <a:blip r:embed="rId3">
            <a:alphaModFix/>
          </a:blip>
          <a:stretch>
            <a:fillRect/>
          </a:stretch>
        </p:blipFill>
        <p:spPr>
          <a:xfrm>
            <a:off x="6094375" y="1913275"/>
            <a:ext cx="3060200" cy="3230225"/>
          </a:xfrm>
          <a:prstGeom prst="rect">
            <a:avLst/>
          </a:prstGeom>
          <a:noFill/>
          <a:ln>
            <a:noFill/>
          </a:ln>
        </p:spPr>
      </p:pic>
      <p:pic>
        <p:nvPicPr>
          <p:cNvPr id="1690" name="Google Shape;1690;p46"/>
          <p:cNvPicPr preferRelativeResize="0"/>
          <p:nvPr/>
        </p:nvPicPr>
        <p:blipFill rotWithShape="1">
          <a:blip r:embed="rId4">
            <a:alphaModFix/>
          </a:blip>
          <a:srcRect b="45367"/>
          <a:stretch/>
        </p:blipFill>
        <p:spPr>
          <a:xfrm>
            <a:off x="893300" y="2212150"/>
            <a:ext cx="5290126" cy="1776250"/>
          </a:xfrm>
          <a:prstGeom prst="rect">
            <a:avLst/>
          </a:prstGeom>
          <a:noFill/>
          <a:ln>
            <a:noFill/>
          </a:ln>
        </p:spPr>
      </p:pic>
      <p:cxnSp>
        <p:nvCxnSpPr>
          <p:cNvPr id="1691" name="Google Shape;1691;p46"/>
          <p:cNvCxnSpPr/>
          <p:nvPr/>
        </p:nvCxnSpPr>
        <p:spPr>
          <a:xfrm flipH="1">
            <a:off x="3269050" y="2321125"/>
            <a:ext cx="893700" cy="1602000"/>
          </a:xfrm>
          <a:prstGeom prst="straightConnector1">
            <a:avLst/>
          </a:prstGeom>
          <a:noFill/>
          <a:ln w="76200" cap="flat" cmpd="sng">
            <a:solidFill>
              <a:srgbClr val="266D78"/>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48"/>
          <p:cNvSpPr txBox="1">
            <a:spLocks noGrp="1"/>
          </p:cNvSpPr>
          <p:nvPr>
            <p:ph type="title"/>
          </p:nvPr>
        </p:nvSpPr>
        <p:spPr>
          <a:xfrm>
            <a:off x="0" y="57150"/>
            <a:ext cx="90678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300" b="1">
                <a:solidFill>
                  <a:srgbClr val="008000"/>
                </a:solidFill>
              </a:rPr>
              <a:t>Microeconomics  Vs. Managerial Economics </a:t>
            </a:r>
            <a:endParaRPr sz="3300" b="1">
              <a:solidFill>
                <a:srgbClr val="008000"/>
              </a:solidFill>
            </a:endParaRPr>
          </a:p>
        </p:txBody>
      </p:sp>
      <p:sp>
        <p:nvSpPr>
          <p:cNvPr id="1703" name="Google Shape;1703;p48"/>
          <p:cNvSpPr txBox="1"/>
          <p:nvPr/>
        </p:nvSpPr>
        <p:spPr>
          <a:xfrm>
            <a:off x="76200" y="751875"/>
            <a:ext cx="8991600" cy="4258200"/>
          </a:xfrm>
          <a:prstGeom prst="rect">
            <a:avLst/>
          </a:prstGeom>
          <a:noFill/>
          <a:ln>
            <a:noFill/>
          </a:ln>
        </p:spPr>
        <p:txBody>
          <a:bodyPr spcFirstLastPara="1" wrap="square" lIns="91425" tIns="45700" rIns="91425" bIns="45700" anchor="t" anchorCtr="0">
            <a:noAutofit/>
          </a:bodyPr>
          <a:lstStyle/>
          <a:p>
            <a:pPr marL="234950" marR="0" lvl="0" indent="-184150" algn="l" rtl="0">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 Microeconomics focuses on the analysis of the market - its descriptive</a:t>
            </a:r>
            <a:endParaRPr sz="2800">
              <a:solidFill>
                <a:schemeClr val="dk1"/>
              </a:solidFill>
              <a:latin typeface="Muli"/>
              <a:ea typeface="Muli"/>
              <a:cs typeface="Muli"/>
              <a:sym typeface="Muli"/>
            </a:endParaRPr>
          </a:p>
          <a:p>
            <a:pPr marL="457200" marR="0" lvl="0" indent="0" algn="l" rtl="0">
              <a:spcBef>
                <a:spcPts val="0"/>
              </a:spcBef>
              <a:spcAft>
                <a:spcPts val="0"/>
              </a:spcAft>
              <a:buNone/>
            </a:pPr>
            <a:endParaRPr sz="2800">
              <a:solidFill>
                <a:schemeClr val="dk1"/>
              </a:solidFill>
              <a:latin typeface="Muli"/>
              <a:ea typeface="Muli"/>
              <a:cs typeface="Muli"/>
              <a:sym typeface="Muli"/>
            </a:endParaRPr>
          </a:p>
          <a:p>
            <a:pPr marL="234950" marR="0" lvl="0" indent="-184150" algn="l" rtl="0">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 Managerial economics focuses on managerial behavior - its prescriptive</a:t>
            </a:r>
            <a:endParaRPr sz="2800">
              <a:solidFill>
                <a:schemeClr val="dk1"/>
              </a:solidFill>
              <a:latin typeface="Muli"/>
              <a:ea typeface="Muli"/>
              <a:cs typeface="Muli"/>
              <a:sym typeface="Muli"/>
            </a:endParaRPr>
          </a:p>
          <a:p>
            <a:pPr marL="457200" marR="0" lvl="0" indent="0" algn="l" rtl="0">
              <a:spcBef>
                <a:spcPts val="0"/>
              </a:spcBef>
              <a:spcAft>
                <a:spcPts val="0"/>
              </a:spcAft>
              <a:buNone/>
            </a:pPr>
            <a:endParaRPr sz="2800">
              <a:solidFill>
                <a:schemeClr val="dk1"/>
              </a:solidFill>
              <a:latin typeface="Muli"/>
              <a:ea typeface="Muli"/>
              <a:cs typeface="Muli"/>
              <a:sym typeface="Muli"/>
            </a:endParaRPr>
          </a:p>
        </p:txBody>
      </p:sp>
      <p:pic>
        <p:nvPicPr>
          <p:cNvPr id="1704" name="Google Shape;1704;p48"/>
          <p:cNvPicPr preferRelativeResize="0"/>
          <p:nvPr/>
        </p:nvPicPr>
        <p:blipFill rotWithShape="1">
          <a:blip r:embed="rId3">
            <a:alphaModFix/>
          </a:blip>
          <a:srcRect b="5365"/>
          <a:stretch/>
        </p:blipFill>
        <p:spPr>
          <a:xfrm>
            <a:off x="2667000" y="2807800"/>
            <a:ext cx="4271700" cy="2354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3">
                                            <p:txEl>
                                              <p:pRg st="0" end="0"/>
                                            </p:txEl>
                                          </p:spTgt>
                                        </p:tgtEl>
                                        <p:attrNameLst>
                                          <p:attrName>style.visibility</p:attrName>
                                        </p:attrNameLst>
                                      </p:cBhvr>
                                      <p:to>
                                        <p:strVal val="visible"/>
                                      </p:to>
                                    </p:set>
                                    <p:animEffect transition="in" filter="fade">
                                      <p:cBhvr>
                                        <p:cTn id="7" dur="1000"/>
                                        <p:tgtEl>
                                          <p:spTgt spid="17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03">
                                            <p:txEl>
                                              <p:pRg st="1" end="1"/>
                                            </p:txEl>
                                          </p:spTgt>
                                        </p:tgtEl>
                                        <p:attrNameLst>
                                          <p:attrName>style.visibility</p:attrName>
                                        </p:attrNameLst>
                                      </p:cBhvr>
                                      <p:to>
                                        <p:strVal val="visible"/>
                                      </p:to>
                                    </p:set>
                                    <p:animEffect transition="in" filter="fade">
                                      <p:cBhvr>
                                        <p:cTn id="12" dur="1000"/>
                                        <p:tgtEl>
                                          <p:spTgt spid="17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03">
                                            <p:txEl>
                                              <p:pRg st="2" end="2"/>
                                            </p:txEl>
                                          </p:spTgt>
                                        </p:tgtEl>
                                        <p:attrNameLst>
                                          <p:attrName>style.visibility</p:attrName>
                                        </p:attrNameLst>
                                      </p:cBhvr>
                                      <p:to>
                                        <p:strVal val="visible"/>
                                      </p:to>
                                    </p:set>
                                    <p:animEffect transition="in" filter="fade">
                                      <p:cBhvr>
                                        <p:cTn id="17" dur="1000"/>
                                        <p:tgtEl>
                                          <p:spTgt spid="17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03">
                                            <p:txEl>
                                              <p:pRg st="3" end="3"/>
                                            </p:txEl>
                                          </p:spTgt>
                                        </p:tgtEl>
                                        <p:attrNameLst>
                                          <p:attrName>style.visibility</p:attrName>
                                        </p:attrNameLst>
                                      </p:cBhvr>
                                      <p:to>
                                        <p:strVal val="visible"/>
                                      </p:to>
                                    </p:set>
                                    <p:animEffect transition="in" filter="fade">
                                      <p:cBhvr>
                                        <p:cTn id="22" dur="1000"/>
                                        <p:tgtEl>
                                          <p:spTgt spid="17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14"/>
        <p:cNvGrpSpPr/>
        <p:nvPr/>
      </p:nvGrpSpPr>
      <p:grpSpPr>
        <a:xfrm>
          <a:off x="0" y="0"/>
          <a:ext cx="0" cy="0"/>
          <a:chOff x="0" y="0"/>
          <a:chExt cx="0" cy="0"/>
        </a:xfrm>
      </p:grpSpPr>
      <p:sp>
        <p:nvSpPr>
          <p:cNvPr id="1715" name="Google Shape;1715;p50"/>
          <p:cNvSpPr txBox="1">
            <a:spLocks noGrp="1"/>
          </p:cNvSpPr>
          <p:nvPr>
            <p:ph type="body" idx="1"/>
          </p:nvPr>
        </p:nvSpPr>
        <p:spPr>
          <a:xfrm>
            <a:off x="152400" y="895351"/>
            <a:ext cx="8229600" cy="3394500"/>
          </a:xfrm>
          <a:prstGeom prst="rect">
            <a:avLst/>
          </a:prstGeom>
        </p:spPr>
        <p:txBody>
          <a:bodyPr spcFirstLastPara="1" wrap="square" lIns="91425" tIns="45700" rIns="91425" bIns="45700" anchor="t" anchorCtr="0">
            <a:noAutofit/>
          </a:bodyPr>
          <a:lstStyle/>
          <a:p>
            <a:pPr marL="457200" lvl="0" indent="-406400" algn="l" rtl="0">
              <a:spcBef>
                <a:spcPts val="360"/>
              </a:spcBef>
              <a:spcAft>
                <a:spcPts val="0"/>
              </a:spcAft>
              <a:buSzPts val="2800"/>
              <a:buFont typeface="Muli"/>
              <a:buChar char="▪"/>
            </a:pPr>
            <a:r>
              <a:rPr lang="en" sz="2800" dirty="0">
                <a:latin typeface="Muli"/>
                <a:ea typeface="Muli"/>
                <a:cs typeface="Muli"/>
                <a:sym typeface="Muli"/>
              </a:rPr>
              <a:t>Brings the various functional areas of business together in a single analytical framework</a:t>
            </a:r>
            <a:endParaRPr sz="2800" dirty="0">
              <a:latin typeface="Muli"/>
              <a:ea typeface="Muli"/>
              <a:cs typeface="Muli"/>
              <a:sym typeface="Muli"/>
            </a:endParaRPr>
          </a:p>
          <a:p>
            <a:pPr marL="457200" lvl="0" indent="-406400" algn="l" rtl="0">
              <a:spcBef>
                <a:spcPts val="0"/>
              </a:spcBef>
              <a:spcAft>
                <a:spcPts val="0"/>
              </a:spcAft>
              <a:buSzPts val="2800"/>
              <a:buFont typeface="Muli"/>
              <a:buChar char="▪"/>
            </a:pPr>
            <a:r>
              <a:rPr lang="en" sz="2800" dirty="0">
                <a:latin typeface="Muli"/>
                <a:ea typeface="Muli"/>
                <a:cs typeface="Muli"/>
                <a:sym typeface="Muli"/>
              </a:rPr>
              <a:t>Integrates material from other disciplines</a:t>
            </a:r>
            <a:endParaRPr sz="2800" dirty="0">
              <a:latin typeface="Muli"/>
              <a:ea typeface="Muli"/>
              <a:cs typeface="Muli"/>
              <a:sym typeface="Muli"/>
            </a:endParaRPr>
          </a:p>
          <a:p>
            <a:pPr marL="457200" lvl="0" indent="-406400" algn="l" rtl="0">
              <a:spcBef>
                <a:spcPts val="0"/>
              </a:spcBef>
              <a:spcAft>
                <a:spcPts val="0"/>
              </a:spcAft>
              <a:buSzPts val="2800"/>
              <a:buFont typeface="Muli"/>
              <a:buChar char="▪"/>
            </a:pPr>
            <a:r>
              <a:rPr lang="en" sz="2800" dirty="0">
                <a:latin typeface="Muli"/>
                <a:ea typeface="Muli"/>
                <a:cs typeface="Muli"/>
                <a:sym typeface="Muli"/>
              </a:rPr>
              <a:t>Reinforces and enhances understanding of those subjects</a:t>
            </a:r>
            <a:endParaRPr sz="2800" dirty="0">
              <a:latin typeface="Muli"/>
              <a:ea typeface="Muli"/>
              <a:cs typeface="Muli"/>
              <a:sym typeface="Muli"/>
            </a:endParaRPr>
          </a:p>
        </p:txBody>
      </p:sp>
      <p:sp>
        <p:nvSpPr>
          <p:cNvPr id="1716" name="Google Shape;1716;p50"/>
          <p:cNvSpPr txBox="1">
            <a:spLocks noGrp="1"/>
          </p:cNvSpPr>
          <p:nvPr>
            <p:ph type="title"/>
          </p:nvPr>
        </p:nvSpPr>
        <p:spPr>
          <a:xfrm>
            <a:off x="0" y="57150"/>
            <a:ext cx="90678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a:solidFill>
                  <a:srgbClr val="008000"/>
                </a:solidFill>
              </a:rPr>
              <a:t>What does Managerial Economics do? </a:t>
            </a:r>
            <a:endParaRPr sz="3700" b="1">
              <a:solidFill>
                <a:srgbClr val="008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1"/>
        <p:cNvGrpSpPr/>
        <p:nvPr/>
      </p:nvGrpSpPr>
      <p:grpSpPr>
        <a:xfrm>
          <a:off x="0" y="0"/>
          <a:ext cx="0" cy="0"/>
          <a:chOff x="0" y="0"/>
          <a:chExt cx="0" cy="0"/>
        </a:xfrm>
      </p:grpSpPr>
      <p:pic>
        <p:nvPicPr>
          <p:cNvPr id="1522" name="Google Shape;1522;p23"/>
          <p:cNvPicPr preferRelativeResize="0"/>
          <p:nvPr/>
        </p:nvPicPr>
        <p:blipFill rotWithShape="1">
          <a:blip r:embed="rId3">
            <a:alphaModFix/>
          </a:blip>
          <a:srcRect b="9288"/>
          <a:stretch/>
        </p:blipFill>
        <p:spPr>
          <a:xfrm>
            <a:off x="381575" y="937250"/>
            <a:ext cx="8384675" cy="3073175"/>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20"/>
        <p:cNvGrpSpPr/>
        <p:nvPr/>
      </p:nvGrpSpPr>
      <p:grpSpPr>
        <a:xfrm>
          <a:off x="0" y="0"/>
          <a:ext cx="0" cy="0"/>
          <a:chOff x="0" y="0"/>
          <a:chExt cx="0" cy="0"/>
        </a:xfrm>
      </p:grpSpPr>
      <p:sp>
        <p:nvSpPr>
          <p:cNvPr id="1721" name="Google Shape;1721;p51"/>
          <p:cNvSpPr txBox="1">
            <a:spLocks noGrp="1"/>
          </p:cNvSpPr>
          <p:nvPr>
            <p:ph type="title"/>
          </p:nvPr>
        </p:nvSpPr>
        <p:spPr>
          <a:xfrm>
            <a:off x="0" y="57150"/>
            <a:ext cx="90678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a:solidFill>
                  <a:srgbClr val="008000"/>
                </a:solidFill>
              </a:rPr>
              <a:t>The Theory of  The Firm </a:t>
            </a:r>
            <a:endParaRPr sz="3700" b="1">
              <a:solidFill>
                <a:srgbClr val="008000"/>
              </a:solidFill>
            </a:endParaRPr>
          </a:p>
        </p:txBody>
      </p:sp>
      <p:sp>
        <p:nvSpPr>
          <p:cNvPr id="1722" name="Google Shape;1722;p51"/>
          <p:cNvSpPr txBox="1"/>
          <p:nvPr/>
        </p:nvSpPr>
        <p:spPr>
          <a:xfrm>
            <a:off x="76200" y="969075"/>
            <a:ext cx="8991600" cy="4041000"/>
          </a:xfrm>
          <a:prstGeom prst="rect">
            <a:avLst/>
          </a:prstGeom>
          <a:noFill/>
          <a:ln>
            <a:noFill/>
          </a:ln>
        </p:spPr>
        <p:txBody>
          <a:bodyPr spcFirstLastPara="1" wrap="square" lIns="91425" tIns="45700" rIns="91425" bIns="45700" anchor="t" anchorCtr="0">
            <a:noAutofit/>
          </a:bodyPr>
          <a:lstStyle/>
          <a:p>
            <a:pPr marL="234950" marR="0" lvl="0" indent="-184150" algn="l" rtl="0">
              <a:spcBef>
                <a:spcPts val="0"/>
              </a:spcBef>
              <a:spcAft>
                <a:spcPts val="0"/>
              </a:spcAft>
              <a:buClr>
                <a:schemeClr val="dk1"/>
              </a:buClr>
              <a:buSzPts val="2800"/>
              <a:buFont typeface="Times New Roman"/>
              <a:buChar char="•"/>
            </a:pPr>
            <a:r>
              <a:rPr lang="en" sz="2800">
                <a:solidFill>
                  <a:schemeClr val="dk1"/>
                </a:solidFill>
                <a:latin typeface="Muli"/>
                <a:ea typeface="Muli"/>
                <a:cs typeface="Muli"/>
                <a:sym typeface="Muli"/>
              </a:rPr>
              <a:t> </a:t>
            </a:r>
            <a:r>
              <a:rPr lang="en" sz="2800" b="1">
                <a:solidFill>
                  <a:schemeClr val="dk1"/>
                </a:solidFill>
                <a:latin typeface="Muli"/>
                <a:ea typeface="Muli"/>
                <a:cs typeface="Muli"/>
                <a:sym typeface="Muli"/>
              </a:rPr>
              <a:t>Managerial Objective</a:t>
            </a:r>
            <a:endParaRPr sz="2800" b="1">
              <a:solidFill>
                <a:schemeClr val="dk1"/>
              </a:solidFill>
              <a:latin typeface="Muli"/>
              <a:ea typeface="Muli"/>
              <a:cs typeface="Muli"/>
              <a:sym typeface="Muli"/>
            </a:endParaRPr>
          </a:p>
          <a:p>
            <a:pPr marL="742950" lvl="0" indent="-406400" algn="l" rtl="0">
              <a:lnSpc>
                <a:spcPct val="115000"/>
              </a:lnSpc>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Make choices that increase the value of the firm</a:t>
            </a:r>
            <a:endParaRPr sz="2800">
              <a:solidFill>
                <a:schemeClr val="dk1"/>
              </a:solidFill>
              <a:latin typeface="Muli"/>
              <a:ea typeface="Muli"/>
              <a:cs typeface="Muli"/>
              <a:sym typeface="Muli"/>
            </a:endParaRPr>
          </a:p>
          <a:p>
            <a:pPr marL="742950" lvl="0" indent="-406400" algn="l" rtl="0">
              <a:lnSpc>
                <a:spcPct val="115000"/>
              </a:lnSpc>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The value of the firm is the present value of future profits</a:t>
            </a:r>
            <a:endParaRPr sz="2800">
              <a:solidFill>
                <a:schemeClr val="dk1"/>
              </a:solidFill>
              <a:latin typeface="Muli"/>
              <a:ea typeface="Muli"/>
              <a:cs typeface="Muli"/>
              <a:sym typeface="Muli"/>
            </a:endParaRPr>
          </a:p>
          <a:p>
            <a:pPr marL="457200" marR="0" lvl="0" indent="0" algn="l" rtl="0">
              <a:spcBef>
                <a:spcPts val="0"/>
              </a:spcBef>
              <a:spcAft>
                <a:spcPts val="0"/>
              </a:spcAft>
              <a:buNone/>
            </a:pPr>
            <a:endParaRPr sz="2800">
              <a:solidFill>
                <a:schemeClr val="dk1"/>
              </a:solidFill>
              <a:latin typeface="Muli"/>
              <a:ea typeface="Muli"/>
              <a:cs typeface="Muli"/>
              <a:sym typeface="Muli"/>
            </a:endParaRPr>
          </a:p>
        </p:txBody>
      </p:sp>
      <p:pic>
        <p:nvPicPr>
          <p:cNvPr id="1723" name="Google Shape;1723;p51"/>
          <p:cNvPicPr preferRelativeResize="0"/>
          <p:nvPr/>
        </p:nvPicPr>
        <p:blipFill rotWithShape="1">
          <a:blip r:embed="rId3">
            <a:alphaModFix/>
          </a:blip>
          <a:srcRect b="42732"/>
          <a:stretch/>
        </p:blipFill>
        <p:spPr>
          <a:xfrm>
            <a:off x="876300" y="3155775"/>
            <a:ext cx="7315200" cy="1090925"/>
          </a:xfrm>
          <a:prstGeom prst="rect">
            <a:avLst/>
          </a:prstGeom>
          <a:noFill/>
          <a:ln>
            <a:noFill/>
          </a:ln>
        </p:spPr>
      </p:pic>
      <p:pic>
        <p:nvPicPr>
          <p:cNvPr id="1724" name="Google Shape;1724;p51"/>
          <p:cNvPicPr preferRelativeResize="0"/>
          <p:nvPr/>
        </p:nvPicPr>
        <p:blipFill rotWithShape="1">
          <a:blip r:embed="rId4">
            <a:alphaModFix/>
          </a:blip>
          <a:srcRect t="31175" b="30379"/>
          <a:stretch/>
        </p:blipFill>
        <p:spPr>
          <a:xfrm>
            <a:off x="3695075" y="4246700"/>
            <a:ext cx="5054576" cy="706850"/>
          </a:xfrm>
          <a:prstGeom prst="rect">
            <a:avLst/>
          </a:prstGeom>
          <a:noFill/>
          <a:ln w="9525" cap="flat" cmpd="sng">
            <a:solidFill>
              <a:schemeClr val="dk1"/>
            </a:solidFill>
            <a:prstDash val="solid"/>
            <a:miter lim="800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2">
                                            <p:txEl>
                                              <p:pRg st="0" end="0"/>
                                            </p:txEl>
                                          </p:spTgt>
                                        </p:tgtEl>
                                        <p:attrNameLst>
                                          <p:attrName>style.visibility</p:attrName>
                                        </p:attrNameLst>
                                      </p:cBhvr>
                                      <p:to>
                                        <p:strVal val="visible"/>
                                      </p:to>
                                    </p:set>
                                    <p:animEffect transition="in" filter="fade">
                                      <p:cBhvr>
                                        <p:cTn id="7" dur="1000"/>
                                        <p:tgtEl>
                                          <p:spTgt spid="17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22">
                                            <p:txEl>
                                              <p:pRg st="1" end="1"/>
                                            </p:txEl>
                                          </p:spTgt>
                                        </p:tgtEl>
                                        <p:attrNameLst>
                                          <p:attrName>style.visibility</p:attrName>
                                        </p:attrNameLst>
                                      </p:cBhvr>
                                      <p:to>
                                        <p:strVal val="visible"/>
                                      </p:to>
                                    </p:set>
                                    <p:animEffect transition="in" filter="fade">
                                      <p:cBhvr>
                                        <p:cTn id="12" dur="1000"/>
                                        <p:tgtEl>
                                          <p:spTgt spid="17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22">
                                            <p:txEl>
                                              <p:pRg st="2" end="2"/>
                                            </p:txEl>
                                          </p:spTgt>
                                        </p:tgtEl>
                                        <p:attrNameLst>
                                          <p:attrName>style.visibility</p:attrName>
                                        </p:attrNameLst>
                                      </p:cBhvr>
                                      <p:to>
                                        <p:strVal val="visible"/>
                                      </p:to>
                                    </p:set>
                                    <p:animEffect transition="in" filter="fade">
                                      <p:cBhvr>
                                        <p:cTn id="17" dur="1000"/>
                                        <p:tgtEl>
                                          <p:spTgt spid="17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22">
                                            <p:txEl>
                                              <p:pRg st="3" end="3"/>
                                            </p:txEl>
                                          </p:spTgt>
                                        </p:tgtEl>
                                        <p:attrNameLst>
                                          <p:attrName>style.visibility</p:attrName>
                                        </p:attrNameLst>
                                      </p:cBhvr>
                                      <p:to>
                                        <p:strVal val="visible"/>
                                      </p:to>
                                    </p:set>
                                    <p:animEffect transition="in" filter="fade">
                                      <p:cBhvr>
                                        <p:cTn id="22" dur="1000"/>
                                        <p:tgtEl>
                                          <p:spTgt spid="17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23"/>
                                        </p:tgtEl>
                                        <p:attrNameLst>
                                          <p:attrName>style.visibility</p:attrName>
                                        </p:attrNameLst>
                                      </p:cBhvr>
                                      <p:to>
                                        <p:strVal val="visible"/>
                                      </p:to>
                                    </p:set>
                                    <p:animEffect transition="in" filter="fade">
                                      <p:cBhvr>
                                        <p:cTn id="27" dur="1000"/>
                                        <p:tgtEl>
                                          <p:spTgt spid="17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24"/>
                                        </p:tgtEl>
                                        <p:attrNameLst>
                                          <p:attrName>style.visibility</p:attrName>
                                        </p:attrNameLst>
                                      </p:cBhvr>
                                      <p:to>
                                        <p:strVal val="visible"/>
                                      </p:to>
                                    </p:set>
                                    <p:animEffect transition="in" filter="fade">
                                      <p:cBhvr>
                                        <p:cTn id="32" dur="1000"/>
                                        <p:tgtEl>
                                          <p:spTgt spid="1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Google Shape;1729;p52"/>
          <p:cNvSpPr txBox="1">
            <a:spLocks noGrp="1"/>
          </p:cNvSpPr>
          <p:nvPr>
            <p:ph type="body" idx="1"/>
          </p:nvPr>
        </p:nvSpPr>
        <p:spPr>
          <a:xfrm>
            <a:off x="152400" y="971551"/>
            <a:ext cx="8229600" cy="3394500"/>
          </a:xfrm>
          <a:prstGeom prst="rect">
            <a:avLst/>
          </a:prstGeom>
        </p:spPr>
        <p:txBody>
          <a:bodyPr spcFirstLastPara="1" wrap="square" lIns="91425" tIns="45700" rIns="91425" bIns="45700" anchor="t" anchorCtr="0">
            <a:noAutofit/>
          </a:bodyPr>
          <a:lstStyle/>
          <a:p>
            <a:pPr marL="457200" lvl="0" indent="-406400" algn="l" rtl="0">
              <a:spcBef>
                <a:spcPts val="360"/>
              </a:spcBef>
              <a:spcAft>
                <a:spcPts val="0"/>
              </a:spcAft>
              <a:buSzPts val="2800"/>
              <a:buFont typeface="Muli"/>
              <a:buChar char="▪"/>
            </a:pPr>
            <a:r>
              <a:rPr lang="en" sz="2800">
                <a:highlight>
                  <a:srgbClr val="FFFFFF"/>
                </a:highlight>
                <a:latin typeface="Muli"/>
                <a:ea typeface="Muli"/>
                <a:cs typeface="Muli"/>
                <a:sym typeface="Muli"/>
              </a:rPr>
              <a:t>because they influence total revenue by managing demand</a:t>
            </a:r>
            <a:endParaRPr sz="2800">
              <a:highlight>
                <a:srgbClr val="FFFFFF"/>
              </a:highlight>
              <a:latin typeface="Muli"/>
              <a:ea typeface="Muli"/>
              <a:cs typeface="Muli"/>
              <a:sym typeface="Muli"/>
            </a:endParaRPr>
          </a:p>
          <a:p>
            <a:pPr marL="457200" lvl="0" indent="-406400" algn="l" rtl="0">
              <a:spcBef>
                <a:spcPts val="0"/>
              </a:spcBef>
              <a:spcAft>
                <a:spcPts val="0"/>
              </a:spcAft>
              <a:buSzPts val="2800"/>
              <a:buFont typeface="Muli"/>
              <a:buChar char="▪"/>
            </a:pPr>
            <a:r>
              <a:rPr lang="en" sz="2800">
                <a:highlight>
                  <a:srgbClr val="FFFFFF"/>
                </a:highlight>
                <a:latin typeface="Muli"/>
                <a:ea typeface="Muli"/>
                <a:cs typeface="Muli"/>
                <a:sym typeface="Muli"/>
              </a:rPr>
              <a:t>because they influence total cost by managing production</a:t>
            </a:r>
            <a:endParaRPr sz="2800">
              <a:highlight>
                <a:srgbClr val="FFFFFF"/>
              </a:highlight>
              <a:latin typeface="Muli"/>
              <a:ea typeface="Muli"/>
              <a:cs typeface="Muli"/>
              <a:sym typeface="Muli"/>
            </a:endParaRPr>
          </a:p>
          <a:p>
            <a:pPr marL="457200" lvl="0" indent="-406400" algn="l" rtl="0">
              <a:spcBef>
                <a:spcPts val="0"/>
              </a:spcBef>
              <a:spcAft>
                <a:spcPts val="0"/>
              </a:spcAft>
              <a:buSzPts val="2800"/>
              <a:buFont typeface="Muli"/>
              <a:buChar char="▪"/>
            </a:pPr>
            <a:r>
              <a:rPr lang="en" sz="2800">
                <a:highlight>
                  <a:srgbClr val="FFFFFF"/>
                </a:highlight>
                <a:latin typeface="Muli"/>
                <a:ea typeface="Muli"/>
                <a:cs typeface="Muli"/>
                <a:sym typeface="Muli"/>
              </a:rPr>
              <a:t>because they influence the relevant         interest rate by managing finances                  and risk</a:t>
            </a:r>
            <a:endParaRPr sz="2800">
              <a:highlight>
                <a:srgbClr val="FFFFFF"/>
              </a:highlight>
              <a:latin typeface="Muli"/>
              <a:ea typeface="Muli"/>
              <a:cs typeface="Muli"/>
              <a:sym typeface="Muli"/>
            </a:endParaRPr>
          </a:p>
        </p:txBody>
      </p:sp>
      <p:sp>
        <p:nvSpPr>
          <p:cNvPr id="1730" name="Google Shape;1730;p52"/>
          <p:cNvSpPr txBox="1">
            <a:spLocks noGrp="1"/>
          </p:cNvSpPr>
          <p:nvPr>
            <p:ph type="title"/>
          </p:nvPr>
        </p:nvSpPr>
        <p:spPr>
          <a:xfrm>
            <a:off x="0" y="57150"/>
            <a:ext cx="90678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600" b="1">
                <a:solidFill>
                  <a:srgbClr val="008000"/>
                </a:solidFill>
              </a:rPr>
              <a:t>Why are Managerial choices important? </a:t>
            </a:r>
            <a:endParaRPr sz="3600" b="1">
              <a:solidFill>
                <a:srgbClr val="008000"/>
              </a:solidFill>
            </a:endParaRPr>
          </a:p>
        </p:txBody>
      </p:sp>
      <p:pic>
        <p:nvPicPr>
          <p:cNvPr id="1731" name="Google Shape;1731;p52"/>
          <p:cNvPicPr preferRelativeResize="0"/>
          <p:nvPr/>
        </p:nvPicPr>
        <p:blipFill rotWithShape="1">
          <a:blip r:embed="rId3">
            <a:alphaModFix/>
          </a:blip>
          <a:srcRect r="19523"/>
          <a:stretch/>
        </p:blipFill>
        <p:spPr>
          <a:xfrm>
            <a:off x="6605752" y="2333296"/>
            <a:ext cx="2538248" cy="283385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9">
                                            <p:txEl>
                                              <p:pRg st="0" end="0"/>
                                            </p:txEl>
                                          </p:spTgt>
                                        </p:tgtEl>
                                        <p:attrNameLst>
                                          <p:attrName>style.visibility</p:attrName>
                                        </p:attrNameLst>
                                      </p:cBhvr>
                                      <p:to>
                                        <p:strVal val="visible"/>
                                      </p:to>
                                    </p:set>
                                    <p:animEffect transition="in" filter="fade">
                                      <p:cBhvr>
                                        <p:cTn id="7" dur="1000"/>
                                        <p:tgtEl>
                                          <p:spTgt spid="17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29">
                                            <p:txEl>
                                              <p:pRg st="1" end="1"/>
                                            </p:txEl>
                                          </p:spTgt>
                                        </p:tgtEl>
                                        <p:attrNameLst>
                                          <p:attrName>style.visibility</p:attrName>
                                        </p:attrNameLst>
                                      </p:cBhvr>
                                      <p:to>
                                        <p:strVal val="visible"/>
                                      </p:to>
                                    </p:set>
                                    <p:animEffect transition="in" filter="fade">
                                      <p:cBhvr>
                                        <p:cTn id="12" dur="1000"/>
                                        <p:tgtEl>
                                          <p:spTgt spid="17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29">
                                            <p:txEl>
                                              <p:pRg st="2" end="2"/>
                                            </p:txEl>
                                          </p:spTgt>
                                        </p:tgtEl>
                                        <p:attrNameLst>
                                          <p:attrName>style.visibility</p:attrName>
                                        </p:attrNameLst>
                                      </p:cBhvr>
                                      <p:to>
                                        <p:strVal val="visible"/>
                                      </p:to>
                                    </p:set>
                                    <p:animEffect transition="in" filter="fade">
                                      <p:cBhvr>
                                        <p:cTn id="17" dur="1000"/>
                                        <p:tgtEl>
                                          <p:spTgt spid="17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53"/>
          <p:cNvSpPr txBox="1">
            <a:spLocks noGrp="1"/>
          </p:cNvSpPr>
          <p:nvPr>
            <p:ph type="body" idx="1"/>
          </p:nvPr>
        </p:nvSpPr>
        <p:spPr>
          <a:xfrm>
            <a:off x="152400" y="895351"/>
            <a:ext cx="8229600" cy="3394500"/>
          </a:xfrm>
          <a:prstGeom prst="rect">
            <a:avLst/>
          </a:prstGeom>
        </p:spPr>
        <p:txBody>
          <a:bodyPr spcFirstLastPara="1" wrap="square" lIns="91425" tIns="45700" rIns="91425" bIns="45700" anchor="t" anchorCtr="0">
            <a:noAutofit/>
          </a:bodyPr>
          <a:lstStyle/>
          <a:p>
            <a:pPr marL="457200" lvl="0" indent="-406400" algn="l" rtl="0">
              <a:spcBef>
                <a:spcPts val="360"/>
              </a:spcBef>
              <a:spcAft>
                <a:spcPts val="0"/>
              </a:spcAft>
              <a:buSzPts val="2800"/>
              <a:buFont typeface="Muli"/>
              <a:buChar char="▪"/>
            </a:pPr>
            <a:r>
              <a:rPr lang="en" sz="2800" dirty="0">
                <a:highlight>
                  <a:srgbClr val="FFFFFF"/>
                </a:highlight>
                <a:latin typeface="Muli"/>
                <a:ea typeface="Muli"/>
                <a:cs typeface="Muli"/>
                <a:sym typeface="Muli"/>
              </a:rPr>
              <a:t>Available </a:t>
            </a:r>
            <a:r>
              <a:rPr lang="en" sz="2800" dirty="0" smtClean="0">
                <a:highlight>
                  <a:srgbClr val="FFFFFF"/>
                </a:highlight>
                <a:latin typeface="Muli"/>
                <a:ea typeface="Muli"/>
                <a:cs typeface="Muli"/>
                <a:sym typeface="Muli"/>
              </a:rPr>
              <a:t>Technologies</a:t>
            </a:r>
            <a:endParaRPr sz="2800" dirty="0">
              <a:highlight>
                <a:srgbClr val="FFFFFF"/>
              </a:highlight>
              <a:latin typeface="Muli"/>
              <a:ea typeface="Muli"/>
              <a:cs typeface="Muli"/>
              <a:sym typeface="Muli"/>
            </a:endParaRPr>
          </a:p>
          <a:p>
            <a:pPr marL="457200" lvl="0" indent="-406400" algn="l" rtl="0">
              <a:spcBef>
                <a:spcPts val="0"/>
              </a:spcBef>
              <a:spcAft>
                <a:spcPts val="0"/>
              </a:spcAft>
              <a:buSzPts val="2800"/>
              <a:buFont typeface="Muli"/>
              <a:buChar char="▪"/>
            </a:pPr>
            <a:r>
              <a:rPr lang="en" sz="2800" dirty="0">
                <a:highlight>
                  <a:srgbClr val="FFFFFF"/>
                </a:highlight>
                <a:latin typeface="Muli"/>
                <a:ea typeface="Muli"/>
                <a:cs typeface="Muli"/>
                <a:sym typeface="Muli"/>
              </a:rPr>
              <a:t>Scarcity of Resources</a:t>
            </a:r>
            <a:endParaRPr sz="2800" dirty="0">
              <a:highlight>
                <a:srgbClr val="FFFFFF"/>
              </a:highlight>
              <a:latin typeface="Muli"/>
              <a:ea typeface="Muli"/>
              <a:cs typeface="Muli"/>
              <a:sym typeface="Muli"/>
            </a:endParaRPr>
          </a:p>
          <a:p>
            <a:pPr marL="457200" lvl="0" indent="-406400" algn="l" rtl="0">
              <a:spcBef>
                <a:spcPts val="0"/>
              </a:spcBef>
              <a:spcAft>
                <a:spcPts val="0"/>
              </a:spcAft>
              <a:buSzPts val="2800"/>
              <a:buFont typeface="Muli"/>
              <a:buChar char="▪"/>
            </a:pPr>
            <a:r>
              <a:rPr lang="en" sz="2800" dirty="0">
                <a:highlight>
                  <a:srgbClr val="FFFFFF"/>
                </a:highlight>
                <a:latin typeface="Muli"/>
                <a:ea typeface="Muli"/>
                <a:cs typeface="Muli"/>
                <a:sym typeface="Muli"/>
              </a:rPr>
              <a:t>Legal </a:t>
            </a:r>
            <a:r>
              <a:rPr lang="en" sz="2800" dirty="0" smtClean="0">
                <a:highlight>
                  <a:srgbClr val="FFFFFF"/>
                </a:highlight>
                <a:latin typeface="Muli"/>
                <a:ea typeface="Muli"/>
                <a:cs typeface="Muli"/>
                <a:sym typeface="Muli"/>
              </a:rPr>
              <a:t>Limitations</a:t>
            </a:r>
            <a:endParaRPr sz="2800" dirty="0">
              <a:highlight>
                <a:srgbClr val="FFFFFF"/>
              </a:highlight>
              <a:latin typeface="Muli"/>
              <a:ea typeface="Muli"/>
              <a:cs typeface="Muli"/>
              <a:sym typeface="Muli"/>
            </a:endParaRPr>
          </a:p>
        </p:txBody>
      </p:sp>
      <p:sp>
        <p:nvSpPr>
          <p:cNvPr id="1737" name="Google Shape;1737;p53"/>
          <p:cNvSpPr txBox="1">
            <a:spLocks noGrp="1"/>
          </p:cNvSpPr>
          <p:nvPr>
            <p:ph type="title"/>
          </p:nvPr>
        </p:nvSpPr>
        <p:spPr>
          <a:xfrm>
            <a:off x="0" y="57150"/>
            <a:ext cx="90678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800" b="1">
                <a:solidFill>
                  <a:srgbClr val="008000"/>
                </a:solidFill>
              </a:rPr>
              <a:t>What are the Managerial Constraints?</a:t>
            </a:r>
            <a:endParaRPr sz="3800" b="1">
              <a:solidFill>
                <a:srgbClr val="008000"/>
              </a:solidFill>
            </a:endParaRPr>
          </a:p>
        </p:txBody>
      </p:sp>
      <p:pic>
        <p:nvPicPr>
          <p:cNvPr id="1738" name="Google Shape;1738;p53"/>
          <p:cNvPicPr preferRelativeResize="0"/>
          <p:nvPr/>
        </p:nvPicPr>
        <p:blipFill>
          <a:blip r:embed="rId3">
            <a:alphaModFix/>
          </a:blip>
          <a:stretch>
            <a:fillRect/>
          </a:stretch>
        </p:blipFill>
        <p:spPr>
          <a:xfrm>
            <a:off x="1704963" y="1990088"/>
            <a:ext cx="7362825" cy="3076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6">
                                            <p:txEl>
                                              <p:pRg st="0" end="0"/>
                                            </p:txEl>
                                          </p:spTgt>
                                        </p:tgtEl>
                                        <p:attrNameLst>
                                          <p:attrName>style.visibility</p:attrName>
                                        </p:attrNameLst>
                                      </p:cBhvr>
                                      <p:to>
                                        <p:strVal val="visible"/>
                                      </p:to>
                                    </p:set>
                                    <p:animEffect transition="in" filter="fade">
                                      <p:cBhvr>
                                        <p:cTn id="7" dur="1000"/>
                                        <p:tgtEl>
                                          <p:spTgt spid="17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36">
                                            <p:txEl>
                                              <p:pRg st="1" end="1"/>
                                            </p:txEl>
                                          </p:spTgt>
                                        </p:tgtEl>
                                        <p:attrNameLst>
                                          <p:attrName>style.visibility</p:attrName>
                                        </p:attrNameLst>
                                      </p:cBhvr>
                                      <p:to>
                                        <p:strVal val="visible"/>
                                      </p:to>
                                    </p:set>
                                    <p:animEffect transition="in" filter="fade">
                                      <p:cBhvr>
                                        <p:cTn id="12" dur="1000"/>
                                        <p:tgtEl>
                                          <p:spTgt spid="17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36">
                                            <p:txEl>
                                              <p:pRg st="2" end="2"/>
                                            </p:txEl>
                                          </p:spTgt>
                                        </p:tgtEl>
                                        <p:attrNameLst>
                                          <p:attrName>style.visibility</p:attrName>
                                        </p:attrNameLst>
                                      </p:cBhvr>
                                      <p:to>
                                        <p:strVal val="visible"/>
                                      </p:to>
                                    </p:set>
                                    <p:animEffect transition="in" filter="fade">
                                      <p:cBhvr>
                                        <p:cTn id="17" dur="1000"/>
                                        <p:tgtEl>
                                          <p:spTgt spid="17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42"/>
        <p:cNvGrpSpPr/>
        <p:nvPr/>
      </p:nvGrpSpPr>
      <p:grpSpPr>
        <a:xfrm>
          <a:off x="0" y="0"/>
          <a:ext cx="0" cy="0"/>
          <a:chOff x="0" y="0"/>
          <a:chExt cx="0" cy="0"/>
        </a:xfrm>
      </p:grpSpPr>
      <p:sp>
        <p:nvSpPr>
          <p:cNvPr id="1743" name="Google Shape;1743;p54"/>
          <p:cNvSpPr txBox="1">
            <a:spLocks noGrp="1"/>
          </p:cNvSpPr>
          <p:nvPr>
            <p:ph type="title"/>
          </p:nvPr>
        </p:nvSpPr>
        <p:spPr>
          <a:xfrm>
            <a:off x="0" y="57150"/>
            <a:ext cx="90678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a:solidFill>
                  <a:srgbClr val="008000"/>
                </a:solidFill>
              </a:rPr>
              <a:t>What is Profit? </a:t>
            </a:r>
            <a:endParaRPr sz="3700" b="1">
              <a:solidFill>
                <a:srgbClr val="008000"/>
              </a:solidFill>
            </a:endParaRPr>
          </a:p>
        </p:txBody>
      </p:sp>
      <p:sp>
        <p:nvSpPr>
          <p:cNvPr id="1744" name="Google Shape;1744;p54"/>
          <p:cNvSpPr txBox="1"/>
          <p:nvPr/>
        </p:nvSpPr>
        <p:spPr>
          <a:xfrm>
            <a:off x="76200" y="914550"/>
            <a:ext cx="8991600" cy="4095600"/>
          </a:xfrm>
          <a:prstGeom prst="rect">
            <a:avLst/>
          </a:prstGeom>
          <a:noFill/>
          <a:ln>
            <a:noFill/>
          </a:ln>
        </p:spPr>
        <p:txBody>
          <a:bodyPr spcFirstLastPara="1" wrap="square" lIns="91425" tIns="45700" rIns="91425" bIns="45700" anchor="t" anchorCtr="0">
            <a:noAutofit/>
          </a:bodyPr>
          <a:lstStyle/>
          <a:p>
            <a:pPr marL="234950" marR="0" lvl="0" indent="-184150" algn="l" rtl="0">
              <a:spcBef>
                <a:spcPts val="0"/>
              </a:spcBef>
              <a:spcAft>
                <a:spcPts val="0"/>
              </a:spcAft>
              <a:buClr>
                <a:schemeClr val="dk1"/>
              </a:buClr>
              <a:buSzPts val="2800"/>
              <a:buFont typeface="Muli"/>
              <a:buChar char="•"/>
            </a:pPr>
            <a:r>
              <a:rPr lang="en" sz="2800" b="1">
                <a:solidFill>
                  <a:schemeClr val="dk1"/>
                </a:solidFill>
                <a:latin typeface="Muli"/>
                <a:ea typeface="Muli"/>
                <a:cs typeface="Muli"/>
                <a:sym typeface="Muli"/>
              </a:rPr>
              <a:t> Two Measures of Profit</a:t>
            </a:r>
            <a:endParaRPr sz="2800" b="1">
              <a:solidFill>
                <a:schemeClr val="dk1"/>
              </a:solidFill>
              <a:latin typeface="Muli"/>
              <a:ea typeface="Muli"/>
              <a:cs typeface="Muli"/>
              <a:sym typeface="Muli"/>
            </a:endParaRPr>
          </a:p>
          <a:p>
            <a:pPr marL="914400" lvl="0" indent="-406400" algn="l" rtl="0">
              <a:lnSpc>
                <a:spcPct val="90000"/>
              </a:lnSpc>
              <a:spcBef>
                <a:spcPts val="0"/>
              </a:spcBef>
              <a:spcAft>
                <a:spcPts val="0"/>
              </a:spcAft>
              <a:buClr>
                <a:schemeClr val="dk1"/>
              </a:buClr>
              <a:buSzPts val="2800"/>
              <a:buFont typeface="Muli"/>
              <a:buChar char="-"/>
            </a:pPr>
            <a:r>
              <a:rPr lang="en" sz="2800" b="1" i="1">
                <a:solidFill>
                  <a:schemeClr val="dk1"/>
                </a:solidFill>
                <a:latin typeface="Muli"/>
                <a:ea typeface="Muli"/>
                <a:cs typeface="Muli"/>
                <a:sym typeface="Muli"/>
              </a:rPr>
              <a:t>Accounting Profit</a:t>
            </a:r>
            <a:endParaRPr sz="2800" b="1" i="1">
              <a:solidFill>
                <a:schemeClr val="dk1"/>
              </a:solidFill>
              <a:latin typeface="Muli"/>
              <a:ea typeface="Muli"/>
              <a:cs typeface="Muli"/>
              <a:sym typeface="Muli"/>
            </a:endParaRPr>
          </a:p>
          <a:p>
            <a:pPr marL="914400" lvl="0" indent="-406400" algn="l" rtl="0">
              <a:lnSpc>
                <a:spcPct val="90000"/>
              </a:lnSpc>
              <a:spcBef>
                <a:spcPts val="0"/>
              </a:spcBef>
              <a:spcAft>
                <a:spcPts val="0"/>
              </a:spcAft>
              <a:buClr>
                <a:schemeClr val="dk1"/>
              </a:buClr>
              <a:buSzPts val="2800"/>
              <a:buFont typeface="Muli"/>
              <a:buChar char="-"/>
            </a:pPr>
            <a:r>
              <a:rPr lang="en" sz="2800" b="1" i="1">
                <a:solidFill>
                  <a:schemeClr val="dk1"/>
                </a:solidFill>
                <a:latin typeface="Muli"/>
                <a:ea typeface="Muli"/>
                <a:cs typeface="Muli"/>
                <a:sym typeface="Muli"/>
              </a:rPr>
              <a:t>Economic Profit</a:t>
            </a:r>
            <a:endParaRPr sz="2800" b="1" i="1">
              <a:solidFill>
                <a:schemeClr val="dk1"/>
              </a:solidFill>
              <a:latin typeface="Muli"/>
              <a:ea typeface="Muli"/>
              <a:cs typeface="Muli"/>
              <a:sym typeface="Muli"/>
            </a:endParaRPr>
          </a:p>
          <a:p>
            <a:pPr marL="0" lvl="0" indent="0" algn="l" rtl="0">
              <a:lnSpc>
                <a:spcPct val="90000"/>
              </a:lnSpc>
              <a:spcBef>
                <a:spcPts val="600"/>
              </a:spcBef>
              <a:spcAft>
                <a:spcPts val="0"/>
              </a:spcAft>
              <a:buNone/>
            </a:pPr>
            <a:endParaRPr sz="2800">
              <a:solidFill>
                <a:schemeClr val="dk1"/>
              </a:solidFill>
              <a:latin typeface="Muli"/>
              <a:ea typeface="Muli"/>
              <a:cs typeface="Muli"/>
              <a:sym typeface="Muli"/>
            </a:endParaRPr>
          </a:p>
        </p:txBody>
      </p:sp>
      <p:pic>
        <p:nvPicPr>
          <p:cNvPr id="1745" name="Google Shape;1745;p54"/>
          <p:cNvPicPr preferRelativeResize="0"/>
          <p:nvPr/>
        </p:nvPicPr>
        <p:blipFill rotWithShape="1">
          <a:blip r:embed="rId3">
            <a:alphaModFix/>
          </a:blip>
          <a:srcRect b="35542"/>
          <a:stretch/>
        </p:blipFill>
        <p:spPr>
          <a:xfrm>
            <a:off x="1671638" y="2571746"/>
            <a:ext cx="5724525" cy="2547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4">
                                            <p:txEl>
                                              <p:pRg st="0" end="0"/>
                                            </p:txEl>
                                          </p:spTgt>
                                        </p:tgtEl>
                                        <p:attrNameLst>
                                          <p:attrName>style.visibility</p:attrName>
                                        </p:attrNameLst>
                                      </p:cBhvr>
                                      <p:to>
                                        <p:strVal val="visible"/>
                                      </p:to>
                                    </p:set>
                                    <p:animEffect transition="in" filter="fade">
                                      <p:cBhvr>
                                        <p:cTn id="7" dur="1000"/>
                                        <p:tgtEl>
                                          <p:spTgt spid="17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4">
                                            <p:txEl>
                                              <p:pRg st="1" end="1"/>
                                            </p:txEl>
                                          </p:spTgt>
                                        </p:tgtEl>
                                        <p:attrNameLst>
                                          <p:attrName>style.visibility</p:attrName>
                                        </p:attrNameLst>
                                      </p:cBhvr>
                                      <p:to>
                                        <p:strVal val="visible"/>
                                      </p:to>
                                    </p:set>
                                    <p:animEffect transition="in" filter="fade">
                                      <p:cBhvr>
                                        <p:cTn id="12" dur="1000"/>
                                        <p:tgtEl>
                                          <p:spTgt spid="174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44">
                                            <p:txEl>
                                              <p:pRg st="2" end="2"/>
                                            </p:txEl>
                                          </p:spTgt>
                                        </p:tgtEl>
                                        <p:attrNameLst>
                                          <p:attrName>style.visibility</p:attrName>
                                        </p:attrNameLst>
                                      </p:cBhvr>
                                      <p:to>
                                        <p:strVal val="visible"/>
                                      </p:to>
                                    </p:set>
                                    <p:animEffect transition="in" filter="fade">
                                      <p:cBhvr>
                                        <p:cTn id="17" dur="1000"/>
                                        <p:tgtEl>
                                          <p:spTgt spid="174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44">
                                            <p:txEl>
                                              <p:pRg st="3" end="3"/>
                                            </p:txEl>
                                          </p:spTgt>
                                        </p:tgtEl>
                                        <p:attrNameLst>
                                          <p:attrName>style.visibility</p:attrName>
                                        </p:attrNameLst>
                                      </p:cBhvr>
                                      <p:to>
                                        <p:strVal val="visible"/>
                                      </p:to>
                                    </p:set>
                                    <p:animEffect transition="in" filter="fade">
                                      <p:cBhvr>
                                        <p:cTn id="22" dur="1000"/>
                                        <p:tgtEl>
                                          <p:spTgt spid="174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55"/>
          <p:cNvSpPr txBox="1">
            <a:spLocks noGrp="1"/>
          </p:cNvSpPr>
          <p:nvPr>
            <p:ph type="title"/>
          </p:nvPr>
        </p:nvSpPr>
        <p:spPr>
          <a:xfrm>
            <a:off x="152400" y="1905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a:solidFill>
                  <a:srgbClr val="008000"/>
                </a:solidFill>
              </a:rPr>
              <a:t>Before Accounting/Business Profit and Economic Profit</a:t>
            </a:r>
            <a:endParaRPr sz="3700" b="1">
              <a:solidFill>
                <a:srgbClr val="008000"/>
              </a:solidFill>
            </a:endParaRPr>
          </a:p>
        </p:txBody>
      </p:sp>
      <p:sp>
        <p:nvSpPr>
          <p:cNvPr id="1752" name="Google Shape;1752;p55"/>
          <p:cNvSpPr txBox="1"/>
          <p:nvPr/>
        </p:nvSpPr>
        <p:spPr>
          <a:xfrm>
            <a:off x="76200" y="1319125"/>
            <a:ext cx="8991600" cy="3614700"/>
          </a:xfrm>
          <a:prstGeom prst="rect">
            <a:avLst/>
          </a:prstGeom>
          <a:noFill/>
          <a:ln>
            <a:noFill/>
          </a:ln>
        </p:spPr>
        <p:txBody>
          <a:bodyPr spcFirstLastPara="1" wrap="square" lIns="91425" tIns="45700" rIns="91425" bIns="45700" anchor="t" anchorCtr="0">
            <a:noAutofit/>
          </a:bodyPr>
          <a:lstStyle/>
          <a:p>
            <a:pPr marL="457200" marR="0" lvl="0" indent="-406400" algn="l" rtl="0">
              <a:spcBef>
                <a:spcPts val="0"/>
              </a:spcBef>
              <a:spcAft>
                <a:spcPts val="0"/>
              </a:spcAft>
              <a:buClr>
                <a:schemeClr val="dk1"/>
              </a:buClr>
              <a:buSzPts val="2800"/>
              <a:buFont typeface="Muli"/>
              <a:buChar char="●"/>
            </a:pPr>
            <a:r>
              <a:rPr lang="en" sz="2800" b="1">
                <a:solidFill>
                  <a:schemeClr val="dk1"/>
                </a:solidFill>
                <a:latin typeface="Muli"/>
                <a:ea typeface="Muli"/>
                <a:cs typeface="Muli"/>
                <a:sym typeface="Muli"/>
              </a:rPr>
              <a:t>Explicit Cost</a:t>
            </a:r>
            <a:endParaRPr sz="2800">
              <a:latin typeface="Muli"/>
              <a:ea typeface="Muli"/>
              <a:cs typeface="Muli"/>
              <a:sym typeface="Muli"/>
            </a:endParaRPr>
          </a:p>
          <a:p>
            <a:pPr marL="457200" marR="0" lvl="0" indent="-406400" algn="l" rtl="0">
              <a:spcBef>
                <a:spcPts val="0"/>
              </a:spcBef>
              <a:spcAft>
                <a:spcPts val="0"/>
              </a:spcAft>
              <a:buClr>
                <a:schemeClr val="dk1"/>
              </a:buClr>
              <a:buSzPts val="2800"/>
              <a:buFont typeface="Muli"/>
              <a:buChar char="●"/>
            </a:pPr>
            <a:r>
              <a:rPr lang="en" sz="2800" b="1" i="0" u="none" strike="noStrike" cap="none">
                <a:solidFill>
                  <a:schemeClr val="dk1"/>
                </a:solidFill>
                <a:latin typeface="Muli"/>
                <a:ea typeface="Muli"/>
                <a:cs typeface="Muli"/>
                <a:sym typeface="Muli"/>
              </a:rPr>
              <a:t>Implicit Cost</a:t>
            </a:r>
            <a:endParaRPr sz="2800">
              <a:latin typeface="Muli"/>
              <a:ea typeface="Muli"/>
              <a:cs typeface="Muli"/>
              <a:sym typeface="Muli"/>
            </a:endParaRPr>
          </a:p>
          <a:p>
            <a:pPr marL="457200" marR="0" lvl="0" indent="-406400" algn="l" rtl="0">
              <a:spcBef>
                <a:spcPts val="0"/>
              </a:spcBef>
              <a:spcAft>
                <a:spcPts val="0"/>
              </a:spcAft>
              <a:buClr>
                <a:schemeClr val="dk1"/>
              </a:buClr>
              <a:buSzPts val="2800"/>
              <a:buFont typeface="Muli"/>
              <a:buChar char="●"/>
            </a:pPr>
            <a:r>
              <a:rPr lang="en" sz="2800" b="1">
                <a:solidFill>
                  <a:schemeClr val="dk1"/>
                </a:solidFill>
                <a:latin typeface="Muli"/>
                <a:ea typeface="Muli"/>
                <a:cs typeface="Muli"/>
                <a:sym typeface="Muli"/>
              </a:rPr>
              <a:t>Economic Cost</a:t>
            </a:r>
            <a:endParaRPr sz="2800" b="1" i="0" u="none" strike="noStrike" cap="none">
              <a:solidFill>
                <a:schemeClr val="dk1"/>
              </a:solidFill>
              <a:latin typeface="Muli"/>
              <a:ea typeface="Muli"/>
              <a:cs typeface="Muli"/>
              <a:sym typeface="Muli"/>
            </a:endParaRPr>
          </a:p>
        </p:txBody>
      </p:sp>
      <p:pic>
        <p:nvPicPr>
          <p:cNvPr id="1753" name="Google Shape;1753;p55"/>
          <p:cNvPicPr preferRelativeResize="0"/>
          <p:nvPr/>
        </p:nvPicPr>
        <p:blipFill rotWithShape="1">
          <a:blip r:embed="rId3">
            <a:alphaModFix/>
          </a:blip>
          <a:srcRect b="4816"/>
          <a:stretch/>
        </p:blipFill>
        <p:spPr>
          <a:xfrm rot="-812294">
            <a:off x="3946736" y="1232419"/>
            <a:ext cx="4457902" cy="35515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52">
                                            <p:txEl>
                                              <p:pRg st="0" end="0"/>
                                            </p:txEl>
                                          </p:spTgt>
                                        </p:tgtEl>
                                        <p:attrNameLst>
                                          <p:attrName>style.visibility</p:attrName>
                                        </p:attrNameLst>
                                      </p:cBhvr>
                                      <p:to>
                                        <p:strVal val="visible"/>
                                      </p:to>
                                    </p:set>
                                    <p:animEffect transition="in" filter="fade">
                                      <p:cBhvr>
                                        <p:cTn id="7" dur="1000"/>
                                        <p:tgtEl>
                                          <p:spTgt spid="17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52">
                                            <p:txEl>
                                              <p:pRg st="1" end="1"/>
                                            </p:txEl>
                                          </p:spTgt>
                                        </p:tgtEl>
                                        <p:attrNameLst>
                                          <p:attrName>style.visibility</p:attrName>
                                        </p:attrNameLst>
                                      </p:cBhvr>
                                      <p:to>
                                        <p:strVal val="visible"/>
                                      </p:to>
                                    </p:set>
                                    <p:animEffect transition="in" filter="fade">
                                      <p:cBhvr>
                                        <p:cTn id="12" dur="1000"/>
                                        <p:tgtEl>
                                          <p:spTgt spid="17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2">
                                            <p:txEl>
                                              <p:pRg st="2" end="2"/>
                                            </p:txEl>
                                          </p:spTgt>
                                        </p:tgtEl>
                                        <p:attrNameLst>
                                          <p:attrName>style.visibility</p:attrName>
                                        </p:attrNameLst>
                                      </p:cBhvr>
                                      <p:to>
                                        <p:strVal val="visible"/>
                                      </p:to>
                                    </p:set>
                                    <p:animEffect transition="in" filter="fade">
                                      <p:cBhvr>
                                        <p:cTn id="17" dur="1000"/>
                                        <p:tgtEl>
                                          <p:spTgt spid="175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56"/>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a:solidFill>
                  <a:srgbClr val="008000"/>
                </a:solidFill>
              </a:rPr>
              <a:t>Before Accounting/Business Profit and Economic Profit</a:t>
            </a:r>
            <a:endParaRPr sz="3700" b="1">
              <a:solidFill>
                <a:srgbClr val="008000"/>
              </a:solidFill>
            </a:endParaRPr>
          </a:p>
        </p:txBody>
      </p:sp>
      <p:sp>
        <p:nvSpPr>
          <p:cNvPr id="1760" name="Google Shape;1760;p56"/>
          <p:cNvSpPr txBox="1"/>
          <p:nvPr/>
        </p:nvSpPr>
        <p:spPr>
          <a:xfrm>
            <a:off x="76200" y="1276351"/>
            <a:ext cx="8991600" cy="3810000"/>
          </a:xfrm>
          <a:prstGeom prst="rect">
            <a:avLst/>
          </a:prstGeom>
          <a:noFill/>
          <a:ln>
            <a:noFill/>
          </a:ln>
        </p:spPr>
        <p:txBody>
          <a:bodyPr spcFirstLastPara="1" wrap="square" lIns="91425" tIns="45700" rIns="91425" bIns="45700" anchor="t" anchorCtr="0">
            <a:noAutofit/>
          </a:bodyPr>
          <a:lstStyle/>
          <a:p>
            <a:pPr marL="234950" marR="0" lvl="0" indent="-209550" algn="l" rtl="0">
              <a:spcBef>
                <a:spcPts val="0"/>
              </a:spcBef>
              <a:spcAft>
                <a:spcPts val="0"/>
              </a:spcAft>
              <a:buClr>
                <a:srgbClr val="FF0000"/>
              </a:buClr>
              <a:buSzPts val="2800"/>
              <a:buFont typeface="Arial"/>
              <a:buChar char="•"/>
            </a:pPr>
            <a:r>
              <a:rPr lang="en" sz="2800" b="1" dirty="0">
                <a:solidFill>
                  <a:srgbClr val="FF0000"/>
                </a:solidFill>
                <a:latin typeface="Muli"/>
                <a:ea typeface="Muli"/>
                <a:cs typeface="Muli"/>
                <a:sym typeface="Muli"/>
              </a:rPr>
              <a:t>Explicit Cost: </a:t>
            </a:r>
            <a:r>
              <a:rPr lang="en" sz="2800" dirty="0">
                <a:solidFill>
                  <a:schemeClr val="dk1"/>
                </a:solidFill>
                <a:latin typeface="Muli"/>
                <a:ea typeface="Muli"/>
                <a:cs typeface="Muli"/>
                <a:sym typeface="Muli"/>
              </a:rPr>
              <a:t>It is the payment made by a firm for the use of inputs purchased or hired from outside or others. </a:t>
            </a:r>
            <a:r>
              <a:rPr lang="en" sz="2800" b="1" dirty="0">
                <a:solidFill>
                  <a:srgbClr val="FF0066"/>
                </a:solidFill>
                <a:latin typeface="Muli"/>
                <a:ea typeface="Muli"/>
                <a:cs typeface="Muli"/>
                <a:sym typeface="Muli"/>
              </a:rPr>
              <a:t>It is the cost of inputs which requires on expense of money by the firm. </a:t>
            </a:r>
            <a:r>
              <a:rPr lang="en" sz="2800" dirty="0">
                <a:solidFill>
                  <a:schemeClr val="dk1"/>
                </a:solidFill>
                <a:latin typeface="Muli"/>
                <a:ea typeface="Muli"/>
                <a:cs typeface="Muli"/>
                <a:sym typeface="Muli"/>
              </a:rPr>
              <a:t>For eg. wages to the hired labor, interest on borrowed capital, rent on land and buildings, expenditure on raw materials etc. that appear in books of account of the firm. So it is also known as </a:t>
            </a:r>
            <a:r>
              <a:rPr lang="en" sz="2800" b="1" dirty="0">
                <a:solidFill>
                  <a:schemeClr val="dk1"/>
                </a:solidFill>
                <a:latin typeface="Muli"/>
                <a:ea typeface="Muli"/>
                <a:cs typeface="Muli"/>
                <a:sym typeface="Muli"/>
              </a:rPr>
              <a:t>Accounting Cost.</a:t>
            </a:r>
            <a:endParaRPr sz="2800" b="1" i="0" u="none" strike="noStrike" cap="none" dirty="0">
              <a:solidFill>
                <a:srgbClr val="FF0000"/>
              </a:solidFill>
              <a:latin typeface="Muli"/>
              <a:ea typeface="Muli"/>
              <a:cs typeface="Muli"/>
              <a:sym typeface="Muli"/>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57"/>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a:solidFill>
                  <a:srgbClr val="008000"/>
                </a:solidFill>
              </a:rPr>
              <a:t>Before Accounting/Business Profit and Economic Profit</a:t>
            </a:r>
            <a:endParaRPr sz="3700" b="1">
              <a:solidFill>
                <a:srgbClr val="008000"/>
              </a:solidFill>
            </a:endParaRPr>
          </a:p>
        </p:txBody>
      </p:sp>
      <p:sp>
        <p:nvSpPr>
          <p:cNvPr id="1767" name="Google Shape;1767;p57"/>
          <p:cNvSpPr txBox="1"/>
          <p:nvPr/>
        </p:nvSpPr>
        <p:spPr>
          <a:xfrm>
            <a:off x="76200" y="1200150"/>
            <a:ext cx="8991600" cy="3810000"/>
          </a:xfrm>
          <a:prstGeom prst="rect">
            <a:avLst/>
          </a:prstGeom>
          <a:noFill/>
          <a:ln>
            <a:noFill/>
          </a:ln>
        </p:spPr>
        <p:txBody>
          <a:bodyPr spcFirstLastPara="1" wrap="square" lIns="91425" tIns="45700" rIns="91425" bIns="45700" anchor="t" anchorCtr="0">
            <a:noAutofit/>
          </a:bodyPr>
          <a:lstStyle/>
          <a:p>
            <a:pPr marL="234950" marR="0" lvl="0" indent="-209550" algn="l" rtl="0">
              <a:spcBef>
                <a:spcPts val="0"/>
              </a:spcBef>
              <a:spcAft>
                <a:spcPts val="0"/>
              </a:spcAft>
              <a:buClr>
                <a:srgbClr val="FF0000"/>
              </a:buClr>
              <a:buSzPts val="2800"/>
              <a:buFont typeface="Arial"/>
              <a:buChar char="•"/>
            </a:pPr>
            <a:r>
              <a:rPr lang="en" sz="2800" b="1" i="0" u="none" strike="noStrike" cap="none" dirty="0">
                <a:solidFill>
                  <a:srgbClr val="FF0000"/>
                </a:solidFill>
                <a:latin typeface="Muli"/>
                <a:ea typeface="Muli"/>
                <a:cs typeface="Muli"/>
                <a:sym typeface="Muli"/>
              </a:rPr>
              <a:t>Implicit Cost: </a:t>
            </a:r>
            <a:r>
              <a:rPr lang="en" sz="2800" i="0" u="none" strike="noStrike" cap="none" dirty="0">
                <a:solidFill>
                  <a:schemeClr val="dk1"/>
                </a:solidFill>
                <a:latin typeface="Muli"/>
                <a:ea typeface="Muli"/>
                <a:cs typeface="Muli"/>
                <a:sym typeface="Muli"/>
              </a:rPr>
              <a:t>It is the value of factors owned and used by the firm on the process of production. For eg. entrepreneur</a:t>
            </a:r>
            <a:r>
              <a:rPr lang="en" sz="2800" dirty="0">
                <a:solidFill>
                  <a:schemeClr val="dk1"/>
                </a:solidFill>
                <a:latin typeface="Muli"/>
                <a:ea typeface="Muli"/>
                <a:cs typeface="Muli"/>
                <a:sym typeface="Muli"/>
              </a:rPr>
              <a:t>’s own capital investment, entrepreneur working in his own firm as manager. </a:t>
            </a:r>
            <a:r>
              <a:rPr lang="en" sz="2800" b="1" dirty="0">
                <a:solidFill>
                  <a:srgbClr val="FF0066"/>
                </a:solidFill>
                <a:latin typeface="Muli"/>
                <a:ea typeface="Muli"/>
                <a:cs typeface="Muli"/>
                <a:sym typeface="Muli"/>
              </a:rPr>
              <a:t>If s/he lends out theses factors to others s/he earns rent, wages, interest – this is the implicit cost (opportunity cost).</a:t>
            </a:r>
            <a:endParaRPr sz="2800" b="1" dirty="0">
              <a:solidFill>
                <a:srgbClr val="FF0066"/>
              </a:solidFill>
              <a:latin typeface="Muli"/>
              <a:ea typeface="Muli"/>
              <a:cs typeface="Muli"/>
              <a:sym typeface="Muli"/>
            </a:endParaRPr>
          </a:p>
          <a:p>
            <a:pPr marL="234950" marR="0" lvl="0" indent="-209550" algn="l" rtl="0">
              <a:spcBef>
                <a:spcPts val="0"/>
              </a:spcBef>
              <a:spcAft>
                <a:spcPts val="0"/>
              </a:spcAft>
              <a:buClr>
                <a:srgbClr val="FF0000"/>
              </a:buClr>
              <a:buSzPts val="2800"/>
              <a:buFont typeface="Muli"/>
              <a:buChar char="•"/>
            </a:pPr>
            <a:r>
              <a:rPr lang="en" sz="2800" b="1" dirty="0">
                <a:solidFill>
                  <a:srgbClr val="FF0000"/>
                </a:solidFill>
                <a:latin typeface="Muli"/>
                <a:ea typeface="Muli"/>
                <a:cs typeface="Muli"/>
                <a:sym typeface="Muli"/>
              </a:rPr>
              <a:t>Economic Cost = Explicit Cost + Implicit Cost</a:t>
            </a:r>
            <a:endParaRPr sz="2800" dirty="0">
              <a:latin typeface="Muli"/>
              <a:ea typeface="Muli"/>
              <a:cs typeface="Muli"/>
              <a:sym typeface="Muli"/>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3" name="Google Shape;1773;p58"/>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a:solidFill>
                  <a:srgbClr val="008000"/>
                </a:solidFill>
              </a:rPr>
              <a:t>Types of Profit</a:t>
            </a:r>
            <a:endParaRPr sz="3700" b="1">
              <a:solidFill>
                <a:srgbClr val="008000"/>
              </a:solidFill>
            </a:endParaRPr>
          </a:p>
        </p:txBody>
      </p:sp>
      <p:sp>
        <p:nvSpPr>
          <p:cNvPr id="1774" name="Google Shape;1774;p58"/>
          <p:cNvSpPr txBox="1"/>
          <p:nvPr/>
        </p:nvSpPr>
        <p:spPr>
          <a:xfrm>
            <a:off x="76200" y="971551"/>
            <a:ext cx="8991600" cy="3810000"/>
          </a:xfrm>
          <a:prstGeom prst="rect">
            <a:avLst/>
          </a:prstGeom>
          <a:noFill/>
          <a:ln>
            <a:noFill/>
          </a:ln>
        </p:spPr>
        <p:txBody>
          <a:bodyPr spcFirstLastPara="1" wrap="square" lIns="91425" tIns="45700" rIns="91425" bIns="45700" anchor="t" anchorCtr="0">
            <a:noAutofit/>
          </a:bodyPr>
          <a:lstStyle/>
          <a:p>
            <a:pPr marL="457200" marR="0" lvl="0" indent="-406400" algn="l" rtl="0">
              <a:spcBef>
                <a:spcPts val="0"/>
              </a:spcBef>
              <a:spcAft>
                <a:spcPts val="0"/>
              </a:spcAft>
              <a:buClr>
                <a:schemeClr val="dk1"/>
              </a:buClr>
              <a:buSzPts val="2800"/>
              <a:buFont typeface="Muli"/>
              <a:buChar char="●"/>
            </a:pPr>
            <a:r>
              <a:rPr lang="en" sz="2800" b="1">
                <a:solidFill>
                  <a:schemeClr val="dk1"/>
                </a:solidFill>
                <a:latin typeface="Muli"/>
                <a:ea typeface="Muli"/>
                <a:cs typeface="Muli"/>
                <a:sym typeface="Muli"/>
              </a:rPr>
              <a:t>Accounting or Business Profit : </a:t>
            </a:r>
            <a:r>
              <a:rPr lang="en" sz="2800">
                <a:solidFill>
                  <a:schemeClr val="dk1"/>
                </a:solidFill>
                <a:latin typeface="Muli"/>
                <a:ea typeface="Muli"/>
                <a:cs typeface="Muli"/>
                <a:sym typeface="Muli"/>
              </a:rPr>
              <a:t>Sales Revenue minus the explicit or accounting cost of doing business.</a:t>
            </a:r>
            <a:endParaRPr sz="2800">
              <a:latin typeface="Muli"/>
              <a:ea typeface="Muli"/>
              <a:cs typeface="Muli"/>
              <a:sym typeface="Muli"/>
            </a:endParaRPr>
          </a:p>
          <a:p>
            <a:pPr marL="457200" marR="0" lvl="0" indent="-406400" algn="l" rtl="0">
              <a:spcBef>
                <a:spcPts val="0"/>
              </a:spcBef>
              <a:spcAft>
                <a:spcPts val="0"/>
              </a:spcAft>
              <a:buClr>
                <a:srgbClr val="FF0000"/>
              </a:buClr>
              <a:buSzPts val="2800"/>
              <a:buFont typeface="Muli"/>
              <a:buChar char="●"/>
            </a:pPr>
            <a:r>
              <a:rPr lang="en" sz="2800" b="1">
                <a:solidFill>
                  <a:srgbClr val="FF0000"/>
                </a:solidFill>
                <a:latin typeface="Muli"/>
                <a:ea typeface="Muli"/>
                <a:cs typeface="Muli"/>
                <a:sym typeface="Muli"/>
              </a:rPr>
              <a:t>Business Profit (Accounting Profit) </a:t>
            </a:r>
            <a:endParaRPr sz="2800">
              <a:latin typeface="Muli"/>
              <a:ea typeface="Muli"/>
              <a:cs typeface="Muli"/>
              <a:sym typeface="Muli"/>
            </a:endParaRPr>
          </a:p>
          <a:p>
            <a:pPr marL="457200" marR="0" lvl="0" indent="0" algn="l" rtl="0">
              <a:spcBef>
                <a:spcPts val="0"/>
              </a:spcBef>
              <a:spcAft>
                <a:spcPts val="0"/>
              </a:spcAft>
              <a:buNone/>
            </a:pPr>
            <a:r>
              <a:rPr lang="en" sz="2800" b="1">
                <a:solidFill>
                  <a:srgbClr val="FF0000"/>
                </a:solidFill>
                <a:latin typeface="Muli"/>
                <a:ea typeface="Muli"/>
                <a:cs typeface="Muli"/>
                <a:sym typeface="Muli"/>
              </a:rPr>
              <a:t>= Total Revenue – Explicit Costs/Accounting Cost</a:t>
            </a:r>
            <a:endParaRPr sz="2800">
              <a:latin typeface="Muli"/>
              <a:ea typeface="Muli"/>
              <a:cs typeface="Muli"/>
              <a:sym typeface="Muli"/>
            </a:endParaRPr>
          </a:p>
          <a:p>
            <a:pPr marL="457200" marR="0" lvl="0" indent="0" algn="l" rtl="0">
              <a:spcBef>
                <a:spcPts val="0"/>
              </a:spcBef>
              <a:spcAft>
                <a:spcPts val="0"/>
              </a:spcAft>
              <a:buNone/>
            </a:pPr>
            <a:endParaRPr sz="2800" b="1">
              <a:solidFill>
                <a:schemeClr val="dk1"/>
              </a:solidFill>
              <a:latin typeface="Muli"/>
              <a:ea typeface="Muli"/>
              <a:cs typeface="Muli"/>
              <a:sym typeface="Muli"/>
            </a:endParaRPr>
          </a:p>
          <a:p>
            <a:pPr marL="457200" marR="0" lvl="0" indent="-406400" algn="l" rtl="0">
              <a:spcBef>
                <a:spcPts val="0"/>
              </a:spcBef>
              <a:spcAft>
                <a:spcPts val="0"/>
              </a:spcAft>
              <a:buClr>
                <a:schemeClr val="dk1"/>
              </a:buClr>
              <a:buSzPts val="2800"/>
              <a:buFont typeface="Muli"/>
              <a:buChar char="●"/>
            </a:pPr>
            <a:r>
              <a:rPr lang="en" sz="2800" b="1" i="1">
                <a:solidFill>
                  <a:schemeClr val="dk1"/>
                </a:solidFill>
                <a:latin typeface="Muli"/>
                <a:ea typeface="Muli"/>
                <a:cs typeface="Muli"/>
                <a:sym typeface="Muli"/>
              </a:rPr>
              <a:t>Explicit cost is the price of inputs hired or purchased from outside</a:t>
            </a:r>
            <a:endParaRPr sz="2800">
              <a:latin typeface="Muli"/>
              <a:ea typeface="Muli"/>
              <a:cs typeface="Muli"/>
              <a:sym typeface="Muli"/>
            </a:endParaRPr>
          </a:p>
          <a:p>
            <a:pPr marL="457200" marR="0" lvl="0" indent="0" algn="l" rtl="0">
              <a:spcBef>
                <a:spcPts val="0"/>
              </a:spcBef>
              <a:spcAft>
                <a:spcPts val="0"/>
              </a:spcAft>
              <a:buNone/>
            </a:pPr>
            <a:endParaRPr sz="2800" b="1">
              <a:solidFill>
                <a:schemeClr val="dk1"/>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4">
                                            <p:txEl>
                                              <p:pRg st="0" end="0"/>
                                            </p:txEl>
                                          </p:spTgt>
                                        </p:tgtEl>
                                        <p:attrNameLst>
                                          <p:attrName>style.visibility</p:attrName>
                                        </p:attrNameLst>
                                      </p:cBhvr>
                                      <p:to>
                                        <p:strVal val="visible"/>
                                      </p:to>
                                    </p:set>
                                    <p:animEffect transition="in" filter="fade">
                                      <p:cBhvr>
                                        <p:cTn id="7" dur="1000"/>
                                        <p:tgtEl>
                                          <p:spTgt spid="17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74">
                                            <p:txEl>
                                              <p:pRg st="1" end="1"/>
                                            </p:txEl>
                                          </p:spTgt>
                                        </p:tgtEl>
                                        <p:attrNameLst>
                                          <p:attrName>style.visibility</p:attrName>
                                        </p:attrNameLst>
                                      </p:cBhvr>
                                      <p:to>
                                        <p:strVal val="visible"/>
                                      </p:to>
                                    </p:set>
                                    <p:animEffect transition="in" filter="fade">
                                      <p:cBhvr>
                                        <p:cTn id="12" dur="1000"/>
                                        <p:tgtEl>
                                          <p:spTgt spid="17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74">
                                            <p:txEl>
                                              <p:pRg st="2" end="2"/>
                                            </p:txEl>
                                          </p:spTgt>
                                        </p:tgtEl>
                                        <p:attrNameLst>
                                          <p:attrName>style.visibility</p:attrName>
                                        </p:attrNameLst>
                                      </p:cBhvr>
                                      <p:to>
                                        <p:strVal val="visible"/>
                                      </p:to>
                                    </p:set>
                                    <p:animEffect transition="in" filter="fade">
                                      <p:cBhvr>
                                        <p:cTn id="17" dur="1000"/>
                                        <p:tgtEl>
                                          <p:spTgt spid="17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4">
                                            <p:txEl>
                                              <p:pRg st="3" end="3"/>
                                            </p:txEl>
                                          </p:spTgt>
                                        </p:tgtEl>
                                        <p:attrNameLst>
                                          <p:attrName>style.visibility</p:attrName>
                                        </p:attrNameLst>
                                      </p:cBhvr>
                                      <p:to>
                                        <p:strVal val="visible"/>
                                      </p:to>
                                    </p:set>
                                    <p:animEffect transition="in" filter="fade">
                                      <p:cBhvr>
                                        <p:cTn id="22" dur="1000"/>
                                        <p:tgtEl>
                                          <p:spTgt spid="17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74">
                                            <p:txEl>
                                              <p:pRg st="4" end="4"/>
                                            </p:txEl>
                                          </p:spTgt>
                                        </p:tgtEl>
                                        <p:attrNameLst>
                                          <p:attrName>style.visibility</p:attrName>
                                        </p:attrNameLst>
                                      </p:cBhvr>
                                      <p:to>
                                        <p:strVal val="visible"/>
                                      </p:to>
                                    </p:set>
                                    <p:animEffect transition="in" filter="fade">
                                      <p:cBhvr>
                                        <p:cTn id="27" dur="1000"/>
                                        <p:tgtEl>
                                          <p:spTgt spid="177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74">
                                            <p:txEl>
                                              <p:pRg st="5" end="5"/>
                                            </p:txEl>
                                          </p:spTgt>
                                        </p:tgtEl>
                                        <p:attrNameLst>
                                          <p:attrName>style.visibility</p:attrName>
                                        </p:attrNameLst>
                                      </p:cBhvr>
                                      <p:to>
                                        <p:strVal val="visible"/>
                                      </p:to>
                                    </p:set>
                                    <p:animEffect transition="in" filter="fade">
                                      <p:cBhvr>
                                        <p:cTn id="32" dur="1000"/>
                                        <p:tgtEl>
                                          <p:spTgt spid="177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59"/>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a:solidFill>
                  <a:srgbClr val="008000"/>
                </a:solidFill>
              </a:rPr>
              <a:t>Types of Profit</a:t>
            </a:r>
            <a:endParaRPr sz="3700" b="1">
              <a:solidFill>
                <a:srgbClr val="008000"/>
              </a:solidFill>
            </a:endParaRPr>
          </a:p>
        </p:txBody>
      </p:sp>
      <p:sp>
        <p:nvSpPr>
          <p:cNvPr id="1781" name="Google Shape;1781;p59"/>
          <p:cNvSpPr txBox="1"/>
          <p:nvPr/>
        </p:nvSpPr>
        <p:spPr>
          <a:xfrm>
            <a:off x="76200" y="971551"/>
            <a:ext cx="8991600" cy="3810000"/>
          </a:xfrm>
          <a:prstGeom prst="rect">
            <a:avLst/>
          </a:prstGeom>
          <a:noFill/>
          <a:ln>
            <a:noFill/>
          </a:ln>
        </p:spPr>
        <p:txBody>
          <a:bodyPr spcFirstLastPara="1" wrap="square" lIns="91425" tIns="45700" rIns="91425" bIns="45700" anchor="t" anchorCtr="0">
            <a:noAutofit/>
          </a:bodyPr>
          <a:lstStyle/>
          <a:p>
            <a:pPr marL="457200" marR="0" lvl="0" indent="-406400" algn="l" rtl="0">
              <a:spcBef>
                <a:spcPts val="0"/>
              </a:spcBef>
              <a:spcAft>
                <a:spcPts val="0"/>
              </a:spcAft>
              <a:buClr>
                <a:schemeClr val="dk1"/>
              </a:buClr>
              <a:buSzPts val="2800"/>
              <a:buFont typeface="Muli"/>
              <a:buChar char="●"/>
            </a:pPr>
            <a:r>
              <a:rPr lang="en" sz="2800" b="1" i="0" u="none" strike="noStrike" cap="none">
                <a:solidFill>
                  <a:schemeClr val="dk1"/>
                </a:solidFill>
                <a:latin typeface="Muli"/>
                <a:ea typeface="Muli"/>
                <a:cs typeface="Muli"/>
                <a:sym typeface="Muli"/>
              </a:rPr>
              <a:t>Economic Profit: </a:t>
            </a:r>
            <a:r>
              <a:rPr lang="en" sz="2800">
                <a:solidFill>
                  <a:schemeClr val="dk1"/>
                </a:solidFill>
                <a:latin typeface="Muli"/>
                <a:ea typeface="Muli"/>
                <a:cs typeface="Muli"/>
                <a:sym typeface="Muli"/>
              </a:rPr>
              <a:t>Sales Revenue minus economic costs (explicit cost + implicit cost).</a:t>
            </a:r>
            <a:endParaRPr sz="2800">
              <a:latin typeface="Muli"/>
              <a:ea typeface="Muli"/>
              <a:cs typeface="Muli"/>
              <a:sym typeface="Muli"/>
            </a:endParaRPr>
          </a:p>
          <a:p>
            <a:pPr marL="457200" marR="0" lvl="0" indent="-406400" algn="l" rtl="0">
              <a:spcBef>
                <a:spcPts val="0"/>
              </a:spcBef>
              <a:spcAft>
                <a:spcPts val="0"/>
              </a:spcAft>
              <a:buClr>
                <a:srgbClr val="FF0000"/>
              </a:buClr>
              <a:buSzPts val="2800"/>
              <a:buFont typeface="Muli"/>
              <a:buChar char="●"/>
            </a:pPr>
            <a:r>
              <a:rPr lang="en" sz="2800" b="1">
                <a:solidFill>
                  <a:srgbClr val="FF0000"/>
                </a:solidFill>
                <a:latin typeface="Muli"/>
                <a:ea typeface="Muli"/>
                <a:cs typeface="Muli"/>
                <a:sym typeface="Muli"/>
              </a:rPr>
              <a:t>Economic Profit  </a:t>
            </a:r>
            <a:endParaRPr sz="2800">
              <a:latin typeface="Muli"/>
              <a:ea typeface="Muli"/>
              <a:cs typeface="Muli"/>
              <a:sym typeface="Muli"/>
            </a:endParaRPr>
          </a:p>
          <a:p>
            <a:pPr marL="457200" marR="0" lvl="0" indent="0" algn="l" rtl="0">
              <a:spcBef>
                <a:spcPts val="0"/>
              </a:spcBef>
              <a:spcAft>
                <a:spcPts val="0"/>
              </a:spcAft>
              <a:buNone/>
            </a:pPr>
            <a:r>
              <a:rPr lang="en" sz="2800" b="1">
                <a:solidFill>
                  <a:srgbClr val="FF0000"/>
                </a:solidFill>
                <a:latin typeface="Muli"/>
                <a:ea typeface="Muli"/>
                <a:cs typeface="Muli"/>
                <a:sym typeface="Muli"/>
              </a:rPr>
              <a:t>= Total Revenue – Economic Costs</a:t>
            </a:r>
            <a:endParaRPr sz="2800">
              <a:latin typeface="Muli"/>
              <a:ea typeface="Muli"/>
              <a:cs typeface="Muli"/>
              <a:sym typeface="Muli"/>
            </a:endParaRPr>
          </a:p>
          <a:p>
            <a:pPr marL="457200" marR="0" lvl="0" indent="0" algn="l" rtl="0">
              <a:spcBef>
                <a:spcPts val="0"/>
              </a:spcBef>
              <a:spcAft>
                <a:spcPts val="0"/>
              </a:spcAft>
              <a:buNone/>
            </a:pPr>
            <a:r>
              <a:rPr lang="en" sz="2800" b="1">
                <a:solidFill>
                  <a:srgbClr val="FF0000"/>
                </a:solidFill>
                <a:latin typeface="Muli"/>
                <a:ea typeface="Muli"/>
                <a:cs typeface="Muli"/>
                <a:sym typeface="Muli"/>
              </a:rPr>
              <a:t>= Total Revenue – (Explicit Costs + Implicit Costs)</a:t>
            </a:r>
            <a:endParaRPr sz="2800">
              <a:latin typeface="Muli"/>
              <a:ea typeface="Muli"/>
              <a:cs typeface="Muli"/>
              <a:sym typeface="Muli"/>
            </a:endParaRPr>
          </a:p>
          <a:p>
            <a:pPr marL="457200" marR="0" lvl="0" indent="0" algn="l" rtl="0">
              <a:spcBef>
                <a:spcPts val="0"/>
              </a:spcBef>
              <a:spcAft>
                <a:spcPts val="0"/>
              </a:spcAft>
              <a:buNone/>
            </a:pPr>
            <a:endParaRPr sz="2800" b="1">
              <a:solidFill>
                <a:schemeClr val="dk1"/>
              </a:solidFill>
              <a:latin typeface="Muli"/>
              <a:ea typeface="Muli"/>
              <a:cs typeface="Muli"/>
              <a:sym typeface="Muli"/>
            </a:endParaRPr>
          </a:p>
          <a:p>
            <a:pPr marL="457200" marR="0" lvl="0" indent="-406400" algn="l" rtl="0">
              <a:spcBef>
                <a:spcPts val="0"/>
              </a:spcBef>
              <a:spcAft>
                <a:spcPts val="0"/>
              </a:spcAft>
              <a:buClr>
                <a:schemeClr val="dk1"/>
              </a:buClr>
              <a:buSzPts val="2800"/>
              <a:buFont typeface="Muli"/>
              <a:buChar char="●"/>
            </a:pPr>
            <a:r>
              <a:rPr lang="en" sz="2800" b="1" i="1">
                <a:solidFill>
                  <a:schemeClr val="dk1"/>
                </a:solidFill>
                <a:latin typeface="Muli"/>
                <a:ea typeface="Muli"/>
                <a:cs typeface="Muli"/>
                <a:sym typeface="Muli"/>
              </a:rPr>
              <a:t>Implicit cost is the price of inputs owned and used by entrepreneur himself.</a:t>
            </a:r>
            <a:endParaRPr sz="2800" b="1" i="0" u="none" strike="noStrike" cap="none">
              <a:solidFill>
                <a:schemeClr val="dk1"/>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81">
                                            <p:txEl>
                                              <p:pRg st="0" end="0"/>
                                            </p:txEl>
                                          </p:spTgt>
                                        </p:tgtEl>
                                        <p:attrNameLst>
                                          <p:attrName>style.visibility</p:attrName>
                                        </p:attrNameLst>
                                      </p:cBhvr>
                                      <p:to>
                                        <p:strVal val="visible"/>
                                      </p:to>
                                    </p:set>
                                    <p:animEffect transition="in" filter="fade">
                                      <p:cBhvr>
                                        <p:cTn id="7" dur="1000"/>
                                        <p:tgtEl>
                                          <p:spTgt spid="17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81">
                                            <p:txEl>
                                              <p:pRg st="1" end="1"/>
                                            </p:txEl>
                                          </p:spTgt>
                                        </p:tgtEl>
                                        <p:attrNameLst>
                                          <p:attrName>style.visibility</p:attrName>
                                        </p:attrNameLst>
                                      </p:cBhvr>
                                      <p:to>
                                        <p:strVal val="visible"/>
                                      </p:to>
                                    </p:set>
                                    <p:animEffect transition="in" filter="fade">
                                      <p:cBhvr>
                                        <p:cTn id="12" dur="1000"/>
                                        <p:tgtEl>
                                          <p:spTgt spid="178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81">
                                            <p:txEl>
                                              <p:pRg st="2" end="2"/>
                                            </p:txEl>
                                          </p:spTgt>
                                        </p:tgtEl>
                                        <p:attrNameLst>
                                          <p:attrName>style.visibility</p:attrName>
                                        </p:attrNameLst>
                                      </p:cBhvr>
                                      <p:to>
                                        <p:strVal val="visible"/>
                                      </p:to>
                                    </p:set>
                                    <p:animEffect transition="in" filter="fade">
                                      <p:cBhvr>
                                        <p:cTn id="17" dur="1000"/>
                                        <p:tgtEl>
                                          <p:spTgt spid="178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81">
                                            <p:txEl>
                                              <p:pRg st="3" end="3"/>
                                            </p:txEl>
                                          </p:spTgt>
                                        </p:tgtEl>
                                        <p:attrNameLst>
                                          <p:attrName>style.visibility</p:attrName>
                                        </p:attrNameLst>
                                      </p:cBhvr>
                                      <p:to>
                                        <p:strVal val="visible"/>
                                      </p:to>
                                    </p:set>
                                    <p:animEffect transition="in" filter="fade">
                                      <p:cBhvr>
                                        <p:cTn id="22" dur="1000"/>
                                        <p:tgtEl>
                                          <p:spTgt spid="178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81">
                                            <p:txEl>
                                              <p:pRg st="4" end="4"/>
                                            </p:txEl>
                                          </p:spTgt>
                                        </p:tgtEl>
                                        <p:attrNameLst>
                                          <p:attrName>style.visibility</p:attrName>
                                        </p:attrNameLst>
                                      </p:cBhvr>
                                      <p:to>
                                        <p:strVal val="visible"/>
                                      </p:to>
                                    </p:set>
                                    <p:animEffect transition="in" filter="fade">
                                      <p:cBhvr>
                                        <p:cTn id="27" dur="1000"/>
                                        <p:tgtEl>
                                          <p:spTgt spid="178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81">
                                            <p:txEl>
                                              <p:pRg st="5" end="5"/>
                                            </p:txEl>
                                          </p:spTgt>
                                        </p:tgtEl>
                                        <p:attrNameLst>
                                          <p:attrName>style.visibility</p:attrName>
                                        </p:attrNameLst>
                                      </p:cBhvr>
                                      <p:to>
                                        <p:strVal val="visible"/>
                                      </p:to>
                                    </p:set>
                                    <p:animEffect transition="in" filter="fade">
                                      <p:cBhvr>
                                        <p:cTn id="32" dur="1000"/>
                                        <p:tgtEl>
                                          <p:spTgt spid="178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86"/>
        <p:cNvGrpSpPr/>
        <p:nvPr/>
      </p:nvGrpSpPr>
      <p:grpSpPr>
        <a:xfrm>
          <a:off x="0" y="0"/>
          <a:ext cx="0" cy="0"/>
          <a:chOff x="0" y="0"/>
          <a:chExt cx="0" cy="0"/>
        </a:xfrm>
      </p:grpSpPr>
      <p:sp>
        <p:nvSpPr>
          <p:cNvPr id="1787" name="Google Shape;1787;p60"/>
          <p:cNvSpPr txBox="1">
            <a:spLocks noGrp="1"/>
          </p:cNvSpPr>
          <p:nvPr>
            <p:ph type="title"/>
          </p:nvPr>
        </p:nvSpPr>
        <p:spPr>
          <a:xfrm>
            <a:off x="152400" y="38100"/>
            <a:ext cx="8839200" cy="324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2400"/>
              <a:buFont typeface="Times New Roman"/>
              <a:buNone/>
            </a:pPr>
            <a:r>
              <a:rPr lang="en" sz="2400" b="1" u="sng">
                <a:solidFill>
                  <a:srgbClr val="FF0000"/>
                </a:solidFill>
                <a:latin typeface="Times New Roman"/>
                <a:ea typeface="Times New Roman"/>
                <a:cs typeface="Times New Roman"/>
                <a:sym typeface="Times New Roman"/>
              </a:rPr>
              <a:t>NUMERICAL  Example #1</a:t>
            </a:r>
            <a:endParaRPr sz="2400" b="1" u="sng">
              <a:solidFill>
                <a:srgbClr val="FF0000"/>
              </a:solidFill>
              <a:latin typeface="Times New Roman"/>
              <a:ea typeface="Times New Roman"/>
              <a:cs typeface="Times New Roman"/>
              <a:sym typeface="Times New Roman"/>
            </a:endParaRPr>
          </a:p>
        </p:txBody>
      </p:sp>
      <p:sp>
        <p:nvSpPr>
          <p:cNvPr id="1788" name="Google Shape;1788;p60"/>
          <p:cNvSpPr txBox="1"/>
          <p:nvPr/>
        </p:nvSpPr>
        <p:spPr>
          <a:xfrm>
            <a:off x="76200" y="285750"/>
            <a:ext cx="8991600" cy="4038600"/>
          </a:xfrm>
          <a:prstGeom prst="rect">
            <a:avLst/>
          </a:prstGeom>
          <a:noFill/>
          <a:ln>
            <a:noFill/>
          </a:ln>
        </p:spPr>
        <p:txBody>
          <a:bodyPr spcFirstLastPara="1" wrap="square" lIns="91425" tIns="45700" rIns="91425" bIns="45700" anchor="t" anchorCtr="0">
            <a:noAutofit/>
          </a:bodyPr>
          <a:lstStyle/>
          <a:p>
            <a:pPr marL="111125" marR="0" lvl="0" indent="0" algn="l" rtl="0">
              <a:spcBef>
                <a:spcPts val="0"/>
              </a:spcBef>
              <a:spcAft>
                <a:spcPts val="0"/>
              </a:spcAft>
              <a:buNone/>
            </a:pPr>
            <a:r>
              <a:rPr lang="en" sz="2400" b="1" i="0" u="none" strike="noStrike" cap="none">
                <a:solidFill>
                  <a:schemeClr val="dk1"/>
                </a:solidFill>
                <a:latin typeface="Times New Roman"/>
                <a:ea typeface="Times New Roman"/>
                <a:cs typeface="Times New Roman"/>
                <a:sym typeface="Times New Roman"/>
              </a:rPr>
              <a:t>A woman is working in a large garment factory earning Rs. 15,000 per month who decides to open a small tailoring shop of her own. She runs the operating by herself without hired help and invests no money of her own. She takes premises and machines on rent for Rs.10,000 per month and Rs.30,000 per month respectively. She spends Rs.15,000 per month on supplies, electricity, telephone and so on. During the month her gross earning or total revenue is Rs.65,000.</a:t>
            </a:r>
            <a:endParaRPr/>
          </a:p>
          <a:p>
            <a:pPr marL="568325" marR="0" lvl="0" indent="-457200" algn="l" rtl="0">
              <a:spcBef>
                <a:spcPts val="0"/>
              </a:spcBef>
              <a:spcAft>
                <a:spcPts val="0"/>
              </a:spcAft>
              <a:buClr>
                <a:srgbClr val="0000CC"/>
              </a:buClr>
              <a:buSzPts val="2400"/>
              <a:buFont typeface="Times New Roman"/>
              <a:buAutoNum type="alphaLcPeriod"/>
            </a:pPr>
            <a:r>
              <a:rPr lang="en" sz="2400" b="1">
                <a:solidFill>
                  <a:srgbClr val="0000CC"/>
                </a:solidFill>
                <a:latin typeface="Times New Roman"/>
                <a:ea typeface="Times New Roman"/>
                <a:cs typeface="Times New Roman"/>
                <a:sym typeface="Times New Roman"/>
              </a:rPr>
              <a:t>How much are the explicit costs of this business?</a:t>
            </a:r>
            <a:endParaRPr/>
          </a:p>
          <a:p>
            <a:pPr marL="568325" marR="0" lvl="0" indent="-457200" algn="l" rtl="0">
              <a:spcBef>
                <a:spcPts val="0"/>
              </a:spcBef>
              <a:spcAft>
                <a:spcPts val="0"/>
              </a:spcAft>
              <a:buClr>
                <a:srgbClr val="0000CC"/>
              </a:buClr>
              <a:buSzPts val="2400"/>
              <a:buFont typeface="Times New Roman"/>
              <a:buAutoNum type="alphaLcPeriod"/>
            </a:pPr>
            <a:r>
              <a:rPr lang="en" sz="2400" b="1">
                <a:solidFill>
                  <a:srgbClr val="0000CC"/>
                </a:solidFill>
                <a:latin typeface="Times New Roman"/>
                <a:ea typeface="Times New Roman"/>
                <a:cs typeface="Times New Roman"/>
                <a:sym typeface="Times New Roman"/>
              </a:rPr>
              <a:t>How much are the implicit costs of this business?</a:t>
            </a:r>
            <a:endParaRPr/>
          </a:p>
          <a:p>
            <a:pPr marL="568325" marR="0" lvl="0" indent="-457200" algn="l" rtl="0">
              <a:spcBef>
                <a:spcPts val="0"/>
              </a:spcBef>
              <a:spcAft>
                <a:spcPts val="0"/>
              </a:spcAft>
              <a:buClr>
                <a:srgbClr val="0000CC"/>
              </a:buClr>
              <a:buSzPts val="2400"/>
              <a:buFont typeface="Times New Roman"/>
              <a:buAutoNum type="alphaLcPeriod"/>
            </a:pPr>
            <a:r>
              <a:rPr lang="en" sz="2400" b="1" i="0" u="none" strike="noStrike" cap="none">
                <a:solidFill>
                  <a:srgbClr val="0000CC"/>
                </a:solidFill>
                <a:latin typeface="Times New Roman"/>
                <a:ea typeface="Times New Roman"/>
                <a:cs typeface="Times New Roman"/>
                <a:sym typeface="Times New Roman"/>
              </a:rPr>
              <a:t>Calculate economic costs.</a:t>
            </a:r>
            <a:endParaRPr/>
          </a:p>
          <a:p>
            <a:pPr marL="568325" marR="0" lvl="0" indent="-457200" algn="l" rtl="0">
              <a:spcBef>
                <a:spcPts val="0"/>
              </a:spcBef>
              <a:spcAft>
                <a:spcPts val="0"/>
              </a:spcAft>
              <a:buClr>
                <a:srgbClr val="0000CC"/>
              </a:buClr>
              <a:buSzPts val="2400"/>
              <a:buFont typeface="Times New Roman"/>
              <a:buAutoNum type="alphaLcPeriod"/>
            </a:pPr>
            <a:r>
              <a:rPr lang="en" sz="2400" b="1">
                <a:solidFill>
                  <a:srgbClr val="0000CC"/>
                </a:solidFill>
                <a:latin typeface="Times New Roman"/>
                <a:ea typeface="Times New Roman"/>
                <a:cs typeface="Times New Roman"/>
                <a:sym typeface="Times New Roman"/>
              </a:rPr>
              <a:t>Calculate business profit and economic profit.</a:t>
            </a:r>
            <a:endParaRPr/>
          </a:p>
          <a:p>
            <a:pPr marL="568325" marR="0" lvl="0" indent="-457200" algn="l" rtl="0">
              <a:spcBef>
                <a:spcPts val="0"/>
              </a:spcBef>
              <a:spcAft>
                <a:spcPts val="0"/>
              </a:spcAft>
              <a:buClr>
                <a:srgbClr val="0000CC"/>
              </a:buClr>
              <a:buSzPts val="2400"/>
              <a:buFont typeface="Times New Roman"/>
              <a:buAutoNum type="alphaLcPeriod"/>
            </a:pPr>
            <a:r>
              <a:rPr lang="en" sz="2400" b="1" i="0" u="none" strike="noStrike" cap="none">
                <a:solidFill>
                  <a:srgbClr val="0000CC"/>
                </a:solidFill>
                <a:latin typeface="Times New Roman"/>
                <a:ea typeface="Times New Roman"/>
                <a:cs typeface="Times New Roman"/>
                <a:sym typeface="Times New Roman"/>
              </a:rPr>
              <a:t>Should this woman remain in business?</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22"/>
          <p:cNvSpPr txBox="1"/>
          <p:nvPr/>
        </p:nvSpPr>
        <p:spPr>
          <a:xfrm>
            <a:off x="308950" y="232750"/>
            <a:ext cx="8586600" cy="471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434343"/>
                </a:solidFill>
                <a:latin typeface="Muli"/>
                <a:ea typeface="Muli"/>
                <a:cs typeface="Muli"/>
                <a:sym typeface="Muli"/>
              </a:rPr>
              <a:t>Amcott Loses $3.5 Million; Manager Fired</a:t>
            </a:r>
            <a:endParaRPr sz="2400" b="1">
              <a:solidFill>
                <a:srgbClr val="434343"/>
              </a:solidFill>
              <a:latin typeface="Muli"/>
              <a:ea typeface="Muli"/>
              <a:cs typeface="Muli"/>
              <a:sym typeface="Muli"/>
            </a:endParaRPr>
          </a:p>
          <a:p>
            <a:pPr marL="0" lvl="0" indent="0" algn="l" rtl="0">
              <a:spcBef>
                <a:spcPts val="0"/>
              </a:spcBef>
              <a:spcAft>
                <a:spcPts val="0"/>
              </a:spcAft>
              <a:buNone/>
            </a:pPr>
            <a:endParaRPr sz="500" b="1">
              <a:solidFill>
                <a:srgbClr val="434343"/>
              </a:solidFill>
              <a:latin typeface="Muli"/>
              <a:ea typeface="Muli"/>
              <a:cs typeface="Muli"/>
              <a:sym typeface="Muli"/>
            </a:endParaRPr>
          </a:p>
          <a:p>
            <a:pPr marL="0" lvl="0" indent="0" algn="l" rtl="0">
              <a:spcBef>
                <a:spcPts val="0"/>
              </a:spcBef>
              <a:spcAft>
                <a:spcPts val="0"/>
              </a:spcAft>
              <a:buNone/>
            </a:pPr>
            <a:r>
              <a:rPr lang="en" sz="1700" b="1">
                <a:solidFill>
                  <a:srgbClr val="434343"/>
                </a:solidFill>
                <a:latin typeface="Muli"/>
                <a:ea typeface="Muli"/>
                <a:cs typeface="Muli"/>
                <a:sym typeface="Muli"/>
              </a:rPr>
              <a:t>On Tuesday software giant Amcott posted a year-end operating loss of $3.5 million. Reportedly, $1.7 million of the loss stemmed from its foreign language division. </a:t>
            </a:r>
            <a:endParaRPr sz="1700" b="1">
              <a:solidFill>
                <a:srgbClr val="434343"/>
              </a:solidFill>
              <a:latin typeface="Muli"/>
              <a:ea typeface="Muli"/>
              <a:cs typeface="Muli"/>
              <a:sym typeface="Muli"/>
            </a:endParaRPr>
          </a:p>
          <a:p>
            <a:pPr marL="0" lvl="0" indent="0" algn="l" rtl="0">
              <a:spcBef>
                <a:spcPts val="0"/>
              </a:spcBef>
              <a:spcAft>
                <a:spcPts val="0"/>
              </a:spcAft>
              <a:buNone/>
            </a:pPr>
            <a:endParaRPr sz="500" b="1">
              <a:solidFill>
                <a:srgbClr val="434343"/>
              </a:solidFill>
              <a:latin typeface="Muli"/>
              <a:ea typeface="Muli"/>
              <a:cs typeface="Muli"/>
              <a:sym typeface="Muli"/>
            </a:endParaRPr>
          </a:p>
          <a:p>
            <a:pPr marL="0" lvl="0" indent="0" algn="l" rtl="0">
              <a:spcBef>
                <a:spcPts val="0"/>
              </a:spcBef>
              <a:spcAft>
                <a:spcPts val="0"/>
              </a:spcAft>
              <a:buNone/>
            </a:pPr>
            <a:r>
              <a:rPr lang="en" sz="1700" b="1">
                <a:solidFill>
                  <a:srgbClr val="434343"/>
                </a:solidFill>
                <a:latin typeface="Muli"/>
                <a:ea typeface="Muli"/>
                <a:cs typeface="Muli"/>
                <a:sym typeface="Muli"/>
              </a:rPr>
              <a:t>At a time when Amcott was paying First National a hefty 7 percent rate to borrow</a:t>
            </a:r>
            <a:r>
              <a:rPr lang="en" sz="700" b="1">
                <a:solidFill>
                  <a:srgbClr val="434343"/>
                </a:solidFill>
                <a:latin typeface="Muli"/>
                <a:ea typeface="Muli"/>
                <a:cs typeface="Muli"/>
                <a:sym typeface="Muli"/>
              </a:rPr>
              <a:t> </a:t>
            </a:r>
            <a:r>
              <a:rPr lang="en" sz="1700" b="1">
                <a:solidFill>
                  <a:srgbClr val="434343"/>
                </a:solidFill>
                <a:latin typeface="Muli"/>
                <a:ea typeface="Muli"/>
                <a:cs typeface="Muli"/>
                <a:sym typeface="Muli"/>
              </a:rPr>
              <a:t>short-term funds, Amcott decided to use $20 million of its retained earnings to purchase three-year rights to Magicword, a software package that converts generic word processor files saved as French text into English. First-year sales revenue from the software was $7 million, but thereafter sales were halted pending a copyright infringement suit filed by Foreign, Inc. Amcott lost the suit and paid damages of $17 million. Industry insiders say that the copyright violation pertained to "a very small component of Magicword."</a:t>
            </a:r>
            <a:endParaRPr sz="1700" b="1">
              <a:solidFill>
                <a:srgbClr val="434343"/>
              </a:solidFill>
              <a:latin typeface="Muli"/>
              <a:ea typeface="Muli"/>
              <a:cs typeface="Muli"/>
              <a:sym typeface="Muli"/>
            </a:endParaRPr>
          </a:p>
          <a:p>
            <a:pPr marL="0" lvl="0" indent="0" algn="l" rtl="0">
              <a:spcBef>
                <a:spcPts val="0"/>
              </a:spcBef>
              <a:spcAft>
                <a:spcPts val="0"/>
              </a:spcAft>
              <a:buNone/>
            </a:pPr>
            <a:endParaRPr sz="500" b="1">
              <a:solidFill>
                <a:srgbClr val="434343"/>
              </a:solidFill>
              <a:latin typeface="Muli"/>
              <a:ea typeface="Muli"/>
              <a:cs typeface="Muli"/>
              <a:sym typeface="Muli"/>
            </a:endParaRPr>
          </a:p>
          <a:p>
            <a:pPr marL="0" lvl="0" indent="0" algn="l" rtl="0">
              <a:spcBef>
                <a:spcPts val="0"/>
              </a:spcBef>
              <a:spcAft>
                <a:spcPts val="0"/>
              </a:spcAft>
              <a:buNone/>
            </a:pPr>
            <a:r>
              <a:rPr lang="en" sz="1700" b="1">
                <a:solidFill>
                  <a:srgbClr val="434343"/>
                </a:solidFill>
                <a:latin typeface="Muli"/>
                <a:ea typeface="Muli"/>
                <a:cs typeface="Muli"/>
                <a:sym typeface="Muli"/>
              </a:rPr>
              <a:t>Ralph, the Amcott manager who was fired over the incident, was quoted as saying, "I'm a scapegoat for the attorneys [at Amcott) who didn't do their homework before buying the rights to Magicword. I projected annual sales of $7 million per year for three years. My sales forecasts were right on target".</a:t>
            </a:r>
            <a:endParaRPr sz="1800" b="1">
              <a:solidFill>
                <a:srgbClr val="434343"/>
              </a:solidFill>
              <a:latin typeface="Muli"/>
              <a:ea typeface="Muli"/>
              <a:cs typeface="Muli"/>
              <a:sym typeface="Muli"/>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93"/>
        <p:cNvGrpSpPr/>
        <p:nvPr/>
      </p:nvGrpSpPr>
      <p:grpSpPr>
        <a:xfrm>
          <a:off x="0" y="0"/>
          <a:ext cx="0" cy="0"/>
          <a:chOff x="0" y="0"/>
          <a:chExt cx="0" cy="0"/>
        </a:xfrm>
      </p:grpSpPr>
      <p:sp>
        <p:nvSpPr>
          <p:cNvPr id="1794" name="Google Shape;1794;p61"/>
          <p:cNvSpPr txBox="1">
            <a:spLocks noGrp="1"/>
          </p:cNvSpPr>
          <p:nvPr>
            <p:ph type="title"/>
          </p:nvPr>
        </p:nvSpPr>
        <p:spPr>
          <a:xfrm>
            <a:off x="152400" y="38100"/>
            <a:ext cx="8839200" cy="324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2400"/>
              <a:buFont typeface="Times New Roman"/>
              <a:buNone/>
            </a:pPr>
            <a:r>
              <a:rPr lang="en" sz="2400" b="1" u="sng">
                <a:solidFill>
                  <a:srgbClr val="FF0000"/>
                </a:solidFill>
                <a:latin typeface="Times New Roman"/>
                <a:ea typeface="Times New Roman"/>
                <a:cs typeface="Times New Roman"/>
                <a:sym typeface="Times New Roman"/>
              </a:rPr>
              <a:t>NUMERICAL   Example #1 - Solution</a:t>
            </a:r>
            <a:endParaRPr sz="2400" b="1" u="sng">
              <a:solidFill>
                <a:srgbClr val="FF0000"/>
              </a:solidFill>
              <a:latin typeface="Times New Roman"/>
              <a:ea typeface="Times New Roman"/>
              <a:cs typeface="Times New Roman"/>
              <a:sym typeface="Times New Roman"/>
            </a:endParaRPr>
          </a:p>
        </p:txBody>
      </p:sp>
      <p:sp>
        <p:nvSpPr>
          <p:cNvPr id="1795" name="Google Shape;1795;p61"/>
          <p:cNvSpPr txBox="1"/>
          <p:nvPr/>
        </p:nvSpPr>
        <p:spPr>
          <a:xfrm>
            <a:off x="76200" y="285751"/>
            <a:ext cx="8991600" cy="2895600"/>
          </a:xfrm>
          <a:prstGeom prst="rect">
            <a:avLst/>
          </a:prstGeom>
          <a:noFill/>
          <a:ln>
            <a:noFill/>
          </a:ln>
        </p:spPr>
        <p:txBody>
          <a:bodyPr spcFirstLastPara="1" wrap="square" lIns="91425" tIns="45700" rIns="91425" bIns="45700" anchor="t" anchorCtr="0">
            <a:noAutofit/>
          </a:bodyPr>
          <a:lstStyle/>
          <a:p>
            <a:pPr marL="111125" marR="0" lvl="0" indent="0" algn="l" rtl="0">
              <a:spcBef>
                <a:spcPts val="0"/>
              </a:spcBef>
              <a:spcAft>
                <a:spcPts val="0"/>
              </a:spcAft>
              <a:buNone/>
            </a:pPr>
            <a:r>
              <a:rPr lang="en" sz="2200" b="1" i="0" u="none" strike="noStrike" cap="none">
                <a:solidFill>
                  <a:schemeClr val="dk1"/>
                </a:solidFill>
                <a:latin typeface="Times New Roman"/>
                <a:ea typeface="Times New Roman"/>
                <a:cs typeface="Times New Roman"/>
                <a:sym typeface="Times New Roman"/>
              </a:rPr>
              <a:t>A woman is working in a large garment factory earning Rs. 15,000 per month who decides to open a small tailoring shop of her own. She runs the operating by herself without hired help and invests no money of her own. She takes premises and machines on rent for Rs.10,000 per month and Rs.30,000 per month respectively. She spends Rs.15,000 per month on supplies, electricity, telephone and so on. During the month her gross earning or total revenue is Rs.65,000.</a:t>
            </a:r>
            <a:endParaRPr/>
          </a:p>
          <a:p>
            <a:pPr marL="568325" marR="0" lvl="0" indent="-457200" algn="l" rtl="0">
              <a:spcBef>
                <a:spcPts val="0"/>
              </a:spcBef>
              <a:spcAft>
                <a:spcPts val="0"/>
              </a:spcAft>
              <a:buClr>
                <a:srgbClr val="0000CC"/>
              </a:buClr>
              <a:buSzPts val="2200"/>
              <a:buFont typeface="Times New Roman"/>
              <a:buAutoNum type="alphaLcPeriod"/>
            </a:pPr>
            <a:r>
              <a:rPr lang="en" sz="2200" b="1">
                <a:solidFill>
                  <a:srgbClr val="0000CC"/>
                </a:solidFill>
                <a:latin typeface="Times New Roman"/>
                <a:ea typeface="Times New Roman"/>
                <a:cs typeface="Times New Roman"/>
                <a:sym typeface="Times New Roman"/>
              </a:rPr>
              <a:t>How much are the explicit costs of this business?</a:t>
            </a:r>
            <a:endParaRPr/>
          </a:p>
          <a:p>
            <a:pPr marL="568325" marR="0" lvl="0" indent="-317500" algn="l" rtl="0">
              <a:spcBef>
                <a:spcPts val="0"/>
              </a:spcBef>
              <a:spcAft>
                <a:spcPts val="0"/>
              </a:spcAft>
              <a:buClr>
                <a:schemeClr val="dk1"/>
              </a:buClr>
              <a:buSzPts val="2200"/>
              <a:buFont typeface="Calibri"/>
              <a:buNone/>
            </a:pPr>
            <a:endParaRPr sz="2200" b="1">
              <a:solidFill>
                <a:srgbClr val="0000CC"/>
              </a:solidFill>
              <a:latin typeface="Times New Roman"/>
              <a:ea typeface="Times New Roman"/>
              <a:cs typeface="Times New Roman"/>
              <a:sym typeface="Times New Roman"/>
            </a:endParaRPr>
          </a:p>
        </p:txBody>
      </p:sp>
      <p:sp>
        <p:nvSpPr>
          <p:cNvPr id="1796" name="Google Shape;1796;p61"/>
          <p:cNvSpPr txBox="1"/>
          <p:nvPr/>
        </p:nvSpPr>
        <p:spPr>
          <a:xfrm>
            <a:off x="301429" y="3028950"/>
            <a:ext cx="82344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b="1">
                <a:solidFill>
                  <a:srgbClr val="FF0066"/>
                </a:solidFill>
                <a:latin typeface="Calibri"/>
                <a:ea typeface="Calibri"/>
                <a:cs typeface="Calibri"/>
                <a:sym typeface="Calibri"/>
              </a:rPr>
              <a:t>= Rent of Premises + Rent of Machines + Expenses on Supplies,    </a:t>
            </a:r>
            <a:endParaRPr/>
          </a:p>
          <a:p>
            <a:pPr marL="0" marR="0" lvl="0" indent="0" algn="l" rtl="0">
              <a:spcBef>
                <a:spcPts val="0"/>
              </a:spcBef>
              <a:spcAft>
                <a:spcPts val="0"/>
              </a:spcAft>
              <a:buNone/>
            </a:pPr>
            <a:r>
              <a:rPr lang="en" sz="2400" b="1">
                <a:solidFill>
                  <a:srgbClr val="FF0066"/>
                </a:solidFill>
                <a:latin typeface="Calibri"/>
                <a:ea typeface="Calibri"/>
                <a:cs typeface="Calibri"/>
                <a:sym typeface="Calibri"/>
              </a:rPr>
              <a:t>    electricity, telephone etc.</a:t>
            </a:r>
            <a:endParaRPr sz="2400" b="1">
              <a:solidFill>
                <a:srgbClr val="FF0066"/>
              </a:solidFill>
              <a:latin typeface="Calibri"/>
              <a:ea typeface="Calibri"/>
              <a:cs typeface="Calibri"/>
              <a:sym typeface="Calibri"/>
            </a:endParaRPr>
          </a:p>
        </p:txBody>
      </p:sp>
      <p:sp>
        <p:nvSpPr>
          <p:cNvPr id="1797" name="Google Shape;1797;p61"/>
          <p:cNvSpPr txBox="1"/>
          <p:nvPr/>
        </p:nvSpPr>
        <p:spPr>
          <a:xfrm>
            <a:off x="304800" y="3867150"/>
            <a:ext cx="8234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b="1">
                <a:solidFill>
                  <a:srgbClr val="003300"/>
                </a:solidFill>
                <a:latin typeface="Calibri"/>
                <a:ea typeface="Calibri"/>
                <a:cs typeface="Calibri"/>
                <a:sym typeface="Calibri"/>
              </a:rPr>
              <a:t>= 10,000 + 30,000 + 15,000 </a:t>
            </a:r>
            <a:endParaRPr sz="2400" b="1">
              <a:solidFill>
                <a:srgbClr val="003300"/>
              </a:solidFill>
              <a:latin typeface="Calibri"/>
              <a:ea typeface="Calibri"/>
              <a:cs typeface="Calibri"/>
              <a:sym typeface="Calibri"/>
            </a:endParaRPr>
          </a:p>
        </p:txBody>
      </p:sp>
      <p:sp>
        <p:nvSpPr>
          <p:cNvPr id="1798" name="Google Shape;1798;p61"/>
          <p:cNvSpPr txBox="1"/>
          <p:nvPr/>
        </p:nvSpPr>
        <p:spPr>
          <a:xfrm>
            <a:off x="304800" y="4324350"/>
            <a:ext cx="8234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b="1">
                <a:solidFill>
                  <a:srgbClr val="003300"/>
                </a:solidFill>
                <a:latin typeface="Calibri"/>
                <a:ea typeface="Calibri"/>
                <a:cs typeface="Calibri"/>
                <a:sym typeface="Calibri"/>
              </a:rPr>
              <a:t>= Rs. 55,000</a:t>
            </a:r>
            <a:endParaRPr sz="2400" b="1">
              <a:solidFill>
                <a:srgbClr val="003300"/>
              </a:solidFill>
              <a:latin typeface="Calibri"/>
              <a:ea typeface="Calibri"/>
              <a:cs typeface="Calibri"/>
              <a:sym typeface="Calibri"/>
            </a:endParaRPr>
          </a:p>
        </p:txBody>
      </p:sp>
      <p:cxnSp>
        <p:nvCxnSpPr>
          <p:cNvPr id="1799" name="Google Shape;1799;p61"/>
          <p:cNvCxnSpPr/>
          <p:nvPr/>
        </p:nvCxnSpPr>
        <p:spPr>
          <a:xfrm>
            <a:off x="2133600" y="1733550"/>
            <a:ext cx="3657600" cy="0"/>
          </a:xfrm>
          <a:prstGeom prst="straightConnector1">
            <a:avLst/>
          </a:prstGeom>
          <a:noFill/>
          <a:ln w="57150" cap="flat" cmpd="sng">
            <a:solidFill>
              <a:srgbClr val="FF0000"/>
            </a:solidFill>
            <a:prstDash val="solid"/>
            <a:round/>
            <a:headEnd type="none" w="sm" len="sm"/>
            <a:tailEnd type="none" w="sm" len="sm"/>
          </a:ln>
        </p:spPr>
      </p:cxnSp>
      <p:cxnSp>
        <p:nvCxnSpPr>
          <p:cNvPr id="1800" name="Google Shape;1800;p61"/>
          <p:cNvCxnSpPr/>
          <p:nvPr/>
        </p:nvCxnSpPr>
        <p:spPr>
          <a:xfrm>
            <a:off x="685800" y="2343150"/>
            <a:ext cx="4572000" cy="0"/>
          </a:xfrm>
          <a:prstGeom prst="straightConnector1">
            <a:avLst/>
          </a:prstGeom>
          <a:noFill/>
          <a:ln w="57150" cap="flat" cmpd="sng">
            <a:solidFill>
              <a:srgbClr val="FF0000"/>
            </a:solidFill>
            <a:prstDash val="solid"/>
            <a:round/>
            <a:headEnd type="none" w="sm" len="sm"/>
            <a:tailEnd type="none" w="sm" len="sm"/>
          </a:ln>
        </p:spPr>
      </p:cxnSp>
      <p:cxnSp>
        <p:nvCxnSpPr>
          <p:cNvPr id="1801" name="Google Shape;1801;p61"/>
          <p:cNvCxnSpPr/>
          <p:nvPr/>
        </p:nvCxnSpPr>
        <p:spPr>
          <a:xfrm>
            <a:off x="6248400" y="1657350"/>
            <a:ext cx="1219200" cy="0"/>
          </a:xfrm>
          <a:prstGeom prst="straightConnector1">
            <a:avLst/>
          </a:prstGeom>
          <a:noFill/>
          <a:ln w="57150" cap="flat" cmpd="sng">
            <a:solidFill>
              <a:srgbClr val="0000CC"/>
            </a:solidFill>
            <a:prstDash val="solid"/>
            <a:round/>
            <a:headEnd type="none" w="sm" len="sm"/>
            <a:tailEnd type="none" w="sm" len="sm"/>
          </a:ln>
        </p:spPr>
      </p:cxnSp>
      <p:cxnSp>
        <p:nvCxnSpPr>
          <p:cNvPr id="1802" name="Google Shape;1802;p61"/>
          <p:cNvCxnSpPr/>
          <p:nvPr/>
        </p:nvCxnSpPr>
        <p:spPr>
          <a:xfrm>
            <a:off x="914400" y="2038350"/>
            <a:ext cx="1219200" cy="0"/>
          </a:xfrm>
          <a:prstGeom prst="straightConnector1">
            <a:avLst/>
          </a:prstGeom>
          <a:noFill/>
          <a:ln w="57150" cap="flat" cmpd="sng">
            <a:solidFill>
              <a:srgbClr val="0000CC"/>
            </a:solidFill>
            <a:prstDash val="solid"/>
            <a:round/>
            <a:headEnd type="none" w="sm" len="sm"/>
            <a:tailEnd type="none" w="sm" len="sm"/>
          </a:ln>
        </p:spPr>
      </p:cxnSp>
      <p:cxnSp>
        <p:nvCxnSpPr>
          <p:cNvPr id="1803" name="Google Shape;1803;p61"/>
          <p:cNvCxnSpPr/>
          <p:nvPr/>
        </p:nvCxnSpPr>
        <p:spPr>
          <a:xfrm>
            <a:off x="6096000" y="2038350"/>
            <a:ext cx="1219200" cy="0"/>
          </a:xfrm>
          <a:prstGeom prst="straightConnector1">
            <a:avLst/>
          </a:prstGeom>
          <a:noFill/>
          <a:ln w="57150" cap="flat" cmpd="sng">
            <a:solidFill>
              <a:srgbClr val="0000CC"/>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08"/>
        <p:cNvGrpSpPr/>
        <p:nvPr/>
      </p:nvGrpSpPr>
      <p:grpSpPr>
        <a:xfrm>
          <a:off x="0" y="0"/>
          <a:ext cx="0" cy="0"/>
          <a:chOff x="0" y="0"/>
          <a:chExt cx="0" cy="0"/>
        </a:xfrm>
      </p:grpSpPr>
      <p:sp>
        <p:nvSpPr>
          <p:cNvPr id="1809" name="Google Shape;1809;p62"/>
          <p:cNvSpPr txBox="1">
            <a:spLocks noGrp="1"/>
          </p:cNvSpPr>
          <p:nvPr>
            <p:ph type="title"/>
          </p:nvPr>
        </p:nvSpPr>
        <p:spPr>
          <a:xfrm>
            <a:off x="152400" y="38100"/>
            <a:ext cx="8839200" cy="324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2400"/>
              <a:buFont typeface="Times New Roman"/>
              <a:buNone/>
            </a:pPr>
            <a:r>
              <a:rPr lang="en" sz="2400" b="1" u="sng">
                <a:solidFill>
                  <a:srgbClr val="FF0000"/>
                </a:solidFill>
                <a:latin typeface="Times New Roman"/>
                <a:ea typeface="Times New Roman"/>
                <a:cs typeface="Times New Roman"/>
                <a:sym typeface="Times New Roman"/>
              </a:rPr>
              <a:t>NUMERICAL   Example #1 - Solution</a:t>
            </a:r>
            <a:endParaRPr sz="2400" b="1" u="sng">
              <a:solidFill>
                <a:srgbClr val="FF0000"/>
              </a:solidFill>
              <a:latin typeface="Times New Roman"/>
              <a:ea typeface="Times New Roman"/>
              <a:cs typeface="Times New Roman"/>
              <a:sym typeface="Times New Roman"/>
            </a:endParaRPr>
          </a:p>
        </p:txBody>
      </p:sp>
      <p:sp>
        <p:nvSpPr>
          <p:cNvPr id="1810" name="Google Shape;1810;p62"/>
          <p:cNvSpPr txBox="1"/>
          <p:nvPr/>
        </p:nvSpPr>
        <p:spPr>
          <a:xfrm>
            <a:off x="76200" y="285751"/>
            <a:ext cx="8991600" cy="2895600"/>
          </a:xfrm>
          <a:prstGeom prst="rect">
            <a:avLst/>
          </a:prstGeom>
          <a:noFill/>
          <a:ln>
            <a:noFill/>
          </a:ln>
        </p:spPr>
        <p:txBody>
          <a:bodyPr spcFirstLastPara="1" wrap="square" lIns="91425" tIns="45700" rIns="91425" bIns="45700" anchor="t" anchorCtr="0">
            <a:noAutofit/>
          </a:bodyPr>
          <a:lstStyle/>
          <a:p>
            <a:pPr marL="111125" marR="0" lvl="0" indent="0" algn="l" rtl="0">
              <a:spcBef>
                <a:spcPts val="0"/>
              </a:spcBef>
              <a:spcAft>
                <a:spcPts val="0"/>
              </a:spcAft>
              <a:buNone/>
            </a:pPr>
            <a:r>
              <a:rPr lang="en" sz="2200" b="1" i="0" u="none" strike="noStrike" cap="none">
                <a:solidFill>
                  <a:schemeClr val="dk1"/>
                </a:solidFill>
                <a:latin typeface="Times New Roman"/>
                <a:ea typeface="Times New Roman"/>
                <a:cs typeface="Times New Roman"/>
                <a:sym typeface="Times New Roman"/>
              </a:rPr>
              <a:t>A woman is working in a large garment factory earning Rs. 15,000 per month who decides to open a small tailoring shop of her own. She runs the operating by herself without hired help and invests no money of her own. She takes premises and machines on rent for Rs.10,000 per month and Rs.30,000 per month respectively. She spends Rs.15,000 per month on supplies, electricity, telephone and so on. During the month her gross earning or total revenue is Rs.65,000.</a:t>
            </a:r>
            <a:endParaRPr/>
          </a:p>
          <a:p>
            <a:pPr marL="568325" marR="0" lvl="0" indent="-457200" algn="l" rtl="0">
              <a:spcBef>
                <a:spcPts val="0"/>
              </a:spcBef>
              <a:spcAft>
                <a:spcPts val="0"/>
              </a:spcAft>
              <a:buNone/>
            </a:pPr>
            <a:r>
              <a:rPr lang="en" sz="2200" b="1">
                <a:solidFill>
                  <a:srgbClr val="0000CC"/>
                </a:solidFill>
                <a:latin typeface="Times New Roman"/>
                <a:ea typeface="Times New Roman"/>
                <a:cs typeface="Times New Roman"/>
                <a:sym typeface="Times New Roman"/>
              </a:rPr>
              <a:t>b. How much are the implicit costs of this business?</a:t>
            </a:r>
            <a:endParaRPr/>
          </a:p>
          <a:p>
            <a:pPr marL="568325" marR="0" lvl="0" indent="-317500" algn="l" rtl="0">
              <a:spcBef>
                <a:spcPts val="0"/>
              </a:spcBef>
              <a:spcAft>
                <a:spcPts val="0"/>
              </a:spcAft>
              <a:buClr>
                <a:schemeClr val="dk1"/>
              </a:buClr>
              <a:buSzPts val="2200"/>
              <a:buFont typeface="Calibri"/>
              <a:buNone/>
            </a:pPr>
            <a:endParaRPr sz="2200" b="1">
              <a:solidFill>
                <a:srgbClr val="0000CC"/>
              </a:solidFill>
              <a:latin typeface="Times New Roman"/>
              <a:ea typeface="Times New Roman"/>
              <a:cs typeface="Times New Roman"/>
              <a:sym typeface="Times New Roman"/>
            </a:endParaRPr>
          </a:p>
        </p:txBody>
      </p:sp>
      <p:sp>
        <p:nvSpPr>
          <p:cNvPr id="1811" name="Google Shape;1811;p62"/>
          <p:cNvSpPr txBox="1"/>
          <p:nvPr/>
        </p:nvSpPr>
        <p:spPr>
          <a:xfrm>
            <a:off x="301429" y="3176885"/>
            <a:ext cx="8234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b="1">
                <a:solidFill>
                  <a:srgbClr val="FF0066"/>
                </a:solidFill>
                <a:latin typeface="Calibri"/>
                <a:ea typeface="Calibri"/>
                <a:cs typeface="Calibri"/>
                <a:sym typeface="Calibri"/>
              </a:rPr>
              <a:t>= Foregone earnings of Precious job</a:t>
            </a:r>
            <a:endParaRPr sz="2400" b="1">
              <a:solidFill>
                <a:srgbClr val="FF0066"/>
              </a:solidFill>
              <a:latin typeface="Calibri"/>
              <a:ea typeface="Calibri"/>
              <a:cs typeface="Calibri"/>
              <a:sym typeface="Calibri"/>
            </a:endParaRPr>
          </a:p>
        </p:txBody>
      </p:sp>
      <p:sp>
        <p:nvSpPr>
          <p:cNvPr id="1812" name="Google Shape;1812;p62"/>
          <p:cNvSpPr txBox="1"/>
          <p:nvPr/>
        </p:nvSpPr>
        <p:spPr>
          <a:xfrm>
            <a:off x="304800" y="3638550"/>
            <a:ext cx="8234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b="1">
                <a:solidFill>
                  <a:srgbClr val="003300"/>
                </a:solidFill>
                <a:latin typeface="Calibri"/>
                <a:ea typeface="Calibri"/>
                <a:cs typeface="Calibri"/>
                <a:sym typeface="Calibri"/>
              </a:rPr>
              <a:t>= Rs. 15,000</a:t>
            </a:r>
            <a:endParaRPr sz="2400" b="1">
              <a:solidFill>
                <a:srgbClr val="003300"/>
              </a:solidFill>
              <a:latin typeface="Calibri"/>
              <a:ea typeface="Calibri"/>
              <a:cs typeface="Calibri"/>
              <a:sym typeface="Calibri"/>
            </a:endParaRPr>
          </a:p>
        </p:txBody>
      </p:sp>
      <p:cxnSp>
        <p:nvCxnSpPr>
          <p:cNvPr id="1813" name="Google Shape;1813;p62"/>
          <p:cNvCxnSpPr/>
          <p:nvPr/>
        </p:nvCxnSpPr>
        <p:spPr>
          <a:xfrm>
            <a:off x="1676400" y="666750"/>
            <a:ext cx="7010400" cy="0"/>
          </a:xfrm>
          <a:prstGeom prst="straightConnector1">
            <a:avLst/>
          </a:prstGeom>
          <a:noFill/>
          <a:ln w="57150" cap="flat" cmpd="sng">
            <a:solidFill>
              <a:srgbClr val="FF0000"/>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63"/>
          <p:cNvSpPr txBox="1">
            <a:spLocks noGrp="1"/>
          </p:cNvSpPr>
          <p:nvPr>
            <p:ph type="title"/>
          </p:nvPr>
        </p:nvSpPr>
        <p:spPr>
          <a:xfrm>
            <a:off x="152400" y="38100"/>
            <a:ext cx="8839200" cy="324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2400"/>
              <a:buFont typeface="Times New Roman"/>
              <a:buNone/>
            </a:pPr>
            <a:r>
              <a:rPr lang="en" sz="2400" b="1" u="sng">
                <a:solidFill>
                  <a:srgbClr val="FF0000"/>
                </a:solidFill>
                <a:latin typeface="Times New Roman"/>
                <a:ea typeface="Times New Roman"/>
                <a:cs typeface="Times New Roman"/>
                <a:sym typeface="Times New Roman"/>
              </a:rPr>
              <a:t>NUMERICAL   Example #1- Solution</a:t>
            </a:r>
            <a:endParaRPr sz="2400" b="1" u="sng">
              <a:solidFill>
                <a:srgbClr val="FF0000"/>
              </a:solidFill>
              <a:latin typeface="Times New Roman"/>
              <a:ea typeface="Times New Roman"/>
              <a:cs typeface="Times New Roman"/>
              <a:sym typeface="Times New Roman"/>
            </a:endParaRPr>
          </a:p>
        </p:txBody>
      </p:sp>
      <p:sp>
        <p:nvSpPr>
          <p:cNvPr id="1820" name="Google Shape;1820;p63"/>
          <p:cNvSpPr txBox="1"/>
          <p:nvPr/>
        </p:nvSpPr>
        <p:spPr>
          <a:xfrm>
            <a:off x="76200" y="285751"/>
            <a:ext cx="8991600" cy="2743200"/>
          </a:xfrm>
          <a:prstGeom prst="rect">
            <a:avLst/>
          </a:prstGeom>
          <a:noFill/>
          <a:ln>
            <a:noFill/>
          </a:ln>
        </p:spPr>
        <p:txBody>
          <a:bodyPr spcFirstLastPara="1" wrap="square" lIns="91425" tIns="45700" rIns="91425" bIns="45700" anchor="t" anchorCtr="0">
            <a:noAutofit/>
          </a:bodyPr>
          <a:lstStyle/>
          <a:p>
            <a:pPr marL="111125" marR="0" lvl="0" indent="0" algn="l" rtl="0">
              <a:spcBef>
                <a:spcPts val="0"/>
              </a:spcBef>
              <a:spcAft>
                <a:spcPts val="0"/>
              </a:spcAft>
              <a:buNone/>
            </a:pPr>
            <a:r>
              <a:rPr lang="en" sz="2200" b="1" i="0" u="none" strike="noStrike" cap="none">
                <a:solidFill>
                  <a:schemeClr val="dk1"/>
                </a:solidFill>
                <a:latin typeface="Times New Roman"/>
                <a:ea typeface="Times New Roman"/>
                <a:cs typeface="Times New Roman"/>
                <a:sym typeface="Times New Roman"/>
              </a:rPr>
              <a:t>A woman is working in a large garment factory earning Rs. 15,000 per month who decides to open a small tailoring shop of her own. She runs the operating by herself without hired help and invests no money of her own. She takes premises and machines on rent for Rs.10,000 per month and Rs.30,000 per month respectively. She spends Rs.15,000 per month on supplies, electricity, telephone and so on. During the month her gross earning or total revenue is Rs.65,000.</a:t>
            </a:r>
            <a:endParaRPr/>
          </a:p>
          <a:p>
            <a:pPr marL="568325" marR="0" lvl="0" indent="-457200" algn="l" rtl="0">
              <a:spcBef>
                <a:spcPts val="0"/>
              </a:spcBef>
              <a:spcAft>
                <a:spcPts val="0"/>
              </a:spcAft>
              <a:buNone/>
            </a:pPr>
            <a:r>
              <a:rPr lang="en" sz="2200" b="1" i="0" u="none" strike="noStrike" cap="none">
                <a:solidFill>
                  <a:srgbClr val="0000CC"/>
                </a:solidFill>
                <a:latin typeface="Times New Roman"/>
                <a:ea typeface="Times New Roman"/>
                <a:cs typeface="Times New Roman"/>
                <a:sym typeface="Times New Roman"/>
              </a:rPr>
              <a:t>c. Calculate economic costs.</a:t>
            </a:r>
            <a:endParaRPr/>
          </a:p>
        </p:txBody>
      </p:sp>
      <p:sp>
        <p:nvSpPr>
          <p:cNvPr id="1821" name="Google Shape;1821;p63"/>
          <p:cNvSpPr txBox="1"/>
          <p:nvPr/>
        </p:nvSpPr>
        <p:spPr>
          <a:xfrm>
            <a:off x="301429" y="3028950"/>
            <a:ext cx="8234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b="1">
                <a:solidFill>
                  <a:srgbClr val="FF0066"/>
                </a:solidFill>
                <a:latin typeface="Calibri"/>
                <a:ea typeface="Calibri"/>
                <a:cs typeface="Calibri"/>
                <a:sym typeface="Calibri"/>
              </a:rPr>
              <a:t>= Explicit Cost + Implicit Cost</a:t>
            </a:r>
            <a:endParaRPr sz="2400" b="1">
              <a:solidFill>
                <a:srgbClr val="FF0066"/>
              </a:solidFill>
              <a:latin typeface="Calibri"/>
              <a:ea typeface="Calibri"/>
              <a:cs typeface="Calibri"/>
              <a:sym typeface="Calibri"/>
            </a:endParaRPr>
          </a:p>
        </p:txBody>
      </p:sp>
      <p:sp>
        <p:nvSpPr>
          <p:cNvPr id="1822" name="Google Shape;1822;p63"/>
          <p:cNvSpPr txBox="1"/>
          <p:nvPr/>
        </p:nvSpPr>
        <p:spPr>
          <a:xfrm>
            <a:off x="304800" y="3405485"/>
            <a:ext cx="8234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b="1">
                <a:solidFill>
                  <a:srgbClr val="003300"/>
                </a:solidFill>
                <a:latin typeface="Calibri"/>
                <a:ea typeface="Calibri"/>
                <a:cs typeface="Calibri"/>
                <a:sym typeface="Calibri"/>
              </a:rPr>
              <a:t>= 55,000 + 15,000</a:t>
            </a:r>
            <a:endParaRPr sz="2400" b="1">
              <a:solidFill>
                <a:srgbClr val="003300"/>
              </a:solidFill>
              <a:latin typeface="Calibri"/>
              <a:ea typeface="Calibri"/>
              <a:cs typeface="Calibri"/>
              <a:sym typeface="Calibri"/>
            </a:endParaRPr>
          </a:p>
        </p:txBody>
      </p:sp>
      <p:sp>
        <p:nvSpPr>
          <p:cNvPr id="1823" name="Google Shape;1823;p63"/>
          <p:cNvSpPr txBox="1"/>
          <p:nvPr/>
        </p:nvSpPr>
        <p:spPr>
          <a:xfrm>
            <a:off x="304800" y="3786485"/>
            <a:ext cx="8234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b="1">
                <a:solidFill>
                  <a:srgbClr val="003300"/>
                </a:solidFill>
                <a:latin typeface="Calibri"/>
                <a:ea typeface="Calibri"/>
                <a:cs typeface="Calibri"/>
                <a:sym typeface="Calibri"/>
              </a:rPr>
              <a:t>= 70,000</a:t>
            </a:r>
            <a:endParaRPr sz="2400" b="1">
              <a:solidFill>
                <a:srgbClr val="0033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28"/>
        <p:cNvGrpSpPr/>
        <p:nvPr/>
      </p:nvGrpSpPr>
      <p:grpSpPr>
        <a:xfrm>
          <a:off x="0" y="0"/>
          <a:ext cx="0" cy="0"/>
          <a:chOff x="0" y="0"/>
          <a:chExt cx="0" cy="0"/>
        </a:xfrm>
      </p:grpSpPr>
      <p:sp>
        <p:nvSpPr>
          <p:cNvPr id="1829" name="Google Shape;1829;p64"/>
          <p:cNvSpPr txBox="1">
            <a:spLocks noGrp="1"/>
          </p:cNvSpPr>
          <p:nvPr>
            <p:ph type="title"/>
          </p:nvPr>
        </p:nvSpPr>
        <p:spPr>
          <a:xfrm>
            <a:off x="152400" y="38100"/>
            <a:ext cx="8839200" cy="324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2400"/>
              <a:buFont typeface="Times New Roman"/>
              <a:buNone/>
            </a:pPr>
            <a:r>
              <a:rPr lang="en" sz="2400" b="1" u="sng">
                <a:solidFill>
                  <a:srgbClr val="FF0000"/>
                </a:solidFill>
                <a:latin typeface="Times New Roman"/>
                <a:ea typeface="Times New Roman"/>
                <a:cs typeface="Times New Roman"/>
                <a:sym typeface="Times New Roman"/>
              </a:rPr>
              <a:t>NUMERICAL   Example #1 - Solution</a:t>
            </a:r>
            <a:endParaRPr sz="2400" b="1" u="sng">
              <a:solidFill>
                <a:srgbClr val="FF0000"/>
              </a:solidFill>
              <a:latin typeface="Times New Roman"/>
              <a:ea typeface="Times New Roman"/>
              <a:cs typeface="Times New Roman"/>
              <a:sym typeface="Times New Roman"/>
            </a:endParaRPr>
          </a:p>
        </p:txBody>
      </p:sp>
      <p:sp>
        <p:nvSpPr>
          <p:cNvPr id="1830" name="Google Shape;1830;p64"/>
          <p:cNvSpPr txBox="1"/>
          <p:nvPr/>
        </p:nvSpPr>
        <p:spPr>
          <a:xfrm>
            <a:off x="76200" y="285751"/>
            <a:ext cx="8991600" cy="2819400"/>
          </a:xfrm>
          <a:prstGeom prst="rect">
            <a:avLst/>
          </a:prstGeom>
          <a:noFill/>
          <a:ln>
            <a:noFill/>
          </a:ln>
        </p:spPr>
        <p:txBody>
          <a:bodyPr spcFirstLastPara="1" wrap="square" lIns="91425" tIns="45700" rIns="91425" bIns="45700" anchor="t" anchorCtr="0">
            <a:noAutofit/>
          </a:bodyPr>
          <a:lstStyle/>
          <a:p>
            <a:pPr marL="111125" marR="0" lvl="0" indent="0" algn="l" rtl="0">
              <a:spcBef>
                <a:spcPts val="0"/>
              </a:spcBef>
              <a:spcAft>
                <a:spcPts val="0"/>
              </a:spcAft>
              <a:buNone/>
            </a:pPr>
            <a:r>
              <a:rPr lang="en" sz="2200" b="1" i="0" u="none" strike="noStrike" cap="none">
                <a:solidFill>
                  <a:schemeClr val="dk1"/>
                </a:solidFill>
                <a:latin typeface="Times New Roman"/>
                <a:ea typeface="Times New Roman"/>
                <a:cs typeface="Times New Roman"/>
                <a:sym typeface="Times New Roman"/>
              </a:rPr>
              <a:t>A woman is working in a large garment factory earning Rs. 15,000 per month who decides to open a small tailoring shop of her own. She runs the operating by herself without hired help and invests no money of her own. She takes premises and machines on rent for Rs.10,000 per month and Rs.30,000 per month respectively. She spends Rs.15,000 per month on supplies, electricity, telephone and so on. During the month her gross earning or total revenue is Rs.65,000.</a:t>
            </a:r>
            <a:endParaRPr/>
          </a:p>
          <a:p>
            <a:pPr marL="568325" marR="0" lvl="0" indent="-457200" algn="l" rtl="0">
              <a:spcBef>
                <a:spcPts val="0"/>
              </a:spcBef>
              <a:spcAft>
                <a:spcPts val="0"/>
              </a:spcAft>
              <a:buNone/>
            </a:pPr>
            <a:r>
              <a:rPr lang="en" sz="2200" b="1">
                <a:solidFill>
                  <a:srgbClr val="0000CC"/>
                </a:solidFill>
                <a:latin typeface="Times New Roman"/>
                <a:ea typeface="Times New Roman"/>
                <a:cs typeface="Times New Roman"/>
                <a:sym typeface="Times New Roman"/>
              </a:rPr>
              <a:t>d. Calculate business profit and economic profit.</a:t>
            </a:r>
            <a:endParaRPr/>
          </a:p>
        </p:txBody>
      </p:sp>
      <p:sp>
        <p:nvSpPr>
          <p:cNvPr id="1831" name="Google Shape;1831;p64"/>
          <p:cNvSpPr txBox="1"/>
          <p:nvPr/>
        </p:nvSpPr>
        <p:spPr>
          <a:xfrm>
            <a:off x="228600" y="3028950"/>
            <a:ext cx="8234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b="1">
                <a:solidFill>
                  <a:srgbClr val="FF0066"/>
                </a:solidFill>
                <a:latin typeface="Calibri"/>
                <a:ea typeface="Calibri"/>
                <a:cs typeface="Calibri"/>
                <a:sym typeface="Calibri"/>
              </a:rPr>
              <a:t>Business Profit = Total Revenue - Explicit Cost </a:t>
            </a:r>
            <a:endParaRPr sz="2400" b="1">
              <a:solidFill>
                <a:srgbClr val="FF0066"/>
              </a:solidFill>
              <a:latin typeface="Calibri"/>
              <a:ea typeface="Calibri"/>
              <a:cs typeface="Calibri"/>
              <a:sym typeface="Calibri"/>
            </a:endParaRPr>
          </a:p>
        </p:txBody>
      </p:sp>
      <p:sp>
        <p:nvSpPr>
          <p:cNvPr id="1832" name="Google Shape;1832;p64"/>
          <p:cNvSpPr txBox="1"/>
          <p:nvPr/>
        </p:nvSpPr>
        <p:spPr>
          <a:xfrm>
            <a:off x="228600" y="3405485"/>
            <a:ext cx="8234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b="1">
                <a:solidFill>
                  <a:srgbClr val="003300"/>
                </a:solidFill>
                <a:latin typeface="Calibri"/>
                <a:ea typeface="Calibri"/>
                <a:cs typeface="Calibri"/>
                <a:sym typeface="Calibri"/>
              </a:rPr>
              <a:t>                            = 65,000 – 55,000     = Rs. 10,000 </a:t>
            </a:r>
            <a:endParaRPr sz="2400" b="1">
              <a:solidFill>
                <a:srgbClr val="003300"/>
              </a:solidFill>
              <a:latin typeface="Calibri"/>
              <a:ea typeface="Calibri"/>
              <a:cs typeface="Calibri"/>
              <a:sym typeface="Calibri"/>
            </a:endParaRPr>
          </a:p>
        </p:txBody>
      </p:sp>
      <p:sp>
        <p:nvSpPr>
          <p:cNvPr id="1833" name="Google Shape;1833;p64"/>
          <p:cNvSpPr txBox="1"/>
          <p:nvPr/>
        </p:nvSpPr>
        <p:spPr>
          <a:xfrm>
            <a:off x="152400" y="4167485"/>
            <a:ext cx="8234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b="1">
                <a:solidFill>
                  <a:srgbClr val="FF0066"/>
                </a:solidFill>
                <a:latin typeface="Calibri"/>
                <a:ea typeface="Calibri"/>
                <a:cs typeface="Calibri"/>
                <a:sym typeface="Calibri"/>
              </a:rPr>
              <a:t>Economic Profit = Total Revenue - Economic Cost </a:t>
            </a:r>
            <a:endParaRPr sz="2400" b="1">
              <a:solidFill>
                <a:srgbClr val="FF0066"/>
              </a:solidFill>
              <a:latin typeface="Calibri"/>
              <a:ea typeface="Calibri"/>
              <a:cs typeface="Calibri"/>
              <a:sym typeface="Calibri"/>
            </a:endParaRPr>
          </a:p>
        </p:txBody>
      </p:sp>
      <p:sp>
        <p:nvSpPr>
          <p:cNvPr id="1834" name="Google Shape;1834;p64"/>
          <p:cNvSpPr txBox="1"/>
          <p:nvPr/>
        </p:nvSpPr>
        <p:spPr>
          <a:xfrm>
            <a:off x="300030" y="4548485"/>
            <a:ext cx="8234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b="1">
                <a:solidFill>
                  <a:srgbClr val="003300"/>
                </a:solidFill>
                <a:latin typeface="Calibri"/>
                <a:ea typeface="Calibri"/>
                <a:cs typeface="Calibri"/>
                <a:sym typeface="Calibri"/>
              </a:rPr>
              <a:t>                            = 65,000 – 70,000     = Rs. 5,000 (Loss) </a:t>
            </a:r>
            <a:endParaRPr sz="2400" b="1">
              <a:solidFill>
                <a:srgbClr val="0033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p65"/>
          <p:cNvSpPr txBox="1">
            <a:spLocks noGrp="1"/>
          </p:cNvSpPr>
          <p:nvPr>
            <p:ph type="title"/>
          </p:nvPr>
        </p:nvSpPr>
        <p:spPr>
          <a:xfrm>
            <a:off x="152400" y="38100"/>
            <a:ext cx="8839200" cy="324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2400"/>
              <a:buFont typeface="Times New Roman"/>
              <a:buNone/>
            </a:pPr>
            <a:r>
              <a:rPr lang="en" sz="2400" b="1" u="sng">
                <a:solidFill>
                  <a:srgbClr val="FF0000"/>
                </a:solidFill>
                <a:latin typeface="Times New Roman"/>
                <a:ea typeface="Times New Roman"/>
                <a:cs typeface="Times New Roman"/>
                <a:sym typeface="Times New Roman"/>
              </a:rPr>
              <a:t>NUMERICAL  Example  #1 - Solution </a:t>
            </a:r>
            <a:endParaRPr sz="2400" b="1" u="sng">
              <a:solidFill>
                <a:srgbClr val="FF0000"/>
              </a:solidFill>
              <a:latin typeface="Times New Roman"/>
              <a:ea typeface="Times New Roman"/>
              <a:cs typeface="Times New Roman"/>
              <a:sym typeface="Times New Roman"/>
            </a:endParaRPr>
          </a:p>
        </p:txBody>
      </p:sp>
      <p:sp>
        <p:nvSpPr>
          <p:cNvPr id="1841" name="Google Shape;1841;p65"/>
          <p:cNvSpPr txBox="1"/>
          <p:nvPr/>
        </p:nvSpPr>
        <p:spPr>
          <a:xfrm>
            <a:off x="76200" y="285751"/>
            <a:ext cx="8991600" cy="2819400"/>
          </a:xfrm>
          <a:prstGeom prst="rect">
            <a:avLst/>
          </a:prstGeom>
          <a:noFill/>
          <a:ln>
            <a:noFill/>
          </a:ln>
        </p:spPr>
        <p:txBody>
          <a:bodyPr spcFirstLastPara="1" wrap="square" lIns="91425" tIns="45700" rIns="91425" bIns="45700" anchor="t" anchorCtr="0">
            <a:noAutofit/>
          </a:bodyPr>
          <a:lstStyle/>
          <a:p>
            <a:pPr marL="111125" marR="0" lvl="0" indent="0" algn="l" rtl="0">
              <a:spcBef>
                <a:spcPts val="0"/>
              </a:spcBef>
              <a:spcAft>
                <a:spcPts val="0"/>
              </a:spcAft>
              <a:buNone/>
            </a:pPr>
            <a:r>
              <a:rPr lang="en" sz="2200" b="1" i="0" u="none" strike="noStrike" cap="none">
                <a:solidFill>
                  <a:schemeClr val="dk1"/>
                </a:solidFill>
                <a:latin typeface="Times New Roman"/>
                <a:ea typeface="Times New Roman"/>
                <a:cs typeface="Times New Roman"/>
                <a:sym typeface="Times New Roman"/>
              </a:rPr>
              <a:t>A woman is working in a large garment factory earning Rs. 15,000 per month who decides to open a small tailoring shop of her own. She runs the operating by herself without hired help and invests no money of her own. She takes premises and machines on rent for Rs.10,000 per month and Rs.30,000 per month respectively. She spends Rs.15,000 per month on supplies, electricity, telephone and so on. During the month her gross earning or total revenue is Rs.65,000.</a:t>
            </a:r>
            <a:endParaRPr/>
          </a:p>
          <a:p>
            <a:pPr marL="568325" marR="0" lvl="0" indent="-457200" algn="l" rtl="0">
              <a:spcBef>
                <a:spcPts val="0"/>
              </a:spcBef>
              <a:spcAft>
                <a:spcPts val="0"/>
              </a:spcAft>
              <a:buNone/>
            </a:pPr>
            <a:r>
              <a:rPr lang="en" sz="2200" b="1">
                <a:solidFill>
                  <a:srgbClr val="0000CC"/>
                </a:solidFill>
                <a:latin typeface="Times New Roman"/>
                <a:ea typeface="Times New Roman"/>
                <a:cs typeface="Times New Roman"/>
                <a:sym typeface="Times New Roman"/>
              </a:rPr>
              <a:t>e. </a:t>
            </a:r>
            <a:r>
              <a:rPr lang="en" sz="2200" b="1" i="0" u="none" strike="noStrike" cap="none">
                <a:solidFill>
                  <a:srgbClr val="0000CC"/>
                </a:solidFill>
                <a:latin typeface="Times New Roman"/>
                <a:ea typeface="Times New Roman"/>
                <a:cs typeface="Times New Roman"/>
                <a:sym typeface="Times New Roman"/>
              </a:rPr>
              <a:t>Should this woman remain in business?</a:t>
            </a:r>
            <a:endParaRPr/>
          </a:p>
        </p:txBody>
      </p:sp>
      <p:sp>
        <p:nvSpPr>
          <p:cNvPr id="1842" name="Google Shape;1842;p65"/>
          <p:cNvSpPr txBox="1"/>
          <p:nvPr/>
        </p:nvSpPr>
        <p:spPr>
          <a:xfrm>
            <a:off x="228600" y="3112353"/>
            <a:ext cx="8234400" cy="831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b="1">
                <a:solidFill>
                  <a:srgbClr val="FF0066"/>
                </a:solidFill>
                <a:latin typeface="Calibri"/>
                <a:ea typeface="Calibri"/>
                <a:cs typeface="Calibri"/>
                <a:sym typeface="Calibri"/>
              </a:rPr>
              <a:t>Since the woman is making the loss of Rs. 5000 per month by being in business for herself, she should not remain in business</a:t>
            </a:r>
            <a:endParaRPr sz="2400" b="1">
              <a:solidFill>
                <a:srgbClr val="FF0066"/>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389" y="292608"/>
            <a:ext cx="3644075" cy="3644075"/>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2051" b="52819"/>
          <a:stretch/>
        </p:blipFill>
        <p:spPr>
          <a:xfrm>
            <a:off x="2108073" y="3106960"/>
            <a:ext cx="6890122" cy="1659445"/>
          </a:xfrm>
          <a:prstGeom prst="rect">
            <a:avLst/>
          </a:prstGeom>
        </p:spPr>
      </p:pic>
    </p:spTree>
    <p:extLst>
      <p:ext uri="{BB962C8B-B14F-4D97-AF65-F5344CB8AC3E}">
        <p14:creationId xmlns:p14="http://schemas.microsoft.com/office/powerpoint/2010/main" val="23501691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oncept of Profit Maximization Objective - Assignment 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631" y="1024758"/>
            <a:ext cx="3547242" cy="21519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99545" y="315308"/>
            <a:ext cx="8544910" cy="830997"/>
          </a:xfrm>
          <a:prstGeom prst="rect">
            <a:avLst/>
          </a:prstGeom>
          <a:noFill/>
        </p:spPr>
        <p:txBody>
          <a:bodyPr wrap="square" rtlCol="0">
            <a:spAutoFit/>
          </a:bodyPr>
          <a:lstStyle/>
          <a:p>
            <a:r>
              <a:rPr lang="en-US" sz="2400" dirty="0" smtClean="0">
                <a:solidFill>
                  <a:srgbClr val="0070C0"/>
                </a:solidFill>
              </a:rPr>
              <a:t>Producers being Self interested and shellfish and hence BAD for society – DECREASES welfare</a:t>
            </a:r>
            <a:endParaRPr lang="en-US" sz="2400" dirty="0">
              <a:solidFill>
                <a:srgbClr val="0070C0"/>
              </a:solidFill>
            </a:endParaRPr>
          </a:p>
        </p:txBody>
      </p:sp>
      <p:sp>
        <p:nvSpPr>
          <p:cNvPr id="7" name="TextBox 6"/>
          <p:cNvSpPr txBox="1"/>
          <p:nvPr/>
        </p:nvSpPr>
        <p:spPr>
          <a:xfrm>
            <a:off x="294285" y="3305513"/>
            <a:ext cx="8544910" cy="1569660"/>
          </a:xfrm>
          <a:prstGeom prst="rect">
            <a:avLst/>
          </a:prstGeom>
          <a:noFill/>
        </p:spPr>
        <p:txBody>
          <a:bodyPr wrap="square" rtlCol="0">
            <a:spAutoFit/>
          </a:bodyPr>
          <a:lstStyle/>
          <a:p>
            <a:r>
              <a:rPr lang="en-US" sz="2400" dirty="0" smtClean="0">
                <a:solidFill>
                  <a:srgbClr val="660066"/>
                </a:solidFill>
              </a:rPr>
              <a:t>It is not the benevolence of the butcher, the brewer or the baker that we expect our dinner, but from their regard to their own self interest.</a:t>
            </a:r>
          </a:p>
          <a:p>
            <a:r>
              <a:rPr lang="en-US" sz="2400" dirty="0">
                <a:solidFill>
                  <a:srgbClr val="660066"/>
                </a:solidFill>
              </a:rPr>
              <a:t>	</a:t>
            </a:r>
            <a:r>
              <a:rPr lang="en-US" sz="2400" dirty="0" smtClean="0">
                <a:solidFill>
                  <a:srgbClr val="660066"/>
                </a:solidFill>
              </a:rPr>
              <a:t>		Adam Smith </a:t>
            </a:r>
            <a:r>
              <a:rPr lang="en-US" sz="2400" i="1" dirty="0" smtClean="0">
                <a:solidFill>
                  <a:srgbClr val="660066"/>
                </a:solidFill>
              </a:rPr>
              <a:t>“Wealth of Nations”</a:t>
            </a:r>
            <a:endParaRPr lang="en-US" sz="2400" dirty="0">
              <a:solidFill>
                <a:srgbClr val="660066"/>
              </a:solidFill>
            </a:endParaRPr>
          </a:p>
        </p:txBody>
      </p:sp>
    </p:spTree>
    <p:extLst>
      <p:ext uri="{BB962C8B-B14F-4D97-AF65-F5344CB8AC3E}">
        <p14:creationId xmlns:p14="http://schemas.microsoft.com/office/powerpoint/2010/main" val="68266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47"/>
        <p:cNvGrpSpPr/>
        <p:nvPr/>
      </p:nvGrpSpPr>
      <p:grpSpPr>
        <a:xfrm>
          <a:off x="0" y="0"/>
          <a:ext cx="0" cy="0"/>
          <a:chOff x="0" y="0"/>
          <a:chExt cx="0" cy="0"/>
        </a:xfrm>
      </p:grpSpPr>
      <p:sp>
        <p:nvSpPr>
          <p:cNvPr id="1848" name="Google Shape;1848;p66"/>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a:solidFill>
                  <a:srgbClr val="008000"/>
                </a:solidFill>
              </a:rPr>
              <a:t>What does Profit exhibit?</a:t>
            </a:r>
            <a:endParaRPr sz="3700" b="1">
              <a:solidFill>
                <a:srgbClr val="008000"/>
              </a:solidFill>
            </a:endParaRPr>
          </a:p>
        </p:txBody>
      </p:sp>
      <p:sp>
        <p:nvSpPr>
          <p:cNvPr id="1849" name="Google Shape;1849;p66"/>
          <p:cNvSpPr txBox="1"/>
          <p:nvPr/>
        </p:nvSpPr>
        <p:spPr>
          <a:xfrm>
            <a:off x="76200" y="895351"/>
            <a:ext cx="8991600" cy="3810000"/>
          </a:xfrm>
          <a:prstGeom prst="rect">
            <a:avLst/>
          </a:prstGeom>
          <a:noFill/>
          <a:ln>
            <a:noFill/>
          </a:ln>
        </p:spPr>
        <p:txBody>
          <a:bodyPr spcFirstLastPara="1" wrap="square" lIns="91425" tIns="45700" rIns="91425" bIns="45700" anchor="t" anchorCtr="0">
            <a:noAutofit/>
          </a:bodyPr>
          <a:lstStyle/>
          <a:p>
            <a:pPr marL="457200" marR="0" lvl="0" indent="-406400" algn="l" rtl="0">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Measures the quality of managers’ decision- making skills</a:t>
            </a:r>
            <a:endParaRPr sz="2800">
              <a:solidFill>
                <a:schemeClr val="dk1"/>
              </a:solidFill>
              <a:latin typeface="Muli"/>
              <a:ea typeface="Muli"/>
              <a:cs typeface="Muli"/>
              <a:sym typeface="Muli"/>
            </a:endParaRPr>
          </a:p>
          <a:p>
            <a:pPr marL="457200" marR="0" lvl="0" indent="-406400" algn="l" rtl="0">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Measures the performance of the company</a:t>
            </a:r>
            <a:endParaRPr sz="2800">
              <a:solidFill>
                <a:schemeClr val="dk1"/>
              </a:solidFill>
              <a:latin typeface="Muli"/>
              <a:ea typeface="Muli"/>
              <a:cs typeface="Muli"/>
              <a:sym typeface="Muli"/>
            </a:endParaRPr>
          </a:p>
          <a:p>
            <a:pPr marL="914400" marR="0" lvl="0" indent="0" algn="l" rtl="0">
              <a:spcBef>
                <a:spcPts val="0"/>
              </a:spcBef>
              <a:spcAft>
                <a:spcPts val="0"/>
              </a:spcAft>
              <a:buNone/>
            </a:pPr>
            <a:endParaRPr sz="2800">
              <a:solidFill>
                <a:schemeClr val="dk1"/>
              </a:solidFill>
              <a:latin typeface="Muli"/>
              <a:ea typeface="Muli"/>
              <a:cs typeface="Muli"/>
              <a:sym typeface="Muli"/>
            </a:endParaRPr>
          </a:p>
          <a:p>
            <a:pPr marL="914400" marR="0" lvl="0" indent="0" algn="l" rtl="0">
              <a:spcBef>
                <a:spcPts val="0"/>
              </a:spcBef>
              <a:spcAft>
                <a:spcPts val="0"/>
              </a:spcAft>
              <a:buNone/>
            </a:pPr>
            <a:endParaRPr sz="2800" i="0" u="none" strike="noStrike" cap="none">
              <a:solidFill>
                <a:srgbClr val="FF0000"/>
              </a:solidFill>
              <a:latin typeface="Muli"/>
              <a:ea typeface="Muli"/>
              <a:cs typeface="Muli"/>
              <a:sym typeface="Muli"/>
            </a:endParaRPr>
          </a:p>
        </p:txBody>
      </p:sp>
      <p:pic>
        <p:nvPicPr>
          <p:cNvPr id="1850" name="Google Shape;1850;p66"/>
          <p:cNvPicPr preferRelativeResize="0"/>
          <p:nvPr/>
        </p:nvPicPr>
        <p:blipFill>
          <a:blip r:embed="rId3">
            <a:alphaModFix/>
          </a:blip>
          <a:stretch>
            <a:fillRect/>
          </a:stretch>
        </p:blipFill>
        <p:spPr>
          <a:xfrm>
            <a:off x="2859575" y="2251625"/>
            <a:ext cx="2905125" cy="2905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9">
                                            <p:txEl>
                                              <p:pRg st="0" end="0"/>
                                            </p:txEl>
                                          </p:spTgt>
                                        </p:tgtEl>
                                        <p:attrNameLst>
                                          <p:attrName>style.visibility</p:attrName>
                                        </p:attrNameLst>
                                      </p:cBhvr>
                                      <p:to>
                                        <p:strVal val="visible"/>
                                      </p:to>
                                    </p:set>
                                    <p:animEffect transition="in" filter="fade">
                                      <p:cBhvr>
                                        <p:cTn id="7" dur="1000"/>
                                        <p:tgtEl>
                                          <p:spTgt spid="18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49">
                                            <p:txEl>
                                              <p:pRg st="1" end="1"/>
                                            </p:txEl>
                                          </p:spTgt>
                                        </p:tgtEl>
                                        <p:attrNameLst>
                                          <p:attrName>style.visibility</p:attrName>
                                        </p:attrNameLst>
                                      </p:cBhvr>
                                      <p:to>
                                        <p:strVal val="visible"/>
                                      </p:to>
                                    </p:set>
                                    <p:animEffect transition="in" filter="fade">
                                      <p:cBhvr>
                                        <p:cTn id="12" dur="1000"/>
                                        <p:tgtEl>
                                          <p:spTgt spid="184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49">
                                            <p:txEl>
                                              <p:pRg st="2" end="2"/>
                                            </p:txEl>
                                          </p:spTgt>
                                        </p:tgtEl>
                                        <p:attrNameLst>
                                          <p:attrName>style.visibility</p:attrName>
                                        </p:attrNameLst>
                                      </p:cBhvr>
                                      <p:to>
                                        <p:strVal val="visible"/>
                                      </p:to>
                                    </p:set>
                                    <p:animEffect transition="in" filter="fade">
                                      <p:cBhvr>
                                        <p:cTn id="17" dur="1000"/>
                                        <p:tgtEl>
                                          <p:spTgt spid="184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49">
                                            <p:txEl>
                                              <p:pRg st="3" end="3"/>
                                            </p:txEl>
                                          </p:spTgt>
                                        </p:tgtEl>
                                        <p:attrNameLst>
                                          <p:attrName>style.visibility</p:attrName>
                                        </p:attrNameLst>
                                      </p:cBhvr>
                                      <p:to>
                                        <p:strVal val="visible"/>
                                      </p:to>
                                    </p:set>
                                    <p:animEffect transition="in" filter="fade">
                                      <p:cBhvr>
                                        <p:cTn id="22" dur="1000"/>
                                        <p:tgtEl>
                                          <p:spTgt spid="184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67"/>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a:solidFill>
                  <a:srgbClr val="008000"/>
                </a:solidFill>
              </a:rPr>
              <a:t>What does Profit do?</a:t>
            </a:r>
            <a:endParaRPr sz="3700" b="1">
              <a:solidFill>
                <a:srgbClr val="008000"/>
              </a:solidFill>
            </a:endParaRPr>
          </a:p>
        </p:txBody>
      </p:sp>
      <p:sp>
        <p:nvSpPr>
          <p:cNvPr id="1857" name="Google Shape;1857;p67"/>
          <p:cNvSpPr txBox="1"/>
          <p:nvPr/>
        </p:nvSpPr>
        <p:spPr>
          <a:xfrm>
            <a:off x="76200" y="895351"/>
            <a:ext cx="8991600" cy="3810000"/>
          </a:xfrm>
          <a:prstGeom prst="rect">
            <a:avLst/>
          </a:prstGeom>
          <a:noFill/>
          <a:ln>
            <a:noFill/>
          </a:ln>
        </p:spPr>
        <p:txBody>
          <a:bodyPr spcFirstLastPara="1" wrap="square" lIns="91425" tIns="45700" rIns="91425" bIns="45700" anchor="t" anchorCtr="0">
            <a:noAutofit/>
          </a:bodyPr>
          <a:lstStyle/>
          <a:p>
            <a:pPr marL="457200" marR="0" lvl="0" indent="-406400" algn="l" rtl="0">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Encourages good management decisions by linking profit with incentives</a:t>
            </a:r>
            <a:endParaRPr sz="2800" i="0" u="none" strike="noStrike" cap="none">
              <a:solidFill>
                <a:srgbClr val="FF0000"/>
              </a:solidFill>
              <a:latin typeface="Muli"/>
              <a:ea typeface="Muli"/>
              <a:cs typeface="Muli"/>
              <a:sym typeface="Muli"/>
            </a:endParaRPr>
          </a:p>
        </p:txBody>
      </p:sp>
      <p:pic>
        <p:nvPicPr>
          <p:cNvPr id="1858" name="Google Shape;1858;p67"/>
          <p:cNvPicPr preferRelativeResize="0"/>
          <p:nvPr/>
        </p:nvPicPr>
        <p:blipFill>
          <a:blip r:embed="rId3">
            <a:alphaModFix/>
          </a:blip>
          <a:stretch>
            <a:fillRect/>
          </a:stretch>
        </p:blipFill>
        <p:spPr>
          <a:xfrm>
            <a:off x="2263013" y="1878275"/>
            <a:ext cx="4617974" cy="32652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7">
                                            <p:txEl>
                                              <p:pRg st="0" end="0"/>
                                            </p:txEl>
                                          </p:spTgt>
                                        </p:tgtEl>
                                        <p:attrNameLst>
                                          <p:attrName>style.visibility</p:attrName>
                                        </p:attrNameLst>
                                      </p:cBhvr>
                                      <p:to>
                                        <p:strVal val="visible"/>
                                      </p:to>
                                    </p:set>
                                    <p:animEffect transition="in" filter="fade">
                                      <p:cBhvr>
                                        <p:cTn id="7" dur="1000"/>
                                        <p:tgtEl>
                                          <p:spTgt spid="18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63"/>
        <p:cNvGrpSpPr/>
        <p:nvPr/>
      </p:nvGrpSpPr>
      <p:grpSpPr>
        <a:xfrm>
          <a:off x="0" y="0"/>
          <a:ext cx="0" cy="0"/>
          <a:chOff x="0" y="0"/>
          <a:chExt cx="0" cy="0"/>
        </a:xfrm>
      </p:grpSpPr>
      <p:sp>
        <p:nvSpPr>
          <p:cNvPr id="1864" name="Google Shape;1864;p68"/>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a:solidFill>
                  <a:srgbClr val="008000"/>
                </a:solidFill>
              </a:rPr>
              <a:t>Sources of Profit</a:t>
            </a:r>
            <a:endParaRPr sz="3700" b="1">
              <a:solidFill>
                <a:srgbClr val="008000"/>
              </a:solidFill>
            </a:endParaRPr>
          </a:p>
        </p:txBody>
      </p:sp>
      <p:sp>
        <p:nvSpPr>
          <p:cNvPr id="1865" name="Google Shape;1865;p68"/>
          <p:cNvSpPr txBox="1"/>
          <p:nvPr/>
        </p:nvSpPr>
        <p:spPr>
          <a:xfrm>
            <a:off x="76200" y="895351"/>
            <a:ext cx="8991600" cy="3810000"/>
          </a:xfrm>
          <a:prstGeom prst="rect">
            <a:avLst/>
          </a:prstGeom>
          <a:noFill/>
          <a:ln>
            <a:noFill/>
          </a:ln>
        </p:spPr>
        <p:txBody>
          <a:bodyPr spcFirstLastPara="1" wrap="square" lIns="91425" tIns="45700" rIns="91425" bIns="45700" anchor="t" anchorCtr="0">
            <a:noAutofit/>
          </a:bodyPr>
          <a:lstStyle/>
          <a:p>
            <a:pPr marL="234950" marR="0" lvl="0" indent="-209550" algn="l" rtl="0">
              <a:spcBef>
                <a:spcPts val="0"/>
              </a:spcBef>
              <a:spcAft>
                <a:spcPts val="0"/>
              </a:spcAft>
              <a:buClr>
                <a:schemeClr val="dk1"/>
              </a:buClr>
              <a:buSzPts val="2800"/>
              <a:buFont typeface="Muli"/>
              <a:buChar char="•"/>
            </a:pPr>
            <a:r>
              <a:rPr lang="en" sz="2800" b="1">
                <a:solidFill>
                  <a:schemeClr val="dk1"/>
                </a:solidFill>
                <a:latin typeface="Muli"/>
                <a:ea typeface="Muli"/>
                <a:cs typeface="Muli"/>
                <a:sym typeface="Muli"/>
              </a:rPr>
              <a:t>Innovation</a:t>
            </a:r>
            <a:endParaRPr sz="2800" b="1">
              <a:solidFill>
                <a:schemeClr val="dk1"/>
              </a:solidFill>
              <a:latin typeface="Muli"/>
              <a:ea typeface="Muli"/>
              <a:cs typeface="Muli"/>
              <a:sym typeface="Muli"/>
            </a:endParaRPr>
          </a:p>
          <a:p>
            <a:pPr marL="457200" marR="0" lvl="0" indent="0" algn="l" rtl="0">
              <a:spcBef>
                <a:spcPts val="0"/>
              </a:spcBef>
              <a:spcAft>
                <a:spcPts val="0"/>
              </a:spcAft>
              <a:buNone/>
            </a:pPr>
            <a:r>
              <a:rPr lang="en" sz="2400">
                <a:solidFill>
                  <a:schemeClr val="dk1"/>
                </a:solidFill>
                <a:latin typeface="Muli"/>
                <a:ea typeface="Muli"/>
                <a:cs typeface="Muli"/>
                <a:sym typeface="Muli"/>
              </a:rPr>
              <a:t>Producing products that are better than existing products in terms of functionality, technology, and style</a:t>
            </a:r>
            <a:endParaRPr sz="2400">
              <a:solidFill>
                <a:schemeClr val="dk1"/>
              </a:solidFill>
              <a:latin typeface="Muli"/>
              <a:ea typeface="Muli"/>
              <a:cs typeface="Muli"/>
              <a:sym typeface="Muli"/>
            </a:endParaRPr>
          </a:p>
          <a:p>
            <a:pPr marL="234950" marR="0" lvl="0" indent="-209550" algn="l" rtl="0">
              <a:spcBef>
                <a:spcPts val="0"/>
              </a:spcBef>
              <a:spcAft>
                <a:spcPts val="0"/>
              </a:spcAft>
              <a:buClr>
                <a:schemeClr val="dk1"/>
              </a:buClr>
              <a:buSzPts val="2800"/>
              <a:buFont typeface="Muli"/>
              <a:buChar char="•"/>
            </a:pPr>
            <a:r>
              <a:rPr lang="en" sz="2800" b="1">
                <a:solidFill>
                  <a:schemeClr val="dk1"/>
                </a:solidFill>
                <a:latin typeface="Muli"/>
                <a:ea typeface="Muli"/>
                <a:cs typeface="Muli"/>
                <a:sym typeface="Muli"/>
              </a:rPr>
              <a:t>Risk taking</a:t>
            </a:r>
            <a:endParaRPr sz="2800" b="1">
              <a:solidFill>
                <a:schemeClr val="dk1"/>
              </a:solidFill>
              <a:latin typeface="Muli"/>
              <a:ea typeface="Muli"/>
              <a:cs typeface="Muli"/>
              <a:sym typeface="Muli"/>
            </a:endParaRPr>
          </a:p>
          <a:p>
            <a:pPr marL="457200" lvl="0" indent="0" algn="l" rtl="0">
              <a:lnSpc>
                <a:spcPct val="90000"/>
              </a:lnSpc>
              <a:spcBef>
                <a:spcPts val="600"/>
              </a:spcBef>
              <a:spcAft>
                <a:spcPts val="0"/>
              </a:spcAft>
              <a:buNone/>
            </a:pPr>
            <a:r>
              <a:rPr lang="en" sz="2400">
                <a:solidFill>
                  <a:schemeClr val="dk1"/>
                </a:solidFill>
                <a:latin typeface="Muli"/>
                <a:ea typeface="Muli"/>
                <a:cs typeface="Muli"/>
                <a:sym typeface="Muli"/>
              </a:rPr>
              <a:t>Future outcomes and their likelihoods are unknown, as are the reactions of rivals.</a:t>
            </a:r>
            <a:endParaRPr sz="2400">
              <a:solidFill>
                <a:schemeClr val="dk1"/>
              </a:solidFill>
              <a:latin typeface="Muli"/>
              <a:ea typeface="Muli"/>
              <a:cs typeface="Muli"/>
              <a:sym typeface="Muli"/>
            </a:endParaRPr>
          </a:p>
          <a:p>
            <a:pPr marL="234950" marR="0" lvl="0" indent="-209550" algn="l" rtl="0">
              <a:spcBef>
                <a:spcPts val="0"/>
              </a:spcBef>
              <a:spcAft>
                <a:spcPts val="0"/>
              </a:spcAft>
              <a:buClr>
                <a:schemeClr val="dk1"/>
              </a:buClr>
              <a:buSzPts val="2800"/>
              <a:buFont typeface="Muli"/>
              <a:buChar char="•"/>
            </a:pPr>
            <a:r>
              <a:rPr lang="en" sz="2800" b="1">
                <a:solidFill>
                  <a:schemeClr val="dk1"/>
                </a:solidFill>
                <a:latin typeface="Muli"/>
                <a:ea typeface="Muli"/>
                <a:cs typeface="Muli"/>
                <a:sym typeface="Muli"/>
              </a:rPr>
              <a:t>Exploiting Market Inefficiencies (Market Power)</a:t>
            </a:r>
            <a:endParaRPr sz="2800" b="1">
              <a:solidFill>
                <a:schemeClr val="dk1"/>
              </a:solidFill>
              <a:latin typeface="Muli"/>
              <a:ea typeface="Muli"/>
              <a:cs typeface="Muli"/>
              <a:sym typeface="Muli"/>
            </a:endParaRPr>
          </a:p>
          <a:p>
            <a:pPr marL="457200" lvl="0" indent="0" algn="l" rtl="0">
              <a:lnSpc>
                <a:spcPct val="90000"/>
              </a:lnSpc>
              <a:spcBef>
                <a:spcPts val="600"/>
              </a:spcBef>
              <a:spcAft>
                <a:spcPts val="0"/>
              </a:spcAft>
              <a:buNone/>
            </a:pPr>
            <a:r>
              <a:rPr lang="en" sz="2400">
                <a:solidFill>
                  <a:schemeClr val="dk1"/>
                </a:solidFill>
                <a:latin typeface="Muli"/>
                <a:ea typeface="Muli"/>
                <a:cs typeface="Muli"/>
                <a:sym typeface="Muli"/>
              </a:rPr>
              <a:t>Building barriers to entry, employing sophisticated pricing strategies, diversifying, and making good strategic production decisions</a:t>
            </a:r>
            <a:endParaRPr sz="2400">
              <a:solidFill>
                <a:schemeClr val="dk1"/>
              </a:solidFill>
              <a:latin typeface="Muli"/>
              <a:ea typeface="Muli"/>
              <a:cs typeface="Muli"/>
              <a:sym typeface="Muli"/>
            </a:endParaRPr>
          </a:p>
          <a:p>
            <a:pPr marL="457200" marR="0" lvl="0" indent="0" algn="l" rtl="0">
              <a:spcBef>
                <a:spcPts val="0"/>
              </a:spcBef>
              <a:spcAft>
                <a:spcPts val="0"/>
              </a:spcAft>
              <a:buNone/>
            </a:pPr>
            <a:endParaRPr sz="2800" b="1">
              <a:solidFill>
                <a:schemeClr val="dk1"/>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5">
                                            <p:txEl>
                                              <p:pRg st="0" end="0"/>
                                            </p:txEl>
                                          </p:spTgt>
                                        </p:tgtEl>
                                        <p:attrNameLst>
                                          <p:attrName>style.visibility</p:attrName>
                                        </p:attrNameLst>
                                      </p:cBhvr>
                                      <p:to>
                                        <p:strVal val="visible"/>
                                      </p:to>
                                    </p:set>
                                    <p:animEffect transition="in" filter="fade">
                                      <p:cBhvr>
                                        <p:cTn id="7" dur="1000"/>
                                        <p:tgtEl>
                                          <p:spTgt spid="18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5">
                                            <p:txEl>
                                              <p:pRg st="1" end="1"/>
                                            </p:txEl>
                                          </p:spTgt>
                                        </p:tgtEl>
                                        <p:attrNameLst>
                                          <p:attrName>style.visibility</p:attrName>
                                        </p:attrNameLst>
                                      </p:cBhvr>
                                      <p:to>
                                        <p:strVal val="visible"/>
                                      </p:to>
                                    </p:set>
                                    <p:animEffect transition="in" filter="fade">
                                      <p:cBhvr>
                                        <p:cTn id="12" dur="1000"/>
                                        <p:tgtEl>
                                          <p:spTgt spid="18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65">
                                            <p:txEl>
                                              <p:pRg st="2" end="2"/>
                                            </p:txEl>
                                          </p:spTgt>
                                        </p:tgtEl>
                                        <p:attrNameLst>
                                          <p:attrName>style.visibility</p:attrName>
                                        </p:attrNameLst>
                                      </p:cBhvr>
                                      <p:to>
                                        <p:strVal val="visible"/>
                                      </p:to>
                                    </p:set>
                                    <p:animEffect transition="in" filter="fade">
                                      <p:cBhvr>
                                        <p:cTn id="17" dur="1000"/>
                                        <p:tgtEl>
                                          <p:spTgt spid="18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65">
                                            <p:txEl>
                                              <p:pRg st="3" end="3"/>
                                            </p:txEl>
                                          </p:spTgt>
                                        </p:tgtEl>
                                        <p:attrNameLst>
                                          <p:attrName>style.visibility</p:attrName>
                                        </p:attrNameLst>
                                      </p:cBhvr>
                                      <p:to>
                                        <p:strVal val="visible"/>
                                      </p:to>
                                    </p:set>
                                    <p:animEffect transition="in" filter="fade">
                                      <p:cBhvr>
                                        <p:cTn id="22" dur="1000"/>
                                        <p:tgtEl>
                                          <p:spTgt spid="18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65">
                                            <p:txEl>
                                              <p:pRg st="4" end="4"/>
                                            </p:txEl>
                                          </p:spTgt>
                                        </p:tgtEl>
                                        <p:attrNameLst>
                                          <p:attrName>style.visibility</p:attrName>
                                        </p:attrNameLst>
                                      </p:cBhvr>
                                      <p:to>
                                        <p:strVal val="visible"/>
                                      </p:to>
                                    </p:set>
                                    <p:animEffect transition="in" filter="fade">
                                      <p:cBhvr>
                                        <p:cTn id="27" dur="1000"/>
                                        <p:tgtEl>
                                          <p:spTgt spid="186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65">
                                            <p:txEl>
                                              <p:pRg st="5" end="5"/>
                                            </p:txEl>
                                          </p:spTgt>
                                        </p:tgtEl>
                                        <p:attrNameLst>
                                          <p:attrName>style.visibility</p:attrName>
                                        </p:attrNameLst>
                                      </p:cBhvr>
                                      <p:to>
                                        <p:strVal val="visible"/>
                                      </p:to>
                                    </p:set>
                                    <p:animEffect transition="in" filter="fade">
                                      <p:cBhvr>
                                        <p:cTn id="32" dur="1000"/>
                                        <p:tgtEl>
                                          <p:spTgt spid="186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65">
                                            <p:txEl>
                                              <p:pRg st="6" end="6"/>
                                            </p:txEl>
                                          </p:spTgt>
                                        </p:tgtEl>
                                        <p:attrNameLst>
                                          <p:attrName>style.visibility</p:attrName>
                                        </p:attrNameLst>
                                      </p:cBhvr>
                                      <p:to>
                                        <p:strVal val="visible"/>
                                      </p:to>
                                    </p:set>
                                    <p:animEffect transition="in" filter="fade">
                                      <p:cBhvr>
                                        <p:cTn id="37" dur="1000"/>
                                        <p:tgtEl>
                                          <p:spTgt spid="186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p24"/>
          <p:cNvSpPr txBox="1"/>
          <p:nvPr/>
        </p:nvSpPr>
        <p:spPr>
          <a:xfrm>
            <a:off x="298175" y="3202050"/>
            <a:ext cx="85848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008000"/>
                </a:solidFill>
                <a:latin typeface="Muli"/>
                <a:ea typeface="Muli"/>
                <a:cs typeface="Muli"/>
                <a:sym typeface="Muli"/>
              </a:rPr>
              <a:t>A manager generally has responsibility for his or her own actions as well as for the actions of individuals, machines, and other inputs under the manager’s control.</a:t>
            </a:r>
            <a:endParaRPr sz="2200" b="1">
              <a:solidFill>
                <a:srgbClr val="008000"/>
              </a:solidFill>
              <a:latin typeface="Muli"/>
              <a:ea typeface="Muli"/>
              <a:cs typeface="Muli"/>
              <a:sym typeface="Muli"/>
            </a:endParaRPr>
          </a:p>
        </p:txBody>
      </p:sp>
      <p:sp>
        <p:nvSpPr>
          <p:cNvPr id="1528" name="Google Shape;1528;p24" descr="title-id"/>
          <p:cNvSpPr txBox="1"/>
          <p:nvPr/>
        </p:nvSpPr>
        <p:spPr>
          <a:xfrm>
            <a:off x="335450" y="23825"/>
            <a:ext cx="8510400" cy="12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5B5B5B"/>
                </a:solidFill>
                <a:latin typeface="Roboto Slab"/>
                <a:ea typeface="Roboto Slab"/>
                <a:cs typeface="Roboto Slab"/>
                <a:sym typeface="Roboto Slab"/>
              </a:rPr>
              <a:t>Why is Ralph fired?</a:t>
            </a:r>
            <a:endParaRPr sz="3600" b="1">
              <a:solidFill>
                <a:srgbClr val="5B5B5B"/>
              </a:solidFill>
              <a:latin typeface="Roboto Slab"/>
              <a:ea typeface="Roboto Slab"/>
              <a:cs typeface="Roboto Slab"/>
              <a:sym typeface="Roboto Slab"/>
            </a:endParaRPr>
          </a:p>
        </p:txBody>
      </p:sp>
      <p:pic>
        <p:nvPicPr>
          <p:cNvPr id="1529" name="Google Shape;1529;p24"/>
          <p:cNvPicPr preferRelativeResize="0"/>
          <p:nvPr/>
        </p:nvPicPr>
        <p:blipFill>
          <a:blip r:embed="rId3">
            <a:alphaModFix/>
          </a:blip>
          <a:stretch>
            <a:fillRect/>
          </a:stretch>
        </p:blipFill>
        <p:spPr>
          <a:xfrm>
            <a:off x="3563401" y="1013675"/>
            <a:ext cx="1482025" cy="2289425"/>
          </a:xfrm>
          <a:prstGeom prst="rect">
            <a:avLst/>
          </a:prstGeom>
          <a:noFill/>
          <a:ln>
            <a:noFill/>
          </a:ln>
        </p:spPr>
      </p:pic>
      <p:sp>
        <p:nvSpPr>
          <p:cNvPr id="1530" name="Google Shape;1530;p24"/>
          <p:cNvSpPr txBox="1"/>
          <p:nvPr/>
        </p:nvSpPr>
        <p:spPr>
          <a:xfrm>
            <a:off x="337825" y="4293350"/>
            <a:ext cx="8445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266D78"/>
                </a:solidFill>
                <a:latin typeface="Muli"/>
                <a:ea typeface="Muli"/>
                <a:cs typeface="Muli"/>
                <a:sym typeface="Muli"/>
              </a:rPr>
              <a:t>Ralph was fired for his managerial ineptness</a:t>
            </a:r>
            <a:endParaRPr sz="2400" b="1">
              <a:solidFill>
                <a:srgbClr val="266D78"/>
              </a:solidFill>
              <a:latin typeface="Muli"/>
              <a:ea typeface="Muli"/>
              <a:cs typeface="Muli"/>
              <a:sym typeface="Muli"/>
            </a:endParaRPr>
          </a:p>
        </p:txBody>
      </p:sp>
      <p:sp>
        <p:nvSpPr>
          <p:cNvPr id="1531" name="Google Shape;1531;p24"/>
          <p:cNvSpPr txBox="1"/>
          <p:nvPr/>
        </p:nvSpPr>
        <p:spPr>
          <a:xfrm>
            <a:off x="751900" y="1917925"/>
            <a:ext cx="627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Muli"/>
              <a:ea typeface="Muli"/>
              <a:cs typeface="Muli"/>
              <a:sym typeface="Muli"/>
            </a:endParaRPr>
          </a:p>
        </p:txBody>
      </p:sp>
      <p:pic>
        <p:nvPicPr>
          <p:cNvPr id="1532" name="Google Shape;1532;p24"/>
          <p:cNvPicPr preferRelativeResize="0"/>
          <p:nvPr/>
        </p:nvPicPr>
        <p:blipFill>
          <a:blip r:embed="rId4">
            <a:alphaModFix/>
          </a:blip>
          <a:stretch>
            <a:fillRect/>
          </a:stretch>
        </p:blipFill>
        <p:spPr>
          <a:xfrm>
            <a:off x="793226" y="403202"/>
            <a:ext cx="7346675" cy="2809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flip dir="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7"/>
                                        </p:tgtEl>
                                        <p:attrNameLst>
                                          <p:attrName>style.visibility</p:attrName>
                                        </p:attrNameLst>
                                      </p:cBhvr>
                                      <p:to>
                                        <p:strVal val="visible"/>
                                      </p:to>
                                    </p:set>
                                    <p:animEffect transition="in" filter="fade">
                                      <p:cBhvr>
                                        <p:cTn id="7" dur="1000"/>
                                        <p:tgtEl>
                                          <p:spTgt spid="15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0"/>
                                        </p:tgtEl>
                                        <p:attrNameLst>
                                          <p:attrName>style.visibility</p:attrName>
                                        </p:attrNameLst>
                                      </p:cBhvr>
                                      <p:to>
                                        <p:strVal val="visible"/>
                                      </p:to>
                                    </p:set>
                                    <p:animEffect transition="in" filter="fade">
                                      <p:cBhvr>
                                        <p:cTn id="12" dur="1000"/>
                                        <p:tgtEl>
                                          <p:spTgt spid="15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2"/>
                                        </p:tgtEl>
                                        <p:attrNameLst>
                                          <p:attrName>style.visibility</p:attrName>
                                        </p:attrNameLst>
                                      </p:cBhvr>
                                      <p:to>
                                        <p:strVal val="visible"/>
                                      </p:to>
                                    </p:set>
                                    <p:animEffect transition="in" filter="fade">
                                      <p:cBhvr>
                                        <p:cTn id="17" dur="1000"/>
                                        <p:tgtEl>
                                          <p:spTgt spid="1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70"/>
          <p:cNvSpPr txBox="1">
            <a:spLocks noGrp="1"/>
          </p:cNvSpPr>
          <p:nvPr>
            <p:ph type="title"/>
          </p:nvPr>
        </p:nvSpPr>
        <p:spPr>
          <a:xfrm>
            <a:off x="152400" y="1905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a:solidFill>
                  <a:srgbClr val="008000"/>
                </a:solidFill>
              </a:rPr>
              <a:t>Managerial Interests and Principal-Agent Problem</a:t>
            </a:r>
            <a:endParaRPr sz="3700" b="1">
              <a:solidFill>
                <a:srgbClr val="008000"/>
              </a:solidFill>
            </a:endParaRPr>
          </a:p>
        </p:txBody>
      </p:sp>
      <p:sp>
        <p:nvSpPr>
          <p:cNvPr id="1888" name="Google Shape;1888;p70"/>
          <p:cNvSpPr txBox="1"/>
          <p:nvPr/>
        </p:nvSpPr>
        <p:spPr>
          <a:xfrm>
            <a:off x="76200" y="1240950"/>
            <a:ext cx="8991600" cy="3388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2800">
                <a:solidFill>
                  <a:schemeClr val="dk1"/>
                </a:solidFill>
                <a:latin typeface="Muli"/>
                <a:ea typeface="Muli"/>
                <a:cs typeface="Muli"/>
                <a:sym typeface="Muli"/>
              </a:rPr>
              <a:t>The interests of a firm’s owners and those of its managers may differ, unless the manager is the owner.</a:t>
            </a:r>
            <a:endParaRPr sz="2800">
              <a:solidFill>
                <a:schemeClr val="dk1"/>
              </a:solidFill>
              <a:latin typeface="Muli"/>
              <a:ea typeface="Muli"/>
              <a:cs typeface="Muli"/>
              <a:sym typeface="Muli"/>
            </a:endParaRPr>
          </a:p>
          <a:p>
            <a:pPr marL="914400" lvl="0" indent="0" algn="l" rtl="0">
              <a:lnSpc>
                <a:spcPct val="115000"/>
              </a:lnSpc>
              <a:spcBef>
                <a:spcPts val="700"/>
              </a:spcBef>
              <a:spcAft>
                <a:spcPts val="0"/>
              </a:spcAft>
              <a:buNone/>
            </a:pPr>
            <a:endParaRPr sz="2800" b="1">
              <a:solidFill>
                <a:schemeClr val="dk1"/>
              </a:solidFill>
              <a:latin typeface="Muli"/>
              <a:ea typeface="Muli"/>
              <a:cs typeface="Muli"/>
              <a:sym typeface="Muli"/>
            </a:endParaRPr>
          </a:p>
          <a:p>
            <a:pPr marL="457200" lvl="0" indent="0" algn="l" rtl="0">
              <a:lnSpc>
                <a:spcPct val="115000"/>
              </a:lnSpc>
              <a:spcBef>
                <a:spcPts val="700"/>
              </a:spcBef>
              <a:spcAft>
                <a:spcPts val="0"/>
              </a:spcAft>
              <a:buNone/>
            </a:pPr>
            <a:endParaRPr sz="2800">
              <a:solidFill>
                <a:schemeClr val="dk1"/>
              </a:solidFill>
              <a:latin typeface="Muli"/>
              <a:ea typeface="Muli"/>
              <a:cs typeface="Muli"/>
              <a:sym typeface="Muli"/>
            </a:endParaRPr>
          </a:p>
          <a:p>
            <a:pPr marL="457200" marR="0" lvl="0" indent="0" algn="l" rtl="0">
              <a:spcBef>
                <a:spcPts val="0"/>
              </a:spcBef>
              <a:spcAft>
                <a:spcPts val="0"/>
              </a:spcAft>
              <a:buNone/>
            </a:pPr>
            <a:endParaRPr sz="2800" b="1">
              <a:solidFill>
                <a:schemeClr val="dk1"/>
              </a:solidFill>
              <a:latin typeface="Muli"/>
              <a:ea typeface="Muli"/>
              <a:cs typeface="Muli"/>
              <a:sym typeface="Muli"/>
            </a:endParaRPr>
          </a:p>
          <a:p>
            <a:pPr marL="457200" lvl="0" indent="0" algn="l" rtl="0">
              <a:lnSpc>
                <a:spcPct val="90000"/>
              </a:lnSpc>
              <a:spcBef>
                <a:spcPts val="600"/>
              </a:spcBef>
              <a:spcAft>
                <a:spcPts val="0"/>
              </a:spcAft>
              <a:buNone/>
            </a:pPr>
            <a:endParaRPr sz="2800">
              <a:solidFill>
                <a:schemeClr val="dk1"/>
              </a:solidFill>
              <a:latin typeface="Muli"/>
              <a:ea typeface="Muli"/>
              <a:cs typeface="Muli"/>
              <a:sym typeface="Muli"/>
            </a:endParaRPr>
          </a:p>
          <a:p>
            <a:pPr marL="457200" marR="0" lvl="0" indent="0" algn="l" rtl="0">
              <a:spcBef>
                <a:spcPts val="0"/>
              </a:spcBef>
              <a:spcAft>
                <a:spcPts val="0"/>
              </a:spcAft>
              <a:buNone/>
            </a:pPr>
            <a:endParaRPr sz="2800" b="1">
              <a:solidFill>
                <a:schemeClr val="dk1"/>
              </a:solidFill>
              <a:latin typeface="Muli"/>
              <a:ea typeface="Muli"/>
              <a:cs typeface="Muli"/>
              <a:sym typeface="Muli"/>
            </a:endParaRPr>
          </a:p>
        </p:txBody>
      </p:sp>
      <p:pic>
        <p:nvPicPr>
          <p:cNvPr id="1889" name="Google Shape;1889;p70"/>
          <p:cNvPicPr preferRelativeResize="0"/>
          <p:nvPr/>
        </p:nvPicPr>
        <p:blipFill>
          <a:blip r:embed="rId3">
            <a:alphaModFix/>
          </a:blip>
          <a:stretch>
            <a:fillRect/>
          </a:stretch>
        </p:blipFill>
        <p:spPr>
          <a:xfrm>
            <a:off x="1952845" y="2643000"/>
            <a:ext cx="4308800" cy="2500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8">
                                            <p:txEl>
                                              <p:pRg st="0" end="0"/>
                                            </p:txEl>
                                          </p:spTgt>
                                        </p:tgtEl>
                                        <p:attrNameLst>
                                          <p:attrName>style.visibility</p:attrName>
                                        </p:attrNameLst>
                                      </p:cBhvr>
                                      <p:to>
                                        <p:strVal val="visible"/>
                                      </p:to>
                                    </p:set>
                                    <p:animEffect transition="in" filter="fade">
                                      <p:cBhvr>
                                        <p:cTn id="7" dur="1000"/>
                                        <p:tgtEl>
                                          <p:spTgt spid="18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88">
                                            <p:txEl>
                                              <p:pRg st="1" end="1"/>
                                            </p:txEl>
                                          </p:spTgt>
                                        </p:tgtEl>
                                        <p:attrNameLst>
                                          <p:attrName>style.visibility</p:attrName>
                                        </p:attrNameLst>
                                      </p:cBhvr>
                                      <p:to>
                                        <p:strVal val="visible"/>
                                      </p:to>
                                    </p:set>
                                    <p:animEffect transition="in" filter="fade">
                                      <p:cBhvr>
                                        <p:cTn id="12" dur="1000"/>
                                        <p:tgtEl>
                                          <p:spTgt spid="18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88">
                                            <p:txEl>
                                              <p:pRg st="2" end="2"/>
                                            </p:txEl>
                                          </p:spTgt>
                                        </p:tgtEl>
                                        <p:attrNameLst>
                                          <p:attrName>style.visibility</p:attrName>
                                        </p:attrNameLst>
                                      </p:cBhvr>
                                      <p:to>
                                        <p:strVal val="visible"/>
                                      </p:to>
                                    </p:set>
                                    <p:animEffect transition="in" filter="fade">
                                      <p:cBhvr>
                                        <p:cTn id="17" dur="1000"/>
                                        <p:tgtEl>
                                          <p:spTgt spid="18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88">
                                            <p:txEl>
                                              <p:pRg st="3" end="3"/>
                                            </p:txEl>
                                          </p:spTgt>
                                        </p:tgtEl>
                                        <p:attrNameLst>
                                          <p:attrName>style.visibility</p:attrName>
                                        </p:attrNameLst>
                                      </p:cBhvr>
                                      <p:to>
                                        <p:strVal val="visible"/>
                                      </p:to>
                                    </p:set>
                                    <p:animEffect transition="in" filter="fade">
                                      <p:cBhvr>
                                        <p:cTn id="22" dur="1000"/>
                                        <p:tgtEl>
                                          <p:spTgt spid="188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88">
                                            <p:txEl>
                                              <p:pRg st="4" end="4"/>
                                            </p:txEl>
                                          </p:spTgt>
                                        </p:tgtEl>
                                        <p:attrNameLst>
                                          <p:attrName>style.visibility</p:attrName>
                                        </p:attrNameLst>
                                      </p:cBhvr>
                                      <p:to>
                                        <p:strVal val="visible"/>
                                      </p:to>
                                    </p:set>
                                    <p:animEffect transition="in" filter="fade">
                                      <p:cBhvr>
                                        <p:cTn id="27" dur="1000"/>
                                        <p:tgtEl>
                                          <p:spTgt spid="188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88">
                                            <p:txEl>
                                              <p:pRg st="5" end="5"/>
                                            </p:txEl>
                                          </p:spTgt>
                                        </p:tgtEl>
                                        <p:attrNameLst>
                                          <p:attrName>style.visibility</p:attrName>
                                        </p:attrNameLst>
                                      </p:cBhvr>
                                      <p:to>
                                        <p:strVal val="visible"/>
                                      </p:to>
                                    </p:set>
                                    <p:animEffect transition="in" filter="fade">
                                      <p:cBhvr>
                                        <p:cTn id="32" dur="1000"/>
                                        <p:tgtEl>
                                          <p:spTgt spid="188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p71"/>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a:solidFill>
                  <a:srgbClr val="008000"/>
                </a:solidFill>
              </a:rPr>
              <a:t>Managerial Interests and Principal-Agent Problem</a:t>
            </a:r>
            <a:endParaRPr sz="3700" b="1">
              <a:solidFill>
                <a:srgbClr val="008000"/>
              </a:solidFill>
            </a:endParaRPr>
          </a:p>
        </p:txBody>
      </p:sp>
      <p:sp>
        <p:nvSpPr>
          <p:cNvPr id="1896" name="Google Shape;1896;p71"/>
          <p:cNvSpPr txBox="1"/>
          <p:nvPr/>
        </p:nvSpPr>
        <p:spPr>
          <a:xfrm>
            <a:off x="76200" y="1164750"/>
            <a:ext cx="8991600" cy="3388200"/>
          </a:xfrm>
          <a:prstGeom prst="rect">
            <a:avLst/>
          </a:prstGeom>
          <a:noFill/>
          <a:ln>
            <a:noFill/>
          </a:ln>
        </p:spPr>
        <p:txBody>
          <a:bodyPr spcFirstLastPara="1" wrap="square" lIns="91425" tIns="45700" rIns="91425" bIns="45700" anchor="t" anchorCtr="0">
            <a:noAutofit/>
          </a:bodyPr>
          <a:lstStyle/>
          <a:p>
            <a:pPr marL="457200" lvl="0" indent="-406400" algn="l" rtl="0">
              <a:lnSpc>
                <a:spcPct val="115000"/>
              </a:lnSpc>
              <a:spcBef>
                <a:spcPts val="800"/>
              </a:spcBef>
              <a:spcAft>
                <a:spcPts val="0"/>
              </a:spcAft>
              <a:buClr>
                <a:schemeClr val="dk1"/>
              </a:buClr>
              <a:buSzPts val="2800"/>
              <a:buFont typeface="Muli"/>
              <a:buChar char="•"/>
            </a:pPr>
            <a:r>
              <a:rPr lang="en" sz="2800" b="1" dirty="0">
                <a:solidFill>
                  <a:schemeClr val="dk1"/>
                </a:solidFill>
                <a:latin typeface="Muli"/>
                <a:ea typeface="Muli"/>
                <a:cs typeface="Muli"/>
                <a:sym typeface="Muli"/>
              </a:rPr>
              <a:t>Separation of ownership and control</a:t>
            </a:r>
            <a:endParaRPr sz="2800" b="1" dirty="0">
              <a:solidFill>
                <a:schemeClr val="dk1"/>
              </a:solidFill>
              <a:latin typeface="Muli"/>
              <a:ea typeface="Muli"/>
              <a:cs typeface="Muli"/>
              <a:sym typeface="Muli"/>
            </a:endParaRPr>
          </a:p>
          <a:p>
            <a:pPr marL="127000" lvl="0" algn="l" rtl="0">
              <a:lnSpc>
                <a:spcPct val="115000"/>
              </a:lnSpc>
              <a:spcBef>
                <a:spcPts val="0"/>
              </a:spcBef>
              <a:spcAft>
                <a:spcPts val="0"/>
              </a:spcAft>
              <a:buClr>
                <a:schemeClr val="dk1"/>
              </a:buClr>
              <a:buSzPts val="2500"/>
            </a:pPr>
            <a:r>
              <a:rPr lang="en" sz="2500" dirty="0" smtClean="0">
                <a:solidFill>
                  <a:schemeClr val="dk1"/>
                </a:solidFill>
                <a:latin typeface="Muli"/>
                <a:ea typeface="Muli"/>
                <a:cs typeface="Muli"/>
                <a:sym typeface="Muli"/>
              </a:rPr>
              <a:t>	</a:t>
            </a:r>
            <a:r>
              <a:rPr lang="en" sz="2500" b="1" dirty="0" smtClean="0">
                <a:solidFill>
                  <a:schemeClr val="accent2">
                    <a:lumMod val="50000"/>
                  </a:schemeClr>
                </a:solidFill>
                <a:latin typeface="Muli"/>
                <a:ea typeface="Muli"/>
                <a:cs typeface="Muli"/>
                <a:sym typeface="Muli"/>
              </a:rPr>
              <a:t>The </a:t>
            </a:r>
            <a:r>
              <a:rPr lang="en" sz="2500" b="1" dirty="0">
                <a:solidFill>
                  <a:schemeClr val="accent2">
                    <a:lumMod val="50000"/>
                  </a:schemeClr>
                </a:solidFill>
                <a:latin typeface="Muli"/>
                <a:ea typeface="Muli"/>
                <a:cs typeface="Muli"/>
                <a:sym typeface="Muli"/>
              </a:rPr>
              <a:t>principals are the owners.</a:t>
            </a:r>
            <a:endParaRPr sz="2500" b="1" dirty="0">
              <a:solidFill>
                <a:schemeClr val="accent2">
                  <a:lumMod val="50000"/>
                </a:schemeClr>
              </a:solidFill>
              <a:latin typeface="Muli"/>
              <a:ea typeface="Muli"/>
              <a:cs typeface="Muli"/>
              <a:sym typeface="Muli"/>
            </a:endParaRPr>
          </a:p>
          <a:p>
            <a:pPr marL="514350" lvl="0" indent="-228600" algn="l" rtl="0">
              <a:lnSpc>
                <a:spcPct val="115000"/>
              </a:lnSpc>
              <a:spcBef>
                <a:spcPts val="600"/>
              </a:spcBef>
              <a:spcAft>
                <a:spcPts val="0"/>
              </a:spcAft>
              <a:buNone/>
            </a:pPr>
            <a:r>
              <a:rPr lang="en" sz="2500" dirty="0" smtClean="0">
                <a:solidFill>
                  <a:schemeClr val="dk1"/>
                </a:solidFill>
                <a:latin typeface="Muli"/>
                <a:ea typeface="Muli"/>
                <a:cs typeface="Muli"/>
                <a:sym typeface="Muli"/>
              </a:rPr>
              <a:t>   •</a:t>
            </a:r>
            <a:r>
              <a:rPr lang="en" sz="2500" dirty="0">
                <a:solidFill>
                  <a:schemeClr val="dk1"/>
                </a:solidFill>
                <a:latin typeface="Muli"/>
                <a:ea typeface="Muli"/>
                <a:cs typeface="Muli"/>
                <a:sym typeface="Muli"/>
              </a:rPr>
              <a:t>They want managers to maximize the value of the firm.</a:t>
            </a:r>
            <a:endParaRPr sz="2500" dirty="0">
              <a:solidFill>
                <a:schemeClr val="dk1"/>
              </a:solidFill>
              <a:latin typeface="Muli"/>
              <a:ea typeface="Muli"/>
              <a:cs typeface="Muli"/>
              <a:sym typeface="Muli"/>
            </a:endParaRPr>
          </a:p>
          <a:p>
            <a:pPr marL="127000" lvl="0" algn="l" rtl="0">
              <a:lnSpc>
                <a:spcPct val="115000"/>
              </a:lnSpc>
              <a:spcBef>
                <a:spcPts val="700"/>
              </a:spcBef>
              <a:spcAft>
                <a:spcPts val="0"/>
              </a:spcAft>
              <a:buClr>
                <a:schemeClr val="dk1"/>
              </a:buClr>
              <a:buSzPts val="2500"/>
            </a:pPr>
            <a:r>
              <a:rPr lang="en" sz="2500" dirty="0" smtClean="0">
                <a:solidFill>
                  <a:schemeClr val="dk1"/>
                </a:solidFill>
                <a:latin typeface="Muli"/>
                <a:ea typeface="Muli"/>
                <a:cs typeface="Muli"/>
                <a:sym typeface="Muli"/>
              </a:rPr>
              <a:t>	</a:t>
            </a:r>
            <a:r>
              <a:rPr lang="en" sz="2500" b="1" dirty="0" smtClean="0">
                <a:solidFill>
                  <a:schemeClr val="accent2">
                    <a:lumMod val="50000"/>
                  </a:schemeClr>
                </a:solidFill>
                <a:latin typeface="Muli"/>
                <a:ea typeface="Muli"/>
                <a:cs typeface="Muli"/>
                <a:sym typeface="Muli"/>
              </a:rPr>
              <a:t>The </a:t>
            </a:r>
            <a:r>
              <a:rPr lang="en" sz="2500" b="1" dirty="0">
                <a:solidFill>
                  <a:schemeClr val="accent2">
                    <a:lumMod val="50000"/>
                  </a:schemeClr>
                </a:solidFill>
                <a:latin typeface="Muli"/>
                <a:ea typeface="Muli"/>
                <a:cs typeface="Muli"/>
                <a:sym typeface="Muli"/>
              </a:rPr>
              <a:t>agents are the managers.</a:t>
            </a:r>
            <a:endParaRPr sz="2500" b="1" dirty="0">
              <a:solidFill>
                <a:schemeClr val="accent2">
                  <a:lumMod val="50000"/>
                </a:schemeClr>
              </a:solidFill>
              <a:latin typeface="Muli"/>
              <a:ea typeface="Muli"/>
              <a:cs typeface="Muli"/>
              <a:sym typeface="Muli"/>
            </a:endParaRPr>
          </a:p>
          <a:p>
            <a:pPr marL="514350" lvl="0" indent="-228600" algn="l" rtl="0">
              <a:lnSpc>
                <a:spcPct val="115000"/>
              </a:lnSpc>
              <a:spcBef>
                <a:spcPts val="600"/>
              </a:spcBef>
              <a:spcAft>
                <a:spcPts val="0"/>
              </a:spcAft>
              <a:buNone/>
            </a:pPr>
            <a:r>
              <a:rPr lang="en" sz="2500" dirty="0" smtClean="0">
                <a:solidFill>
                  <a:schemeClr val="dk1"/>
                </a:solidFill>
                <a:latin typeface="Muli"/>
                <a:ea typeface="Muli"/>
                <a:cs typeface="Muli"/>
                <a:sym typeface="Muli"/>
              </a:rPr>
              <a:t>   •</a:t>
            </a:r>
            <a:r>
              <a:rPr lang="en" sz="2500" dirty="0">
                <a:solidFill>
                  <a:schemeClr val="dk1"/>
                </a:solidFill>
                <a:latin typeface="Muli"/>
                <a:ea typeface="Muli"/>
                <a:cs typeface="Muli"/>
                <a:sym typeface="Muli"/>
              </a:rPr>
              <a:t>They want more compensation and less </a:t>
            </a:r>
            <a:r>
              <a:rPr lang="en" sz="2500" dirty="0" smtClean="0">
                <a:solidFill>
                  <a:schemeClr val="dk1"/>
                </a:solidFill>
                <a:latin typeface="Muli"/>
                <a:ea typeface="Muli"/>
                <a:cs typeface="Muli"/>
                <a:sym typeface="Muli"/>
              </a:rPr>
              <a:t>accountability.</a:t>
            </a:r>
            <a:endParaRPr lang="en" sz="2500" dirty="0">
              <a:solidFill>
                <a:schemeClr val="dk1"/>
              </a:solidFill>
              <a:latin typeface="Muli"/>
              <a:ea typeface="Muli"/>
              <a:cs typeface="Muli"/>
              <a:sym typeface="Muli"/>
            </a:endParaRPr>
          </a:p>
          <a:p>
            <a:pPr marL="628650" lvl="0" indent="-342900" algn="l" rtl="0">
              <a:lnSpc>
                <a:spcPct val="115000"/>
              </a:lnSpc>
              <a:spcBef>
                <a:spcPts val="600"/>
              </a:spcBef>
              <a:spcAft>
                <a:spcPts val="0"/>
              </a:spcAft>
              <a:buFont typeface="Arial" panose="020B0604020202020204" pitchFamily="34" charset="0"/>
              <a:buChar char="•"/>
            </a:pPr>
            <a:r>
              <a:rPr lang="en" sz="2500" b="1" dirty="0" smtClean="0">
                <a:solidFill>
                  <a:schemeClr val="accent3">
                    <a:lumMod val="50000"/>
                  </a:schemeClr>
                </a:solidFill>
                <a:latin typeface="Muli"/>
                <a:ea typeface="Muli"/>
                <a:cs typeface="Muli"/>
                <a:sym typeface="Muli"/>
              </a:rPr>
              <a:t>The </a:t>
            </a:r>
            <a:r>
              <a:rPr lang="en" sz="2500" b="1" dirty="0">
                <a:solidFill>
                  <a:schemeClr val="accent3">
                    <a:lumMod val="50000"/>
                  </a:schemeClr>
                </a:solidFill>
                <a:latin typeface="Muli"/>
                <a:ea typeface="Muli"/>
                <a:cs typeface="Muli"/>
                <a:sym typeface="Muli"/>
              </a:rPr>
              <a:t>divergence in goals is the principal-agent problem.</a:t>
            </a:r>
            <a:endParaRPr sz="2500" b="1" dirty="0">
              <a:solidFill>
                <a:schemeClr val="accent3">
                  <a:lumMod val="50000"/>
                </a:schemeClr>
              </a:solidFill>
              <a:latin typeface="Muli"/>
              <a:ea typeface="Muli"/>
              <a:cs typeface="Muli"/>
              <a:sym typeface="Muli"/>
            </a:endParaRPr>
          </a:p>
          <a:p>
            <a:pPr marL="457200" lvl="0" indent="0" algn="l" rtl="0">
              <a:lnSpc>
                <a:spcPct val="115000"/>
              </a:lnSpc>
              <a:spcBef>
                <a:spcPts val="700"/>
              </a:spcBef>
              <a:spcAft>
                <a:spcPts val="0"/>
              </a:spcAft>
              <a:buNone/>
            </a:pPr>
            <a:endParaRPr sz="2800" dirty="0">
              <a:solidFill>
                <a:schemeClr val="dk1"/>
              </a:solidFill>
              <a:latin typeface="Muli"/>
              <a:ea typeface="Muli"/>
              <a:cs typeface="Muli"/>
              <a:sym typeface="Muli"/>
            </a:endParaRPr>
          </a:p>
          <a:p>
            <a:pPr marL="457200" marR="0" lvl="0" indent="0" algn="l" rtl="0">
              <a:spcBef>
                <a:spcPts val="0"/>
              </a:spcBef>
              <a:spcAft>
                <a:spcPts val="0"/>
              </a:spcAft>
              <a:buNone/>
            </a:pPr>
            <a:endParaRPr sz="2800" b="1" dirty="0">
              <a:solidFill>
                <a:schemeClr val="dk1"/>
              </a:solidFill>
              <a:latin typeface="Muli"/>
              <a:ea typeface="Muli"/>
              <a:cs typeface="Muli"/>
              <a:sym typeface="Muli"/>
            </a:endParaRPr>
          </a:p>
          <a:p>
            <a:pPr marL="457200" lvl="0" indent="0" algn="l" rtl="0">
              <a:lnSpc>
                <a:spcPct val="90000"/>
              </a:lnSpc>
              <a:spcBef>
                <a:spcPts val="600"/>
              </a:spcBef>
              <a:spcAft>
                <a:spcPts val="0"/>
              </a:spcAft>
              <a:buNone/>
            </a:pPr>
            <a:endParaRPr sz="2800" dirty="0">
              <a:solidFill>
                <a:schemeClr val="dk1"/>
              </a:solidFill>
              <a:latin typeface="Muli"/>
              <a:ea typeface="Muli"/>
              <a:cs typeface="Muli"/>
              <a:sym typeface="Muli"/>
            </a:endParaRPr>
          </a:p>
          <a:p>
            <a:pPr marL="457200" marR="0" lvl="0" indent="0" algn="l" rtl="0">
              <a:spcBef>
                <a:spcPts val="0"/>
              </a:spcBef>
              <a:spcAft>
                <a:spcPts val="0"/>
              </a:spcAft>
              <a:buNone/>
            </a:pPr>
            <a:endParaRPr sz="2800" b="1" dirty="0">
              <a:solidFill>
                <a:schemeClr val="dk1"/>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6">
                                            <p:txEl>
                                              <p:pRg st="0" end="0"/>
                                            </p:txEl>
                                          </p:spTgt>
                                        </p:tgtEl>
                                        <p:attrNameLst>
                                          <p:attrName>style.visibility</p:attrName>
                                        </p:attrNameLst>
                                      </p:cBhvr>
                                      <p:to>
                                        <p:strVal val="visible"/>
                                      </p:to>
                                    </p:set>
                                    <p:animEffect transition="in" filter="fade">
                                      <p:cBhvr>
                                        <p:cTn id="7" dur="1000"/>
                                        <p:tgtEl>
                                          <p:spTgt spid="18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96">
                                            <p:txEl>
                                              <p:pRg st="1" end="1"/>
                                            </p:txEl>
                                          </p:spTgt>
                                        </p:tgtEl>
                                        <p:attrNameLst>
                                          <p:attrName>style.visibility</p:attrName>
                                        </p:attrNameLst>
                                      </p:cBhvr>
                                      <p:to>
                                        <p:strVal val="visible"/>
                                      </p:to>
                                    </p:set>
                                    <p:animEffect transition="in" filter="fade">
                                      <p:cBhvr>
                                        <p:cTn id="12" dur="1000"/>
                                        <p:tgtEl>
                                          <p:spTgt spid="18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96">
                                            <p:txEl>
                                              <p:pRg st="2" end="2"/>
                                            </p:txEl>
                                          </p:spTgt>
                                        </p:tgtEl>
                                        <p:attrNameLst>
                                          <p:attrName>style.visibility</p:attrName>
                                        </p:attrNameLst>
                                      </p:cBhvr>
                                      <p:to>
                                        <p:strVal val="visible"/>
                                      </p:to>
                                    </p:set>
                                    <p:animEffect transition="in" filter="fade">
                                      <p:cBhvr>
                                        <p:cTn id="17" dur="1000"/>
                                        <p:tgtEl>
                                          <p:spTgt spid="18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96">
                                            <p:txEl>
                                              <p:pRg st="3" end="3"/>
                                            </p:txEl>
                                          </p:spTgt>
                                        </p:tgtEl>
                                        <p:attrNameLst>
                                          <p:attrName>style.visibility</p:attrName>
                                        </p:attrNameLst>
                                      </p:cBhvr>
                                      <p:to>
                                        <p:strVal val="visible"/>
                                      </p:to>
                                    </p:set>
                                    <p:animEffect transition="in" filter="fade">
                                      <p:cBhvr>
                                        <p:cTn id="22" dur="1000"/>
                                        <p:tgtEl>
                                          <p:spTgt spid="18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96">
                                            <p:txEl>
                                              <p:pRg st="4" end="4"/>
                                            </p:txEl>
                                          </p:spTgt>
                                        </p:tgtEl>
                                        <p:attrNameLst>
                                          <p:attrName>style.visibility</p:attrName>
                                        </p:attrNameLst>
                                      </p:cBhvr>
                                      <p:to>
                                        <p:strVal val="visible"/>
                                      </p:to>
                                    </p:set>
                                    <p:animEffect transition="in" filter="fade">
                                      <p:cBhvr>
                                        <p:cTn id="27" dur="1000"/>
                                        <p:tgtEl>
                                          <p:spTgt spid="189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96">
                                            <p:txEl>
                                              <p:pRg st="5" end="5"/>
                                            </p:txEl>
                                          </p:spTgt>
                                        </p:tgtEl>
                                        <p:attrNameLst>
                                          <p:attrName>style.visibility</p:attrName>
                                        </p:attrNameLst>
                                      </p:cBhvr>
                                      <p:to>
                                        <p:strVal val="visible"/>
                                      </p:to>
                                    </p:set>
                                    <p:animEffect transition="in" filter="fade">
                                      <p:cBhvr>
                                        <p:cTn id="32" dur="1000"/>
                                        <p:tgtEl>
                                          <p:spTgt spid="189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sp>
        <p:nvSpPr>
          <p:cNvPr id="1902" name="Google Shape;1902;p72"/>
          <p:cNvSpPr txBox="1">
            <a:spLocks noGrp="1"/>
          </p:cNvSpPr>
          <p:nvPr>
            <p:ph type="title"/>
          </p:nvPr>
        </p:nvSpPr>
        <p:spPr>
          <a:xfrm>
            <a:off x="152400" y="1905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a:solidFill>
                  <a:srgbClr val="008000"/>
                </a:solidFill>
              </a:rPr>
              <a:t>Managerial Interests and Principal-Agent Problem</a:t>
            </a:r>
            <a:endParaRPr sz="3700" b="1">
              <a:solidFill>
                <a:srgbClr val="008000"/>
              </a:solidFill>
            </a:endParaRPr>
          </a:p>
        </p:txBody>
      </p:sp>
      <p:sp>
        <p:nvSpPr>
          <p:cNvPr id="1903" name="Google Shape;1903;p72"/>
          <p:cNvSpPr txBox="1"/>
          <p:nvPr/>
        </p:nvSpPr>
        <p:spPr>
          <a:xfrm>
            <a:off x="76200" y="1317150"/>
            <a:ext cx="8991600" cy="3388200"/>
          </a:xfrm>
          <a:prstGeom prst="rect">
            <a:avLst/>
          </a:prstGeom>
          <a:noFill/>
          <a:ln>
            <a:noFill/>
          </a:ln>
        </p:spPr>
        <p:txBody>
          <a:bodyPr spcFirstLastPara="1" wrap="square" lIns="91425" tIns="45700" rIns="91425" bIns="45700" anchor="t" anchorCtr="0">
            <a:noAutofit/>
          </a:bodyPr>
          <a:lstStyle/>
          <a:p>
            <a:pPr marL="457200" lvl="0" indent="-406400" algn="l" rtl="0">
              <a:lnSpc>
                <a:spcPct val="115000"/>
              </a:lnSpc>
              <a:spcBef>
                <a:spcPts val="800"/>
              </a:spcBef>
              <a:spcAft>
                <a:spcPts val="0"/>
              </a:spcAft>
              <a:buClr>
                <a:schemeClr val="dk1"/>
              </a:buClr>
              <a:buSzPts val="2800"/>
              <a:buFont typeface="Muli"/>
              <a:buChar char="•"/>
            </a:pPr>
            <a:r>
              <a:rPr lang="en" sz="2800" b="1">
                <a:solidFill>
                  <a:schemeClr val="dk1"/>
                </a:solidFill>
                <a:latin typeface="Muli"/>
                <a:ea typeface="Muli"/>
                <a:cs typeface="Muli"/>
                <a:sym typeface="Muli"/>
              </a:rPr>
              <a:t>Moral Hazard</a:t>
            </a:r>
            <a:endParaRPr sz="2800" b="1">
              <a:solidFill>
                <a:schemeClr val="dk1"/>
              </a:solidFill>
              <a:latin typeface="Muli"/>
              <a:ea typeface="Muli"/>
              <a:cs typeface="Muli"/>
              <a:sym typeface="Muli"/>
            </a:endParaRPr>
          </a:p>
          <a:p>
            <a:pPr marL="914400" lvl="0" indent="-406400" algn="l" rtl="0">
              <a:lnSpc>
                <a:spcPct val="115000"/>
              </a:lnSpc>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Moral hazard exists when people behave differently when they are not subject to the risks associated with their behavior.</a:t>
            </a:r>
            <a:endParaRPr sz="2800">
              <a:solidFill>
                <a:schemeClr val="dk1"/>
              </a:solidFill>
              <a:latin typeface="Muli"/>
              <a:ea typeface="Muli"/>
              <a:cs typeface="Muli"/>
              <a:sym typeface="Muli"/>
            </a:endParaRPr>
          </a:p>
          <a:p>
            <a:pPr marL="914400" lvl="0" indent="-406400" algn="l" rtl="0">
              <a:lnSpc>
                <a:spcPct val="115000"/>
              </a:lnSpc>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Managers who do not maximize the value of the firm may do so because they do not suffer as a result of their behavior.</a:t>
            </a:r>
            <a:endParaRPr sz="2800">
              <a:solidFill>
                <a:schemeClr val="dk1"/>
              </a:solidFill>
              <a:latin typeface="Muli"/>
              <a:ea typeface="Muli"/>
              <a:cs typeface="Muli"/>
              <a:sym typeface="Muli"/>
            </a:endParaRPr>
          </a:p>
          <a:p>
            <a:pPr marL="457200" lvl="0" indent="0" algn="l" rtl="0">
              <a:lnSpc>
                <a:spcPct val="115000"/>
              </a:lnSpc>
              <a:spcBef>
                <a:spcPts val="700"/>
              </a:spcBef>
              <a:spcAft>
                <a:spcPts val="0"/>
              </a:spcAft>
              <a:buNone/>
            </a:pPr>
            <a:endParaRPr sz="2800">
              <a:solidFill>
                <a:schemeClr val="dk1"/>
              </a:solidFill>
              <a:latin typeface="Muli"/>
              <a:ea typeface="Muli"/>
              <a:cs typeface="Muli"/>
              <a:sym typeface="Muli"/>
            </a:endParaRPr>
          </a:p>
          <a:p>
            <a:pPr marL="457200" marR="0" lvl="0" indent="0" algn="l" rtl="0">
              <a:spcBef>
                <a:spcPts val="0"/>
              </a:spcBef>
              <a:spcAft>
                <a:spcPts val="0"/>
              </a:spcAft>
              <a:buNone/>
            </a:pPr>
            <a:endParaRPr sz="2800" b="1">
              <a:solidFill>
                <a:schemeClr val="dk1"/>
              </a:solidFill>
              <a:latin typeface="Muli"/>
              <a:ea typeface="Muli"/>
              <a:cs typeface="Muli"/>
              <a:sym typeface="Muli"/>
            </a:endParaRPr>
          </a:p>
          <a:p>
            <a:pPr marL="457200" lvl="0" indent="0" algn="l" rtl="0">
              <a:lnSpc>
                <a:spcPct val="90000"/>
              </a:lnSpc>
              <a:spcBef>
                <a:spcPts val="600"/>
              </a:spcBef>
              <a:spcAft>
                <a:spcPts val="0"/>
              </a:spcAft>
              <a:buNone/>
            </a:pPr>
            <a:endParaRPr sz="2800">
              <a:solidFill>
                <a:schemeClr val="dk1"/>
              </a:solidFill>
              <a:latin typeface="Muli"/>
              <a:ea typeface="Muli"/>
              <a:cs typeface="Muli"/>
              <a:sym typeface="Muli"/>
            </a:endParaRPr>
          </a:p>
          <a:p>
            <a:pPr marL="457200" marR="0" lvl="0" indent="0" algn="l" rtl="0">
              <a:spcBef>
                <a:spcPts val="0"/>
              </a:spcBef>
              <a:spcAft>
                <a:spcPts val="0"/>
              </a:spcAft>
              <a:buNone/>
            </a:pPr>
            <a:endParaRPr sz="2800" b="1">
              <a:solidFill>
                <a:schemeClr val="dk1"/>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03">
                                            <p:txEl>
                                              <p:pRg st="0" end="0"/>
                                            </p:txEl>
                                          </p:spTgt>
                                        </p:tgtEl>
                                        <p:attrNameLst>
                                          <p:attrName>style.visibility</p:attrName>
                                        </p:attrNameLst>
                                      </p:cBhvr>
                                      <p:to>
                                        <p:strVal val="visible"/>
                                      </p:to>
                                    </p:set>
                                    <p:animEffect transition="in" filter="fade">
                                      <p:cBhvr>
                                        <p:cTn id="7" dur="1000"/>
                                        <p:tgtEl>
                                          <p:spTgt spid="19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03">
                                            <p:txEl>
                                              <p:pRg st="1" end="1"/>
                                            </p:txEl>
                                          </p:spTgt>
                                        </p:tgtEl>
                                        <p:attrNameLst>
                                          <p:attrName>style.visibility</p:attrName>
                                        </p:attrNameLst>
                                      </p:cBhvr>
                                      <p:to>
                                        <p:strVal val="visible"/>
                                      </p:to>
                                    </p:set>
                                    <p:animEffect transition="in" filter="fade">
                                      <p:cBhvr>
                                        <p:cTn id="12" dur="1000"/>
                                        <p:tgtEl>
                                          <p:spTgt spid="19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03">
                                            <p:txEl>
                                              <p:pRg st="2" end="2"/>
                                            </p:txEl>
                                          </p:spTgt>
                                        </p:tgtEl>
                                        <p:attrNameLst>
                                          <p:attrName>style.visibility</p:attrName>
                                        </p:attrNameLst>
                                      </p:cBhvr>
                                      <p:to>
                                        <p:strVal val="visible"/>
                                      </p:to>
                                    </p:set>
                                    <p:animEffect transition="in" filter="fade">
                                      <p:cBhvr>
                                        <p:cTn id="17" dur="1000"/>
                                        <p:tgtEl>
                                          <p:spTgt spid="19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03">
                                            <p:txEl>
                                              <p:pRg st="3" end="3"/>
                                            </p:txEl>
                                          </p:spTgt>
                                        </p:tgtEl>
                                        <p:attrNameLst>
                                          <p:attrName>style.visibility</p:attrName>
                                        </p:attrNameLst>
                                      </p:cBhvr>
                                      <p:to>
                                        <p:strVal val="visible"/>
                                      </p:to>
                                    </p:set>
                                    <p:animEffect transition="in" filter="fade">
                                      <p:cBhvr>
                                        <p:cTn id="22" dur="1000"/>
                                        <p:tgtEl>
                                          <p:spTgt spid="19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03">
                                            <p:txEl>
                                              <p:pRg st="4" end="4"/>
                                            </p:txEl>
                                          </p:spTgt>
                                        </p:tgtEl>
                                        <p:attrNameLst>
                                          <p:attrName>style.visibility</p:attrName>
                                        </p:attrNameLst>
                                      </p:cBhvr>
                                      <p:to>
                                        <p:strVal val="visible"/>
                                      </p:to>
                                    </p:set>
                                    <p:animEffect transition="in" filter="fade">
                                      <p:cBhvr>
                                        <p:cTn id="27" dur="1000"/>
                                        <p:tgtEl>
                                          <p:spTgt spid="19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03">
                                            <p:txEl>
                                              <p:pRg st="5" end="5"/>
                                            </p:txEl>
                                          </p:spTgt>
                                        </p:tgtEl>
                                        <p:attrNameLst>
                                          <p:attrName>style.visibility</p:attrName>
                                        </p:attrNameLst>
                                      </p:cBhvr>
                                      <p:to>
                                        <p:strVal val="visible"/>
                                      </p:to>
                                    </p:set>
                                    <p:animEffect transition="in" filter="fade">
                                      <p:cBhvr>
                                        <p:cTn id="32" dur="1000"/>
                                        <p:tgtEl>
                                          <p:spTgt spid="190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03">
                                            <p:txEl>
                                              <p:pRg st="6" end="6"/>
                                            </p:txEl>
                                          </p:spTgt>
                                        </p:tgtEl>
                                        <p:attrNameLst>
                                          <p:attrName>style.visibility</p:attrName>
                                        </p:attrNameLst>
                                      </p:cBhvr>
                                      <p:to>
                                        <p:strVal val="visible"/>
                                      </p:to>
                                    </p:set>
                                    <p:animEffect transition="in" filter="fade">
                                      <p:cBhvr>
                                        <p:cTn id="37" dur="1000"/>
                                        <p:tgtEl>
                                          <p:spTgt spid="19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73"/>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a:solidFill>
                  <a:srgbClr val="008000"/>
                </a:solidFill>
              </a:rPr>
              <a:t>Managerial Interests and Principal-Agent Problem</a:t>
            </a:r>
            <a:endParaRPr sz="3700" b="1">
              <a:solidFill>
                <a:srgbClr val="008000"/>
              </a:solidFill>
            </a:endParaRPr>
          </a:p>
        </p:txBody>
      </p:sp>
      <p:sp>
        <p:nvSpPr>
          <p:cNvPr id="1910" name="Google Shape;1910;p73"/>
          <p:cNvSpPr txBox="1"/>
          <p:nvPr/>
        </p:nvSpPr>
        <p:spPr>
          <a:xfrm>
            <a:off x="76200" y="1164750"/>
            <a:ext cx="8991600" cy="3388200"/>
          </a:xfrm>
          <a:prstGeom prst="rect">
            <a:avLst/>
          </a:prstGeom>
          <a:noFill/>
          <a:ln>
            <a:noFill/>
          </a:ln>
        </p:spPr>
        <p:txBody>
          <a:bodyPr spcFirstLastPara="1" wrap="square" lIns="91425" tIns="45700" rIns="91425" bIns="45700" anchor="t" anchorCtr="0">
            <a:noAutofit/>
          </a:bodyPr>
          <a:lstStyle/>
          <a:p>
            <a:pPr marL="457200" lvl="0" indent="-406400" algn="l" rtl="0">
              <a:lnSpc>
                <a:spcPct val="115000"/>
              </a:lnSpc>
              <a:spcBef>
                <a:spcPts val="800"/>
              </a:spcBef>
              <a:spcAft>
                <a:spcPts val="0"/>
              </a:spcAft>
              <a:buClr>
                <a:schemeClr val="dk1"/>
              </a:buClr>
              <a:buSzPts val="2800"/>
              <a:buFont typeface="Muli"/>
              <a:buChar char="•"/>
            </a:pPr>
            <a:r>
              <a:rPr lang="en" sz="2800" b="1">
                <a:solidFill>
                  <a:schemeClr val="dk1"/>
                </a:solidFill>
                <a:latin typeface="Muli"/>
                <a:ea typeface="Muli"/>
                <a:cs typeface="Muli"/>
                <a:sym typeface="Muli"/>
              </a:rPr>
              <a:t>Solutions</a:t>
            </a:r>
            <a:endParaRPr sz="2800" b="1">
              <a:solidFill>
                <a:schemeClr val="dk1"/>
              </a:solidFill>
              <a:latin typeface="Muli"/>
              <a:ea typeface="Muli"/>
              <a:cs typeface="Muli"/>
              <a:sym typeface="Muli"/>
            </a:endParaRPr>
          </a:p>
          <a:p>
            <a:pPr marL="914400" lvl="0" indent="-406400" algn="l" rtl="0">
              <a:lnSpc>
                <a:spcPct val="115000"/>
              </a:lnSpc>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Devise methods that lead to convergence of the interests of the firm's owners and its managers</a:t>
            </a:r>
            <a:endParaRPr sz="2800">
              <a:solidFill>
                <a:schemeClr val="dk1"/>
              </a:solidFill>
              <a:latin typeface="Muli"/>
              <a:ea typeface="Muli"/>
              <a:cs typeface="Muli"/>
              <a:sym typeface="Muli"/>
            </a:endParaRPr>
          </a:p>
          <a:p>
            <a:pPr marL="914400" lvl="0" indent="-406400" algn="l" rtl="0">
              <a:lnSpc>
                <a:spcPct val="115000"/>
              </a:lnSpc>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Examples: Stock option plans or bonuses linked to profits</a:t>
            </a:r>
            <a:endParaRPr sz="2800">
              <a:solidFill>
                <a:schemeClr val="dk1"/>
              </a:solidFill>
              <a:latin typeface="Muli"/>
              <a:ea typeface="Muli"/>
              <a:cs typeface="Muli"/>
              <a:sym typeface="Muli"/>
            </a:endParaRPr>
          </a:p>
          <a:p>
            <a:pPr marL="457200" lvl="0" indent="0" algn="l" rtl="0">
              <a:lnSpc>
                <a:spcPct val="115000"/>
              </a:lnSpc>
              <a:spcBef>
                <a:spcPts val="700"/>
              </a:spcBef>
              <a:spcAft>
                <a:spcPts val="0"/>
              </a:spcAft>
              <a:buNone/>
            </a:pPr>
            <a:endParaRPr sz="2800">
              <a:solidFill>
                <a:schemeClr val="dk1"/>
              </a:solidFill>
              <a:latin typeface="Muli"/>
              <a:ea typeface="Muli"/>
              <a:cs typeface="Muli"/>
              <a:sym typeface="Muli"/>
            </a:endParaRPr>
          </a:p>
          <a:p>
            <a:pPr marL="457200" marR="0" lvl="0" indent="0" algn="l" rtl="0">
              <a:spcBef>
                <a:spcPts val="0"/>
              </a:spcBef>
              <a:spcAft>
                <a:spcPts val="0"/>
              </a:spcAft>
              <a:buNone/>
            </a:pPr>
            <a:endParaRPr sz="2800" b="1">
              <a:solidFill>
                <a:schemeClr val="dk1"/>
              </a:solidFill>
              <a:latin typeface="Muli"/>
              <a:ea typeface="Muli"/>
              <a:cs typeface="Muli"/>
              <a:sym typeface="Muli"/>
            </a:endParaRPr>
          </a:p>
          <a:p>
            <a:pPr marL="457200" lvl="0" indent="0" algn="l" rtl="0">
              <a:lnSpc>
                <a:spcPct val="90000"/>
              </a:lnSpc>
              <a:spcBef>
                <a:spcPts val="600"/>
              </a:spcBef>
              <a:spcAft>
                <a:spcPts val="0"/>
              </a:spcAft>
              <a:buNone/>
            </a:pPr>
            <a:endParaRPr sz="2800">
              <a:solidFill>
                <a:schemeClr val="dk1"/>
              </a:solidFill>
              <a:latin typeface="Muli"/>
              <a:ea typeface="Muli"/>
              <a:cs typeface="Muli"/>
              <a:sym typeface="Muli"/>
            </a:endParaRPr>
          </a:p>
          <a:p>
            <a:pPr marL="457200" marR="0" lvl="0" indent="0" algn="l" rtl="0">
              <a:spcBef>
                <a:spcPts val="0"/>
              </a:spcBef>
              <a:spcAft>
                <a:spcPts val="0"/>
              </a:spcAft>
              <a:buNone/>
            </a:pPr>
            <a:endParaRPr sz="2800" b="1">
              <a:solidFill>
                <a:schemeClr val="dk1"/>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0">
                                            <p:txEl>
                                              <p:pRg st="0" end="0"/>
                                            </p:txEl>
                                          </p:spTgt>
                                        </p:tgtEl>
                                        <p:attrNameLst>
                                          <p:attrName>style.visibility</p:attrName>
                                        </p:attrNameLst>
                                      </p:cBhvr>
                                      <p:to>
                                        <p:strVal val="visible"/>
                                      </p:to>
                                    </p:set>
                                    <p:animEffect transition="in" filter="fade">
                                      <p:cBhvr>
                                        <p:cTn id="7" dur="1000"/>
                                        <p:tgtEl>
                                          <p:spTgt spid="19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10">
                                            <p:txEl>
                                              <p:pRg st="1" end="1"/>
                                            </p:txEl>
                                          </p:spTgt>
                                        </p:tgtEl>
                                        <p:attrNameLst>
                                          <p:attrName>style.visibility</p:attrName>
                                        </p:attrNameLst>
                                      </p:cBhvr>
                                      <p:to>
                                        <p:strVal val="visible"/>
                                      </p:to>
                                    </p:set>
                                    <p:animEffect transition="in" filter="fade">
                                      <p:cBhvr>
                                        <p:cTn id="12" dur="1000"/>
                                        <p:tgtEl>
                                          <p:spTgt spid="19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10">
                                            <p:txEl>
                                              <p:pRg st="2" end="2"/>
                                            </p:txEl>
                                          </p:spTgt>
                                        </p:tgtEl>
                                        <p:attrNameLst>
                                          <p:attrName>style.visibility</p:attrName>
                                        </p:attrNameLst>
                                      </p:cBhvr>
                                      <p:to>
                                        <p:strVal val="visible"/>
                                      </p:to>
                                    </p:set>
                                    <p:animEffect transition="in" filter="fade">
                                      <p:cBhvr>
                                        <p:cTn id="17" dur="1000"/>
                                        <p:tgtEl>
                                          <p:spTgt spid="19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10">
                                            <p:txEl>
                                              <p:pRg st="3" end="3"/>
                                            </p:txEl>
                                          </p:spTgt>
                                        </p:tgtEl>
                                        <p:attrNameLst>
                                          <p:attrName>style.visibility</p:attrName>
                                        </p:attrNameLst>
                                      </p:cBhvr>
                                      <p:to>
                                        <p:strVal val="visible"/>
                                      </p:to>
                                    </p:set>
                                    <p:animEffect transition="in" filter="fade">
                                      <p:cBhvr>
                                        <p:cTn id="22" dur="1000"/>
                                        <p:tgtEl>
                                          <p:spTgt spid="19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10">
                                            <p:txEl>
                                              <p:pRg st="4" end="4"/>
                                            </p:txEl>
                                          </p:spTgt>
                                        </p:tgtEl>
                                        <p:attrNameLst>
                                          <p:attrName>style.visibility</p:attrName>
                                        </p:attrNameLst>
                                      </p:cBhvr>
                                      <p:to>
                                        <p:strVal val="visible"/>
                                      </p:to>
                                    </p:set>
                                    <p:animEffect transition="in" filter="fade">
                                      <p:cBhvr>
                                        <p:cTn id="27" dur="1000"/>
                                        <p:tgtEl>
                                          <p:spTgt spid="19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10">
                                            <p:txEl>
                                              <p:pRg st="5" end="5"/>
                                            </p:txEl>
                                          </p:spTgt>
                                        </p:tgtEl>
                                        <p:attrNameLst>
                                          <p:attrName>style.visibility</p:attrName>
                                        </p:attrNameLst>
                                      </p:cBhvr>
                                      <p:to>
                                        <p:strVal val="visible"/>
                                      </p:to>
                                    </p:set>
                                    <p:animEffect transition="in" filter="fade">
                                      <p:cBhvr>
                                        <p:cTn id="32" dur="1000"/>
                                        <p:tgtEl>
                                          <p:spTgt spid="19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10">
                                            <p:txEl>
                                              <p:pRg st="6" end="6"/>
                                            </p:txEl>
                                          </p:spTgt>
                                        </p:tgtEl>
                                        <p:attrNameLst>
                                          <p:attrName>style.visibility</p:attrName>
                                        </p:attrNameLst>
                                      </p:cBhvr>
                                      <p:to>
                                        <p:strVal val="visible"/>
                                      </p:to>
                                    </p:set>
                                    <p:animEffect transition="in" filter="fade">
                                      <p:cBhvr>
                                        <p:cTn id="37" dur="1000"/>
                                        <p:tgtEl>
                                          <p:spTgt spid="19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5538" y="165538"/>
            <a:ext cx="8812924" cy="4832131"/>
          </a:xfrm>
        </p:spPr>
        <p:txBody>
          <a:bodyPr/>
          <a:lstStyle/>
          <a:p>
            <a:pPr marL="114300" indent="0">
              <a:buNone/>
            </a:pPr>
            <a:r>
              <a:rPr lang="en-US" sz="2200" dirty="0"/>
              <a:t>Hoover, based in </a:t>
            </a:r>
            <a:r>
              <a:rPr lang="en-US" sz="2200" dirty="0" err="1"/>
              <a:t>Merthyr</a:t>
            </a:r>
            <a:r>
              <a:rPr lang="en-US" sz="2200" dirty="0"/>
              <a:t> </a:t>
            </a:r>
            <a:r>
              <a:rPr lang="en-US" sz="2200" dirty="0" err="1"/>
              <a:t>Tydfil</a:t>
            </a:r>
            <a:r>
              <a:rPr lang="en-US" sz="2200" dirty="0"/>
              <a:t>, is a major British manufacturer of household appliances including vacuum cleaners and washing machines. In Autumn 1992, Hoover's management launched a special promotion offering two free air </a:t>
            </a:r>
            <a:r>
              <a:rPr lang="en-US" sz="2200" dirty="0" smtClean="0"/>
              <a:t>tickets </a:t>
            </a:r>
            <a:r>
              <a:rPr lang="en-US" sz="2200" dirty="0"/>
              <a:t>to any customer who purchased an appliance at a price of £100 (British pounds) or more. The tickets were valid for round-trip travel to continental Europe or the United States. Each ticket was worth over £200. </a:t>
            </a:r>
            <a:endParaRPr lang="en-US" sz="2200" dirty="0" smtClean="0"/>
          </a:p>
          <a:p>
            <a:pPr marL="114300" indent="0">
              <a:buNone/>
            </a:pPr>
            <a:endParaRPr lang="en-US" dirty="0" smtClean="0">
              <a:solidFill>
                <a:srgbClr val="FF0000"/>
              </a:solidFill>
            </a:endParaRPr>
          </a:p>
          <a:p>
            <a:pPr marL="114300" indent="0">
              <a:buNone/>
            </a:pPr>
            <a:r>
              <a:rPr lang="en-US" b="1" dirty="0" smtClean="0">
                <a:solidFill>
                  <a:srgbClr val="FF0000"/>
                </a:solidFill>
              </a:rPr>
              <a:t>How </a:t>
            </a:r>
            <a:r>
              <a:rPr lang="en-US" b="1" dirty="0">
                <a:solidFill>
                  <a:srgbClr val="FF0000"/>
                </a:solidFill>
              </a:rPr>
              <a:t>could Hoover's promotion be expected to affect its sales of appliances?</a:t>
            </a:r>
          </a:p>
          <a:p>
            <a:pPr marL="114300" indent="0">
              <a:buNone/>
            </a:pPr>
            <a:endParaRPr lang="en-US" sz="2200" dirty="0"/>
          </a:p>
        </p:txBody>
      </p:sp>
    </p:spTree>
    <p:extLst>
      <p:ext uri="{BB962C8B-B14F-4D97-AF65-F5344CB8AC3E}">
        <p14:creationId xmlns:p14="http://schemas.microsoft.com/office/powerpoint/2010/main" val="167690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5538" y="165538"/>
            <a:ext cx="8812924" cy="4832131"/>
          </a:xfrm>
        </p:spPr>
        <p:txBody>
          <a:bodyPr/>
          <a:lstStyle/>
          <a:p>
            <a:pPr marL="114300" indent="0">
              <a:buNone/>
            </a:pPr>
            <a:r>
              <a:rPr lang="en-US" sz="2200" dirty="0" smtClean="0"/>
              <a:t>The National Football League (NFL) controls major league American foot ball teams such as the Chicago Bears and the San Francisco Rangers. NFL teams play a series of home and away games during the regular season. The teams derive revenue from sales of tickets and concession items such as food, beverages, and souvenirs at live games. They also earn substantial income from television broadcasting, but this is limited to away games. </a:t>
            </a:r>
          </a:p>
          <a:p>
            <a:pPr marL="114300" indent="0">
              <a:buNone/>
            </a:pPr>
            <a:endParaRPr lang="en-US" sz="2200" dirty="0"/>
          </a:p>
          <a:p>
            <a:pPr marL="114300" indent="0">
              <a:buNone/>
            </a:pPr>
            <a:r>
              <a:rPr lang="en-US" b="1" dirty="0" smtClean="0">
                <a:solidFill>
                  <a:srgbClr val="FF0000"/>
                </a:solidFill>
              </a:rPr>
              <a:t>Should the owners of NFL teams allow live broadcasting of home games? Why?</a:t>
            </a:r>
          </a:p>
          <a:p>
            <a:pPr marL="114300" indent="0">
              <a:buNone/>
            </a:pPr>
            <a:endParaRPr lang="en-US" sz="2200" dirty="0"/>
          </a:p>
        </p:txBody>
      </p:sp>
    </p:spTree>
    <p:extLst>
      <p:ext uri="{BB962C8B-B14F-4D97-AF65-F5344CB8AC3E}">
        <p14:creationId xmlns:p14="http://schemas.microsoft.com/office/powerpoint/2010/main" val="422560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5538" y="165538"/>
            <a:ext cx="8812924" cy="4832131"/>
          </a:xfrm>
        </p:spPr>
        <p:txBody>
          <a:bodyPr/>
          <a:lstStyle/>
          <a:p>
            <a:pPr marL="114300" indent="0">
              <a:buNone/>
            </a:pPr>
            <a:r>
              <a:rPr lang="en-US" sz="2200" dirty="0"/>
              <a:t>An American's average income is over $20,000 a year. By contrast, with an average income of less than $1000 a year, the people of India are among the world's poorest. Yet, in 1991, they purchased over 80,000 air conditioners at a retail price of about $600 per unit. </a:t>
            </a:r>
            <a:endParaRPr lang="en-US" sz="2200" dirty="0" smtClean="0"/>
          </a:p>
          <a:p>
            <a:pPr marL="114300" indent="0">
              <a:buNone/>
            </a:pPr>
            <a:r>
              <a:rPr lang="en-US" b="1" dirty="0" smtClean="0">
                <a:solidFill>
                  <a:srgbClr val="FF0000"/>
                </a:solidFill>
              </a:rPr>
              <a:t>How </a:t>
            </a:r>
            <a:r>
              <a:rPr lang="en-US" b="1" dirty="0">
                <a:solidFill>
                  <a:srgbClr val="FF0000"/>
                </a:solidFill>
              </a:rPr>
              <a:t>could anyone afford these appliances?</a:t>
            </a:r>
          </a:p>
          <a:p>
            <a:pPr marL="114300" indent="0">
              <a:buNone/>
            </a:pPr>
            <a:endParaRPr lang="en-US" sz="2200" dirty="0"/>
          </a:p>
          <a:p>
            <a:pPr marL="114300" indent="0">
              <a:buNone/>
            </a:pPr>
            <a:r>
              <a:rPr lang="en-US" sz="2200" dirty="0"/>
              <a:t>Starting from scratch in the early 1980s, the United States' mobile phone industry is projected to reach 60 million subscribers by the year 2000. Typically, mobile phone operators set a two-part pricing scheme, consisting of a basic monthly fee covering a specified quantity of airtime plus a rate for additional </a:t>
            </a:r>
            <a:r>
              <a:rPr lang="en-US" sz="2200" dirty="0" smtClean="0"/>
              <a:t>minutes</a:t>
            </a:r>
            <a:r>
              <a:rPr lang="en-US" sz="2200" dirty="0"/>
              <a:t>. </a:t>
            </a:r>
            <a:endParaRPr lang="en-US" sz="2200" dirty="0" smtClean="0"/>
          </a:p>
          <a:p>
            <a:pPr marL="114300" indent="0">
              <a:buNone/>
            </a:pPr>
            <a:endParaRPr lang="en-US" sz="900" dirty="0" smtClean="0"/>
          </a:p>
          <a:p>
            <a:pPr marL="114300" indent="0">
              <a:buNone/>
            </a:pPr>
            <a:r>
              <a:rPr lang="en-US" sz="2200" b="1" dirty="0" smtClean="0">
                <a:solidFill>
                  <a:srgbClr val="FF0000"/>
                </a:solidFill>
              </a:rPr>
              <a:t>How </a:t>
            </a:r>
            <a:r>
              <a:rPr lang="en-US" sz="2200" b="1" dirty="0">
                <a:solidFill>
                  <a:srgbClr val="FF0000"/>
                </a:solidFill>
              </a:rPr>
              <a:t>should a mobile phone operator determine the basic monthly charge?</a:t>
            </a:r>
          </a:p>
        </p:txBody>
      </p:sp>
    </p:spTree>
    <p:extLst>
      <p:ext uri="{BB962C8B-B14F-4D97-AF65-F5344CB8AC3E}">
        <p14:creationId xmlns:p14="http://schemas.microsoft.com/office/powerpoint/2010/main" val="207458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B050"/>
                </a:solidFill>
              </a:rPr>
              <a:t>How can these problems be addressed?</a:t>
            </a:r>
            <a:endParaRPr lang="en-US" b="1" dirty="0">
              <a:solidFill>
                <a:srgbClr val="00B050"/>
              </a:solidFill>
            </a:endParaRPr>
          </a:p>
        </p:txBody>
      </p:sp>
      <p:sp>
        <p:nvSpPr>
          <p:cNvPr id="3" name="Text Placeholder 2"/>
          <p:cNvSpPr>
            <a:spLocks noGrp="1"/>
          </p:cNvSpPr>
          <p:nvPr>
            <p:ph type="body" idx="1"/>
          </p:nvPr>
        </p:nvSpPr>
        <p:spPr/>
        <p:txBody>
          <a:bodyPr/>
          <a:lstStyle/>
          <a:p>
            <a:r>
              <a:rPr lang="en-US" b="1" dirty="0">
                <a:solidFill>
                  <a:schemeClr val="accent2">
                    <a:lumMod val="50000"/>
                  </a:schemeClr>
                </a:solidFill>
              </a:rPr>
              <a:t>How could Hoover's promotion be expected to affect its sales of appliances</a:t>
            </a:r>
            <a:r>
              <a:rPr lang="en-US" b="1" dirty="0" smtClean="0">
                <a:solidFill>
                  <a:schemeClr val="accent2">
                    <a:lumMod val="50000"/>
                  </a:schemeClr>
                </a:solidFill>
              </a:rPr>
              <a:t>?</a:t>
            </a:r>
          </a:p>
          <a:p>
            <a:r>
              <a:rPr lang="en-US" b="1" dirty="0">
                <a:solidFill>
                  <a:srgbClr val="00B0F0"/>
                </a:solidFill>
              </a:rPr>
              <a:t>Should the owners of NFL teams allow live broadcasting of home games</a:t>
            </a:r>
            <a:r>
              <a:rPr lang="en-US" b="1" dirty="0" smtClean="0">
                <a:solidFill>
                  <a:srgbClr val="00B0F0"/>
                </a:solidFill>
              </a:rPr>
              <a:t>? Why?</a:t>
            </a:r>
            <a:endParaRPr lang="en-US" b="1" dirty="0">
              <a:solidFill>
                <a:srgbClr val="00B0F0"/>
              </a:solidFill>
            </a:endParaRPr>
          </a:p>
          <a:p>
            <a:r>
              <a:rPr lang="en-US" b="1" dirty="0">
                <a:solidFill>
                  <a:schemeClr val="accent1">
                    <a:lumMod val="75000"/>
                  </a:schemeClr>
                </a:solidFill>
              </a:rPr>
              <a:t>How could anyone afford these appliances?</a:t>
            </a:r>
          </a:p>
          <a:p>
            <a:r>
              <a:rPr lang="en-US" b="1" dirty="0">
                <a:solidFill>
                  <a:schemeClr val="accent3">
                    <a:lumMod val="75000"/>
                  </a:schemeClr>
                </a:solidFill>
              </a:rPr>
              <a:t>How should a mobile phone operator determine the basic monthly charge?</a:t>
            </a:r>
          </a:p>
          <a:p>
            <a:pPr marL="114300" indent="0">
              <a:buNone/>
            </a:pPr>
            <a:endParaRPr lang="en-US" b="1" dirty="0" smtClean="0">
              <a:solidFill>
                <a:srgbClr val="FF0000"/>
              </a:solidFill>
            </a:endParaRPr>
          </a:p>
          <a:p>
            <a:endParaRPr lang="en-US" b="1" dirty="0">
              <a:solidFill>
                <a:srgbClr val="FF0000"/>
              </a:solidFill>
            </a:endParaRPr>
          </a:p>
          <a:p>
            <a:endParaRPr lang="en-US" dirty="0"/>
          </a:p>
        </p:txBody>
      </p:sp>
    </p:spTree>
    <p:extLst>
      <p:ext uri="{BB962C8B-B14F-4D97-AF65-F5344CB8AC3E}">
        <p14:creationId xmlns:p14="http://schemas.microsoft.com/office/powerpoint/2010/main" val="29630892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74"/>
          <p:cNvSpPr txBox="1">
            <a:spLocks noGrp="1"/>
          </p:cNvSpPr>
          <p:nvPr>
            <p:ph type="body" idx="1"/>
          </p:nvPr>
        </p:nvSpPr>
        <p:spPr>
          <a:xfrm>
            <a:off x="573425" y="2131375"/>
            <a:ext cx="7997100" cy="519600"/>
          </a:xfrm>
          <a:prstGeom prst="rect">
            <a:avLst/>
          </a:prstGeom>
        </p:spPr>
        <p:txBody>
          <a:bodyPr spcFirstLastPara="1" wrap="square" lIns="91425" tIns="91425" rIns="91425" bIns="91425" anchor="ctr" anchorCtr="0">
            <a:noAutofit/>
          </a:bodyPr>
          <a:lstStyle/>
          <a:p>
            <a:pPr marL="0" lvl="0" indent="0" algn="ctr" rtl="0">
              <a:spcBef>
                <a:spcPts val="360"/>
              </a:spcBef>
              <a:spcAft>
                <a:spcPts val="0"/>
              </a:spcAft>
              <a:buNone/>
            </a:pPr>
            <a:r>
              <a:rPr lang="en" sz="3200" b="1">
                <a:latin typeface="Muli"/>
                <a:ea typeface="Muli"/>
                <a:cs typeface="Muli"/>
                <a:sym typeface="Muli"/>
              </a:rPr>
              <a:t>DEMAND &amp; SUPPLY </a:t>
            </a:r>
            <a:endParaRPr sz="3200" b="1">
              <a:latin typeface="Muli"/>
              <a:ea typeface="Muli"/>
              <a:cs typeface="Muli"/>
              <a:sym typeface="Muli"/>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75"/>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500" b="1" u="sng">
                <a:solidFill>
                  <a:srgbClr val="008000"/>
                </a:solidFill>
              </a:rPr>
              <a:t>Demand &amp; Supply : Where do they meet?</a:t>
            </a:r>
            <a:endParaRPr sz="3500" b="1" u="sng">
              <a:solidFill>
                <a:srgbClr val="008000"/>
              </a:solidFill>
            </a:endParaRPr>
          </a:p>
        </p:txBody>
      </p:sp>
      <p:sp>
        <p:nvSpPr>
          <p:cNvPr id="1922" name="Google Shape;1922;p75"/>
          <p:cNvSpPr txBox="1"/>
          <p:nvPr/>
        </p:nvSpPr>
        <p:spPr>
          <a:xfrm>
            <a:off x="76200" y="1088550"/>
            <a:ext cx="8991600" cy="3388200"/>
          </a:xfrm>
          <a:prstGeom prst="rect">
            <a:avLst/>
          </a:prstGeom>
          <a:noFill/>
          <a:ln>
            <a:noFill/>
          </a:ln>
        </p:spPr>
        <p:txBody>
          <a:bodyPr spcFirstLastPara="1" wrap="square" lIns="91425" tIns="45700" rIns="91425" bIns="45700" anchor="t" anchorCtr="0">
            <a:noAutofit/>
          </a:bodyPr>
          <a:lstStyle/>
          <a:p>
            <a:pPr marL="457200" lvl="0" indent="-406400" algn="l" rtl="0">
              <a:lnSpc>
                <a:spcPct val="115000"/>
              </a:lnSpc>
              <a:spcBef>
                <a:spcPts val="800"/>
              </a:spcBef>
              <a:spcAft>
                <a:spcPts val="0"/>
              </a:spcAft>
              <a:buClr>
                <a:schemeClr val="dk1"/>
              </a:buClr>
              <a:buSzPts val="2800"/>
              <a:buFont typeface="Muli"/>
              <a:buChar char="•"/>
            </a:pPr>
            <a:r>
              <a:rPr lang="en" sz="2800" b="1">
                <a:solidFill>
                  <a:schemeClr val="dk1"/>
                </a:solidFill>
                <a:latin typeface="Muli"/>
                <a:ea typeface="Muli"/>
                <a:cs typeface="Muli"/>
                <a:sym typeface="Muli"/>
              </a:rPr>
              <a:t>Market</a:t>
            </a:r>
            <a:endParaRPr sz="2800" b="1">
              <a:solidFill>
                <a:schemeClr val="dk1"/>
              </a:solidFill>
              <a:latin typeface="Muli"/>
              <a:ea typeface="Muli"/>
              <a:cs typeface="Muli"/>
              <a:sym typeface="Muli"/>
            </a:endParaRPr>
          </a:p>
          <a:p>
            <a:pPr marL="914400" lvl="0" indent="-406400" algn="l" rtl="0">
              <a:lnSpc>
                <a:spcPct val="115000"/>
              </a:lnSpc>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A group of firms and individuals that interact with each other to buy or sell a good</a:t>
            </a:r>
            <a:endParaRPr sz="2800">
              <a:solidFill>
                <a:schemeClr val="dk1"/>
              </a:solidFill>
              <a:latin typeface="Muli"/>
              <a:ea typeface="Muli"/>
              <a:cs typeface="Muli"/>
              <a:sym typeface="Muli"/>
            </a:endParaRPr>
          </a:p>
          <a:p>
            <a:pPr marL="914400" lvl="0" indent="-406400" algn="l" rtl="0">
              <a:lnSpc>
                <a:spcPct val="115000"/>
              </a:lnSpc>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Part of an economy's infrastructure</a:t>
            </a:r>
            <a:endParaRPr sz="2800">
              <a:solidFill>
                <a:schemeClr val="dk1"/>
              </a:solidFill>
              <a:latin typeface="Muli"/>
              <a:ea typeface="Muli"/>
              <a:cs typeface="Muli"/>
              <a:sym typeface="Muli"/>
            </a:endParaRPr>
          </a:p>
          <a:p>
            <a:pPr marL="914400" lvl="0" indent="-406400" algn="l" rtl="0">
              <a:lnSpc>
                <a:spcPct val="115000"/>
              </a:lnSpc>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A social institution that exists to facilitate economic exchange</a:t>
            </a:r>
            <a:endParaRPr sz="2800">
              <a:solidFill>
                <a:schemeClr val="dk1"/>
              </a:solidFill>
              <a:latin typeface="Muli"/>
              <a:ea typeface="Muli"/>
              <a:cs typeface="Muli"/>
              <a:sym typeface="Muli"/>
            </a:endParaRPr>
          </a:p>
          <a:p>
            <a:pPr marL="914400" lvl="0" indent="-406400" algn="l" rtl="0">
              <a:lnSpc>
                <a:spcPct val="115000"/>
              </a:lnSpc>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Relies on binding, enforceable contracts</a:t>
            </a:r>
            <a:endParaRPr sz="2800">
              <a:solidFill>
                <a:schemeClr val="dk1"/>
              </a:solidFill>
              <a:latin typeface="Muli"/>
              <a:ea typeface="Muli"/>
              <a:cs typeface="Muli"/>
              <a:sym typeface="Muli"/>
            </a:endParaRPr>
          </a:p>
          <a:p>
            <a:pPr marL="457200" lvl="0" indent="0" algn="l" rtl="0">
              <a:lnSpc>
                <a:spcPct val="115000"/>
              </a:lnSpc>
              <a:spcBef>
                <a:spcPts val="700"/>
              </a:spcBef>
              <a:spcAft>
                <a:spcPts val="0"/>
              </a:spcAft>
              <a:buNone/>
            </a:pPr>
            <a:endParaRPr sz="2800">
              <a:solidFill>
                <a:schemeClr val="dk1"/>
              </a:solidFill>
              <a:latin typeface="Muli"/>
              <a:ea typeface="Muli"/>
              <a:cs typeface="Muli"/>
              <a:sym typeface="Muli"/>
            </a:endParaRPr>
          </a:p>
          <a:p>
            <a:pPr marL="457200" marR="0" lvl="0" indent="0" algn="l" rtl="0">
              <a:spcBef>
                <a:spcPts val="0"/>
              </a:spcBef>
              <a:spcAft>
                <a:spcPts val="0"/>
              </a:spcAft>
              <a:buNone/>
            </a:pPr>
            <a:endParaRPr sz="2800" b="1">
              <a:solidFill>
                <a:schemeClr val="dk1"/>
              </a:solidFill>
              <a:latin typeface="Muli"/>
              <a:ea typeface="Muli"/>
              <a:cs typeface="Muli"/>
              <a:sym typeface="Muli"/>
            </a:endParaRPr>
          </a:p>
          <a:p>
            <a:pPr marL="457200" lvl="0" indent="0" algn="l" rtl="0">
              <a:lnSpc>
                <a:spcPct val="90000"/>
              </a:lnSpc>
              <a:spcBef>
                <a:spcPts val="600"/>
              </a:spcBef>
              <a:spcAft>
                <a:spcPts val="0"/>
              </a:spcAft>
              <a:buNone/>
            </a:pPr>
            <a:endParaRPr sz="2800">
              <a:solidFill>
                <a:schemeClr val="dk1"/>
              </a:solidFill>
              <a:latin typeface="Muli"/>
              <a:ea typeface="Muli"/>
              <a:cs typeface="Muli"/>
              <a:sym typeface="Muli"/>
            </a:endParaRPr>
          </a:p>
          <a:p>
            <a:pPr marL="457200" marR="0" lvl="0" indent="0" algn="l" rtl="0">
              <a:spcBef>
                <a:spcPts val="0"/>
              </a:spcBef>
              <a:spcAft>
                <a:spcPts val="0"/>
              </a:spcAft>
              <a:buNone/>
            </a:pPr>
            <a:endParaRPr sz="2800" b="1">
              <a:solidFill>
                <a:schemeClr val="dk1"/>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2">
                                            <p:txEl>
                                              <p:pRg st="0" end="0"/>
                                            </p:txEl>
                                          </p:spTgt>
                                        </p:tgtEl>
                                        <p:attrNameLst>
                                          <p:attrName>style.visibility</p:attrName>
                                        </p:attrNameLst>
                                      </p:cBhvr>
                                      <p:to>
                                        <p:strVal val="visible"/>
                                      </p:to>
                                    </p:set>
                                    <p:animEffect transition="in" filter="fade">
                                      <p:cBhvr>
                                        <p:cTn id="7" dur="1000"/>
                                        <p:tgtEl>
                                          <p:spTgt spid="19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22">
                                            <p:txEl>
                                              <p:pRg st="1" end="1"/>
                                            </p:txEl>
                                          </p:spTgt>
                                        </p:tgtEl>
                                        <p:attrNameLst>
                                          <p:attrName>style.visibility</p:attrName>
                                        </p:attrNameLst>
                                      </p:cBhvr>
                                      <p:to>
                                        <p:strVal val="visible"/>
                                      </p:to>
                                    </p:set>
                                    <p:animEffect transition="in" filter="fade">
                                      <p:cBhvr>
                                        <p:cTn id="12" dur="1000"/>
                                        <p:tgtEl>
                                          <p:spTgt spid="192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22">
                                            <p:txEl>
                                              <p:pRg st="2" end="2"/>
                                            </p:txEl>
                                          </p:spTgt>
                                        </p:tgtEl>
                                        <p:attrNameLst>
                                          <p:attrName>style.visibility</p:attrName>
                                        </p:attrNameLst>
                                      </p:cBhvr>
                                      <p:to>
                                        <p:strVal val="visible"/>
                                      </p:to>
                                    </p:set>
                                    <p:animEffect transition="in" filter="fade">
                                      <p:cBhvr>
                                        <p:cTn id="17" dur="1000"/>
                                        <p:tgtEl>
                                          <p:spTgt spid="192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22">
                                            <p:txEl>
                                              <p:pRg st="3" end="3"/>
                                            </p:txEl>
                                          </p:spTgt>
                                        </p:tgtEl>
                                        <p:attrNameLst>
                                          <p:attrName>style.visibility</p:attrName>
                                        </p:attrNameLst>
                                      </p:cBhvr>
                                      <p:to>
                                        <p:strVal val="visible"/>
                                      </p:to>
                                    </p:set>
                                    <p:animEffect transition="in" filter="fade">
                                      <p:cBhvr>
                                        <p:cTn id="22" dur="1000"/>
                                        <p:tgtEl>
                                          <p:spTgt spid="192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22">
                                            <p:txEl>
                                              <p:pRg st="4" end="4"/>
                                            </p:txEl>
                                          </p:spTgt>
                                        </p:tgtEl>
                                        <p:attrNameLst>
                                          <p:attrName>style.visibility</p:attrName>
                                        </p:attrNameLst>
                                      </p:cBhvr>
                                      <p:to>
                                        <p:strVal val="visible"/>
                                      </p:to>
                                    </p:set>
                                    <p:animEffect transition="in" filter="fade">
                                      <p:cBhvr>
                                        <p:cTn id="27" dur="1000"/>
                                        <p:tgtEl>
                                          <p:spTgt spid="192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22">
                                            <p:txEl>
                                              <p:pRg st="5" end="5"/>
                                            </p:txEl>
                                          </p:spTgt>
                                        </p:tgtEl>
                                        <p:attrNameLst>
                                          <p:attrName>style.visibility</p:attrName>
                                        </p:attrNameLst>
                                      </p:cBhvr>
                                      <p:to>
                                        <p:strVal val="visible"/>
                                      </p:to>
                                    </p:set>
                                    <p:animEffect transition="in" filter="fade">
                                      <p:cBhvr>
                                        <p:cTn id="32" dur="1000"/>
                                        <p:tgtEl>
                                          <p:spTgt spid="192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22">
                                            <p:txEl>
                                              <p:pRg st="6" end="6"/>
                                            </p:txEl>
                                          </p:spTgt>
                                        </p:tgtEl>
                                        <p:attrNameLst>
                                          <p:attrName>style.visibility</p:attrName>
                                        </p:attrNameLst>
                                      </p:cBhvr>
                                      <p:to>
                                        <p:strVal val="visible"/>
                                      </p:to>
                                    </p:set>
                                    <p:animEffect transition="in" filter="fade">
                                      <p:cBhvr>
                                        <p:cTn id="37" dur="1000"/>
                                        <p:tgtEl>
                                          <p:spTgt spid="192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22">
                                            <p:txEl>
                                              <p:pRg st="7" end="7"/>
                                            </p:txEl>
                                          </p:spTgt>
                                        </p:tgtEl>
                                        <p:attrNameLst>
                                          <p:attrName>style.visibility</p:attrName>
                                        </p:attrNameLst>
                                      </p:cBhvr>
                                      <p:to>
                                        <p:strVal val="visible"/>
                                      </p:to>
                                    </p:set>
                                    <p:animEffect transition="in" filter="fade">
                                      <p:cBhvr>
                                        <p:cTn id="42" dur="1000"/>
                                        <p:tgtEl>
                                          <p:spTgt spid="192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22">
                                            <p:txEl>
                                              <p:pRg st="8" end="8"/>
                                            </p:txEl>
                                          </p:spTgt>
                                        </p:tgtEl>
                                        <p:attrNameLst>
                                          <p:attrName>style.visibility</p:attrName>
                                        </p:attrNameLst>
                                      </p:cBhvr>
                                      <p:to>
                                        <p:strVal val="visible"/>
                                      </p:to>
                                    </p:set>
                                    <p:animEffect transition="in" filter="fade">
                                      <p:cBhvr>
                                        <p:cTn id="47" dur="1000"/>
                                        <p:tgtEl>
                                          <p:spTgt spid="192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p25" descr="title-id"/>
          <p:cNvSpPr txBox="1"/>
          <p:nvPr/>
        </p:nvSpPr>
        <p:spPr>
          <a:xfrm>
            <a:off x="335450" y="328625"/>
            <a:ext cx="6572100" cy="652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5B5B5B"/>
                </a:solidFill>
                <a:latin typeface="Roboto"/>
                <a:ea typeface="Roboto"/>
                <a:cs typeface="Roboto"/>
                <a:sym typeface="Roboto"/>
              </a:rPr>
              <a:t>Who is a manager?</a:t>
            </a:r>
            <a:endParaRPr sz="3600" b="1">
              <a:solidFill>
                <a:srgbClr val="5B5B5B"/>
              </a:solidFill>
              <a:latin typeface="Roboto"/>
              <a:ea typeface="Roboto"/>
              <a:cs typeface="Roboto"/>
              <a:sym typeface="Roboto"/>
            </a:endParaRPr>
          </a:p>
        </p:txBody>
      </p:sp>
      <p:pic>
        <p:nvPicPr>
          <p:cNvPr id="1538" name="Google Shape;1538;p25"/>
          <p:cNvPicPr preferRelativeResize="0"/>
          <p:nvPr/>
        </p:nvPicPr>
        <p:blipFill rotWithShape="1">
          <a:blip r:embed="rId3">
            <a:alphaModFix/>
          </a:blip>
          <a:srcRect t="5829" r="18334"/>
          <a:stretch/>
        </p:blipFill>
        <p:spPr>
          <a:xfrm>
            <a:off x="6909225" y="328625"/>
            <a:ext cx="2084850" cy="4814875"/>
          </a:xfrm>
          <a:prstGeom prst="rect">
            <a:avLst/>
          </a:prstGeom>
          <a:noFill/>
          <a:ln>
            <a:noFill/>
          </a:ln>
        </p:spPr>
      </p:pic>
      <p:sp>
        <p:nvSpPr>
          <p:cNvPr id="1539" name="Google Shape;1539;p25"/>
          <p:cNvSpPr txBox="1"/>
          <p:nvPr/>
        </p:nvSpPr>
        <p:spPr>
          <a:xfrm>
            <a:off x="294850" y="1075075"/>
            <a:ext cx="6737100" cy="12006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2200" b="1">
                <a:solidFill>
                  <a:schemeClr val="dk1"/>
                </a:solidFill>
                <a:latin typeface="Muli"/>
                <a:ea typeface="Muli"/>
                <a:cs typeface="Muli"/>
                <a:sym typeface="Muli"/>
              </a:rPr>
              <a:t>The one who directs the efforts of others, including those who delegate tasks within an organization such as a firm, a family, or a club</a:t>
            </a:r>
            <a:endParaRPr sz="2200" b="1">
              <a:solidFill>
                <a:schemeClr val="dk1"/>
              </a:solidFill>
              <a:latin typeface="Muli"/>
              <a:ea typeface="Muli"/>
              <a:cs typeface="Muli"/>
              <a:sym typeface="Muli"/>
            </a:endParaRPr>
          </a:p>
        </p:txBody>
      </p:sp>
      <p:sp>
        <p:nvSpPr>
          <p:cNvPr id="1540" name="Google Shape;1540;p25"/>
          <p:cNvSpPr txBox="1"/>
          <p:nvPr/>
        </p:nvSpPr>
        <p:spPr>
          <a:xfrm>
            <a:off x="280775" y="2416025"/>
            <a:ext cx="7156200" cy="15393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2200" b="1">
                <a:solidFill>
                  <a:schemeClr val="accent5"/>
                </a:solidFill>
                <a:latin typeface="Muli"/>
                <a:ea typeface="Muli"/>
                <a:cs typeface="Muli"/>
                <a:sym typeface="Muli"/>
              </a:rPr>
              <a:t>The one who purchases inputs to be used in the production of goods and services such as the output of a firm, food for the needy, or shelter for the homeless</a:t>
            </a:r>
            <a:endParaRPr sz="2200" b="1">
              <a:solidFill>
                <a:schemeClr val="accent5"/>
              </a:solidFill>
              <a:latin typeface="Muli"/>
              <a:ea typeface="Muli"/>
              <a:cs typeface="Muli"/>
              <a:sym typeface="Muli"/>
            </a:endParaRPr>
          </a:p>
        </p:txBody>
      </p:sp>
      <p:sp>
        <p:nvSpPr>
          <p:cNvPr id="1541" name="Google Shape;1541;p25"/>
          <p:cNvSpPr txBox="1"/>
          <p:nvPr/>
        </p:nvSpPr>
        <p:spPr>
          <a:xfrm>
            <a:off x="280775" y="4046050"/>
            <a:ext cx="7156200" cy="8619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2200" b="1">
                <a:solidFill>
                  <a:schemeClr val="accent6"/>
                </a:solidFill>
                <a:latin typeface="Muli"/>
                <a:ea typeface="Muli"/>
                <a:cs typeface="Muli"/>
                <a:sym typeface="Muli"/>
              </a:rPr>
              <a:t>The one who is in charge of making other decisions, such as product price or quality</a:t>
            </a:r>
            <a:endParaRPr sz="2200" b="1">
              <a:solidFill>
                <a:schemeClr val="accent6"/>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9"/>
                                        </p:tgtEl>
                                        <p:attrNameLst>
                                          <p:attrName>style.visibility</p:attrName>
                                        </p:attrNameLst>
                                      </p:cBhvr>
                                      <p:to>
                                        <p:strVal val="visible"/>
                                      </p:to>
                                    </p:set>
                                    <p:animEffect transition="in" filter="fade">
                                      <p:cBhvr>
                                        <p:cTn id="7" dur="1000"/>
                                        <p:tgtEl>
                                          <p:spTgt spid="15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0"/>
                                        </p:tgtEl>
                                        <p:attrNameLst>
                                          <p:attrName>style.visibility</p:attrName>
                                        </p:attrNameLst>
                                      </p:cBhvr>
                                      <p:to>
                                        <p:strVal val="visible"/>
                                      </p:to>
                                    </p:set>
                                    <p:animEffect transition="in" filter="fade">
                                      <p:cBhvr>
                                        <p:cTn id="12" dur="1000"/>
                                        <p:tgtEl>
                                          <p:spTgt spid="15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41"/>
                                        </p:tgtEl>
                                        <p:attrNameLst>
                                          <p:attrName>style.visibility</p:attrName>
                                        </p:attrNameLst>
                                      </p:cBhvr>
                                      <p:to>
                                        <p:strVal val="visible"/>
                                      </p:to>
                                    </p:set>
                                    <p:animEffect transition="in" filter="fade">
                                      <p:cBhvr>
                                        <p:cTn id="17" dur="1000"/>
                                        <p:tgtEl>
                                          <p:spTgt spid="1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926"/>
        <p:cNvGrpSpPr/>
        <p:nvPr/>
      </p:nvGrpSpPr>
      <p:grpSpPr>
        <a:xfrm>
          <a:off x="0" y="0"/>
          <a:ext cx="0" cy="0"/>
          <a:chOff x="0" y="0"/>
          <a:chExt cx="0" cy="0"/>
        </a:xfrm>
      </p:grpSpPr>
      <p:sp>
        <p:nvSpPr>
          <p:cNvPr id="1927" name="Google Shape;1927;p76"/>
          <p:cNvSpPr txBox="1">
            <a:spLocks noGrp="1"/>
          </p:cNvSpPr>
          <p:nvPr>
            <p:ph type="title"/>
          </p:nvPr>
        </p:nvSpPr>
        <p:spPr>
          <a:xfrm>
            <a:off x="457200" y="205979"/>
            <a:ext cx="8229600" cy="8574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b="1">
                <a:solidFill>
                  <a:srgbClr val="008000"/>
                </a:solidFill>
              </a:rPr>
              <a:t>Which one of the</a:t>
            </a:r>
            <a:r>
              <a:rPr lang="en" sz="3000" b="1">
                <a:solidFill>
                  <a:srgbClr val="008000"/>
                </a:solidFill>
              </a:rPr>
              <a:t> following is Demand?</a:t>
            </a:r>
            <a:endParaRPr sz="3000" b="1">
              <a:solidFill>
                <a:srgbClr val="008000"/>
              </a:solidFill>
            </a:endParaRPr>
          </a:p>
        </p:txBody>
      </p:sp>
      <p:pic>
        <p:nvPicPr>
          <p:cNvPr id="1928" name="Google Shape;1928;p76"/>
          <p:cNvPicPr preferRelativeResize="0"/>
          <p:nvPr/>
        </p:nvPicPr>
        <p:blipFill>
          <a:blip r:embed="rId3">
            <a:alphaModFix/>
          </a:blip>
          <a:stretch>
            <a:fillRect/>
          </a:stretch>
        </p:blipFill>
        <p:spPr>
          <a:xfrm>
            <a:off x="-43671" y="2749000"/>
            <a:ext cx="1702850" cy="2394499"/>
          </a:xfrm>
          <a:prstGeom prst="rect">
            <a:avLst/>
          </a:prstGeom>
          <a:noFill/>
          <a:ln>
            <a:noFill/>
          </a:ln>
        </p:spPr>
      </p:pic>
      <p:pic>
        <p:nvPicPr>
          <p:cNvPr id="1929" name="Google Shape;1929;p76"/>
          <p:cNvPicPr preferRelativeResize="0"/>
          <p:nvPr/>
        </p:nvPicPr>
        <p:blipFill rotWithShape="1">
          <a:blip r:embed="rId4">
            <a:alphaModFix/>
          </a:blip>
          <a:srcRect l="9788" t="50556" b="11031"/>
          <a:stretch/>
        </p:blipFill>
        <p:spPr>
          <a:xfrm>
            <a:off x="1304500" y="1068450"/>
            <a:ext cx="3705650" cy="1577850"/>
          </a:xfrm>
          <a:prstGeom prst="rect">
            <a:avLst/>
          </a:prstGeom>
          <a:noFill/>
          <a:ln>
            <a:noFill/>
          </a:ln>
        </p:spPr>
      </p:pic>
      <p:sp>
        <p:nvSpPr>
          <p:cNvPr id="1930" name="Google Shape;1930;p76"/>
          <p:cNvSpPr txBox="1"/>
          <p:nvPr/>
        </p:nvSpPr>
        <p:spPr>
          <a:xfrm>
            <a:off x="1310700" y="2428800"/>
            <a:ext cx="35472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990000"/>
                </a:solidFill>
                <a:latin typeface="Muli"/>
                <a:ea typeface="Muli"/>
                <a:cs typeface="Muli"/>
                <a:sym typeface="Muli"/>
              </a:rPr>
              <a:t>To have Rolls Royce Phantom Limousine</a:t>
            </a:r>
            <a:endParaRPr sz="2100" b="1">
              <a:solidFill>
                <a:srgbClr val="990000"/>
              </a:solidFill>
              <a:latin typeface="Muli"/>
              <a:ea typeface="Muli"/>
              <a:cs typeface="Muli"/>
              <a:sym typeface="Muli"/>
            </a:endParaRPr>
          </a:p>
        </p:txBody>
      </p:sp>
      <p:sp>
        <p:nvSpPr>
          <p:cNvPr id="1931" name="Google Shape;1931;p76"/>
          <p:cNvSpPr txBox="1"/>
          <p:nvPr/>
        </p:nvSpPr>
        <p:spPr>
          <a:xfrm>
            <a:off x="5568350" y="3046825"/>
            <a:ext cx="2912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FF0000"/>
                </a:solidFill>
                <a:latin typeface="Muli"/>
                <a:ea typeface="Muli"/>
                <a:cs typeface="Muli"/>
                <a:sym typeface="Muli"/>
              </a:rPr>
              <a:t>To have Ducati 1299 Superleggera</a:t>
            </a:r>
            <a:endParaRPr sz="2100" b="1">
              <a:solidFill>
                <a:srgbClr val="FF0000"/>
              </a:solidFill>
              <a:latin typeface="Muli"/>
              <a:ea typeface="Muli"/>
              <a:cs typeface="Muli"/>
              <a:sym typeface="Muli"/>
            </a:endParaRPr>
          </a:p>
        </p:txBody>
      </p:sp>
      <p:pic>
        <p:nvPicPr>
          <p:cNvPr id="1932" name="Google Shape;1932;p76"/>
          <p:cNvPicPr preferRelativeResize="0"/>
          <p:nvPr/>
        </p:nvPicPr>
        <p:blipFill>
          <a:blip r:embed="rId5">
            <a:alphaModFix/>
          </a:blip>
          <a:stretch>
            <a:fillRect/>
          </a:stretch>
        </p:blipFill>
        <p:spPr>
          <a:xfrm>
            <a:off x="5010150" y="835450"/>
            <a:ext cx="3650775" cy="2193875"/>
          </a:xfrm>
          <a:prstGeom prst="rect">
            <a:avLst/>
          </a:prstGeom>
          <a:noFill/>
          <a:ln>
            <a:noFill/>
          </a:ln>
        </p:spPr>
      </p:pic>
      <p:pic>
        <p:nvPicPr>
          <p:cNvPr id="1933" name="Google Shape;1933;p76"/>
          <p:cNvPicPr preferRelativeResize="0"/>
          <p:nvPr/>
        </p:nvPicPr>
        <p:blipFill rotWithShape="1">
          <a:blip r:embed="rId6">
            <a:alphaModFix/>
          </a:blip>
          <a:srcRect l="17760" r="13534" b="15846"/>
          <a:stretch/>
        </p:blipFill>
        <p:spPr>
          <a:xfrm>
            <a:off x="1659175" y="3413250"/>
            <a:ext cx="2287975" cy="1577850"/>
          </a:xfrm>
          <a:prstGeom prst="rect">
            <a:avLst/>
          </a:prstGeom>
          <a:noFill/>
          <a:ln>
            <a:noFill/>
          </a:ln>
        </p:spPr>
      </p:pic>
      <p:sp>
        <p:nvSpPr>
          <p:cNvPr id="1934" name="Google Shape;1934;p76"/>
          <p:cNvSpPr txBox="1"/>
          <p:nvPr/>
        </p:nvSpPr>
        <p:spPr>
          <a:xfrm>
            <a:off x="3663350" y="4266025"/>
            <a:ext cx="4923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0000CC"/>
                </a:solidFill>
                <a:latin typeface="Muli"/>
                <a:ea typeface="Muli"/>
                <a:cs typeface="Muli"/>
                <a:sym typeface="Muli"/>
              </a:rPr>
              <a:t>To have Italian </a:t>
            </a:r>
            <a:r>
              <a:rPr lang="en" sz="2100" b="1">
                <a:solidFill>
                  <a:srgbClr val="0000CC"/>
                </a:solidFill>
                <a:highlight>
                  <a:srgbClr val="FFFFFF"/>
                </a:highlight>
                <a:latin typeface="Muli"/>
                <a:ea typeface="Muli"/>
                <a:cs typeface="Muli"/>
                <a:sym typeface="Muli"/>
              </a:rPr>
              <a:t>Boarini Milanesi bag</a:t>
            </a:r>
            <a:endParaRPr sz="2100" b="1">
              <a:solidFill>
                <a:srgbClr val="0000CC"/>
              </a:solidFill>
              <a:latin typeface="Muli"/>
              <a:ea typeface="Muli"/>
              <a:cs typeface="Muli"/>
              <a:sym typeface="Muli"/>
            </a:endParaRPr>
          </a:p>
        </p:txBody>
      </p:sp>
      <p:sp>
        <p:nvSpPr>
          <p:cNvPr id="1935" name="Google Shape;1935;p76"/>
          <p:cNvSpPr txBox="1"/>
          <p:nvPr/>
        </p:nvSpPr>
        <p:spPr>
          <a:xfrm rot="-506109">
            <a:off x="2907064" y="1602685"/>
            <a:ext cx="1155500" cy="40029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Muli"/>
                <a:ea typeface="Muli"/>
                <a:cs typeface="Muli"/>
                <a:sym typeface="Muli"/>
              </a:rPr>
              <a:t>IRS 9 Crore</a:t>
            </a:r>
            <a:endParaRPr b="1">
              <a:solidFill>
                <a:schemeClr val="lt1"/>
              </a:solidFill>
              <a:latin typeface="Muli"/>
              <a:ea typeface="Muli"/>
              <a:cs typeface="Muli"/>
              <a:sym typeface="Muli"/>
            </a:endParaRPr>
          </a:p>
        </p:txBody>
      </p:sp>
      <p:sp>
        <p:nvSpPr>
          <p:cNvPr id="1936" name="Google Shape;1936;p76"/>
          <p:cNvSpPr txBox="1"/>
          <p:nvPr/>
        </p:nvSpPr>
        <p:spPr>
          <a:xfrm rot="-1446">
            <a:off x="5980972" y="2188004"/>
            <a:ext cx="142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Muli"/>
                <a:ea typeface="Muli"/>
                <a:cs typeface="Muli"/>
                <a:sym typeface="Muli"/>
              </a:rPr>
              <a:t>IRS 1.2 Crore</a:t>
            </a:r>
            <a:endParaRPr b="1">
              <a:solidFill>
                <a:schemeClr val="lt1"/>
              </a:solidFill>
              <a:latin typeface="Muli"/>
              <a:ea typeface="Muli"/>
              <a:cs typeface="Muli"/>
              <a:sym typeface="Muli"/>
            </a:endParaRPr>
          </a:p>
        </p:txBody>
      </p:sp>
      <p:sp>
        <p:nvSpPr>
          <p:cNvPr id="1937" name="Google Shape;1937;p76"/>
          <p:cNvSpPr txBox="1"/>
          <p:nvPr/>
        </p:nvSpPr>
        <p:spPr>
          <a:xfrm rot="-1446">
            <a:off x="2090060" y="4551854"/>
            <a:ext cx="142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Muli"/>
                <a:ea typeface="Muli"/>
                <a:cs typeface="Muli"/>
                <a:sym typeface="Muli"/>
              </a:rPr>
              <a:t>IRS 53 Crore</a:t>
            </a:r>
            <a:endParaRPr b="1">
              <a:solidFill>
                <a:schemeClr val="lt1"/>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9"/>
                                        </p:tgtEl>
                                        <p:attrNameLst>
                                          <p:attrName>style.visibility</p:attrName>
                                        </p:attrNameLst>
                                      </p:cBhvr>
                                      <p:to>
                                        <p:strVal val="visible"/>
                                      </p:to>
                                    </p:set>
                                    <p:animEffect transition="in" filter="fade">
                                      <p:cBhvr>
                                        <p:cTn id="7" dur="1000"/>
                                        <p:tgtEl>
                                          <p:spTgt spid="1929"/>
                                        </p:tgtEl>
                                      </p:cBhvr>
                                    </p:animEffect>
                                  </p:childTnLst>
                                </p:cTn>
                              </p:par>
                              <p:par>
                                <p:cTn id="8" presetID="10" presetClass="entr" presetSubtype="0" fill="hold" nodeType="withEffect">
                                  <p:stCondLst>
                                    <p:cond delay="0"/>
                                  </p:stCondLst>
                                  <p:childTnLst>
                                    <p:set>
                                      <p:cBhvr>
                                        <p:cTn id="9" dur="1" fill="hold">
                                          <p:stCondLst>
                                            <p:cond delay="0"/>
                                          </p:stCondLst>
                                        </p:cTn>
                                        <p:tgtEl>
                                          <p:spTgt spid="1930"/>
                                        </p:tgtEl>
                                        <p:attrNameLst>
                                          <p:attrName>style.visibility</p:attrName>
                                        </p:attrNameLst>
                                      </p:cBhvr>
                                      <p:to>
                                        <p:strVal val="visible"/>
                                      </p:to>
                                    </p:set>
                                    <p:animEffect transition="in" filter="fade">
                                      <p:cBhvr>
                                        <p:cTn id="10" dur="1000"/>
                                        <p:tgtEl>
                                          <p:spTgt spid="19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31"/>
                                        </p:tgtEl>
                                        <p:attrNameLst>
                                          <p:attrName>style.visibility</p:attrName>
                                        </p:attrNameLst>
                                      </p:cBhvr>
                                      <p:to>
                                        <p:strVal val="visible"/>
                                      </p:to>
                                    </p:set>
                                    <p:animEffect transition="in" filter="fade">
                                      <p:cBhvr>
                                        <p:cTn id="15" dur="1000"/>
                                        <p:tgtEl>
                                          <p:spTgt spid="1931"/>
                                        </p:tgtEl>
                                      </p:cBhvr>
                                    </p:animEffect>
                                  </p:childTnLst>
                                </p:cTn>
                              </p:par>
                              <p:par>
                                <p:cTn id="16" presetID="10" presetClass="entr" presetSubtype="0" fill="hold" nodeType="withEffect">
                                  <p:stCondLst>
                                    <p:cond delay="0"/>
                                  </p:stCondLst>
                                  <p:childTnLst>
                                    <p:set>
                                      <p:cBhvr>
                                        <p:cTn id="17" dur="1" fill="hold">
                                          <p:stCondLst>
                                            <p:cond delay="0"/>
                                          </p:stCondLst>
                                        </p:cTn>
                                        <p:tgtEl>
                                          <p:spTgt spid="1932"/>
                                        </p:tgtEl>
                                        <p:attrNameLst>
                                          <p:attrName>style.visibility</p:attrName>
                                        </p:attrNameLst>
                                      </p:cBhvr>
                                      <p:to>
                                        <p:strVal val="visible"/>
                                      </p:to>
                                    </p:set>
                                    <p:animEffect transition="in" filter="fade">
                                      <p:cBhvr>
                                        <p:cTn id="18" dur="1000"/>
                                        <p:tgtEl>
                                          <p:spTgt spid="19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33"/>
                                        </p:tgtEl>
                                        <p:attrNameLst>
                                          <p:attrName>style.visibility</p:attrName>
                                        </p:attrNameLst>
                                      </p:cBhvr>
                                      <p:to>
                                        <p:strVal val="visible"/>
                                      </p:to>
                                    </p:set>
                                    <p:animEffect transition="in" filter="fade">
                                      <p:cBhvr>
                                        <p:cTn id="23" dur="1000"/>
                                        <p:tgtEl>
                                          <p:spTgt spid="1933"/>
                                        </p:tgtEl>
                                      </p:cBhvr>
                                    </p:animEffect>
                                  </p:childTnLst>
                                </p:cTn>
                              </p:par>
                              <p:par>
                                <p:cTn id="24" presetID="10" presetClass="entr" presetSubtype="0" fill="hold" nodeType="withEffect">
                                  <p:stCondLst>
                                    <p:cond delay="0"/>
                                  </p:stCondLst>
                                  <p:childTnLst>
                                    <p:set>
                                      <p:cBhvr>
                                        <p:cTn id="25" dur="1" fill="hold">
                                          <p:stCondLst>
                                            <p:cond delay="0"/>
                                          </p:stCondLst>
                                        </p:cTn>
                                        <p:tgtEl>
                                          <p:spTgt spid="1934"/>
                                        </p:tgtEl>
                                        <p:attrNameLst>
                                          <p:attrName>style.visibility</p:attrName>
                                        </p:attrNameLst>
                                      </p:cBhvr>
                                      <p:to>
                                        <p:strVal val="visible"/>
                                      </p:to>
                                    </p:set>
                                    <p:animEffect transition="in" filter="fade">
                                      <p:cBhvr>
                                        <p:cTn id="26" dur="1000"/>
                                        <p:tgtEl>
                                          <p:spTgt spid="1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Google Shape;1942;p77"/>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61</a:t>
            </a:fld>
            <a:endParaRPr/>
          </a:p>
        </p:txBody>
      </p:sp>
      <p:sp>
        <p:nvSpPr>
          <p:cNvPr id="1943" name="Google Shape;1943;p77"/>
          <p:cNvSpPr txBox="1">
            <a:spLocks noGrp="1"/>
          </p:cNvSpPr>
          <p:nvPr>
            <p:ph type="title"/>
          </p:nvPr>
        </p:nvSpPr>
        <p:spPr>
          <a:xfrm>
            <a:off x="211200" y="180975"/>
            <a:ext cx="8746500" cy="6639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lvl="0" indent="0" algn="l" rtl="0">
              <a:spcBef>
                <a:spcPts val="0"/>
              </a:spcBef>
              <a:spcAft>
                <a:spcPts val="0"/>
              </a:spcAft>
              <a:buNone/>
            </a:pPr>
            <a:r>
              <a:rPr lang="en" sz="3900">
                <a:solidFill>
                  <a:srgbClr val="008000"/>
                </a:solidFill>
              </a:rPr>
              <a:t>What makes Demand - the Demand?</a:t>
            </a:r>
            <a:endParaRPr sz="3900">
              <a:solidFill>
                <a:srgbClr val="008000"/>
              </a:solidFill>
            </a:endParaRPr>
          </a:p>
        </p:txBody>
      </p:sp>
      <p:pic>
        <p:nvPicPr>
          <p:cNvPr id="1944" name="Google Shape;1944;p77"/>
          <p:cNvPicPr preferRelativeResize="0"/>
          <p:nvPr/>
        </p:nvPicPr>
        <p:blipFill rotWithShape="1">
          <a:blip r:embed="rId3">
            <a:alphaModFix/>
          </a:blip>
          <a:srcRect l="21952" r="15399" b="13562"/>
          <a:stretch/>
        </p:blipFill>
        <p:spPr>
          <a:xfrm>
            <a:off x="211200" y="1434661"/>
            <a:ext cx="2435772" cy="3511769"/>
          </a:xfrm>
          <a:prstGeom prst="rect">
            <a:avLst/>
          </a:prstGeom>
          <a:noFill/>
          <a:ln>
            <a:noFill/>
          </a:ln>
        </p:spPr>
      </p:pic>
      <p:sp>
        <p:nvSpPr>
          <p:cNvPr id="1945" name="Google Shape;1945;p77"/>
          <p:cNvSpPr txBox="1"/>
          <p:nvPr/>
        </p:nvSpPr>
        <p:spPr>
          <a:xfrm>
            <a:off x="3031425" y="1292075"/>
            <a:ext cx="5628000" cy="20319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SzPts val="2400"/>
              <a:buFont typeface="Georgia"/>
              <a:buAutoNum type="alphaUcPeriod"/>
            </a:pPr>
            <a:r>
              <a:rPr lang="en" sz="2400">
                <a:latin typeface="Georgia"/>
                <a:ea typeface="Georgia"/>
                <a:cs typeface="Georgia"/>
                <a:sym typeface="Georgia"/>
              </a:rPr>
              <a:t>Wish to have something</a:t>
            </a:r>
            <a:endParaRPr sz="2400">
              <a:latin typeface="Georgia"/>
              <a:ea typeface="Georgia"/>
              <a:cs typeface="Georgia"/>
              <a:sym typeface="Georgia"/>
            </a:endParaRPr>
          </a:p>
          <a:p>
            <a:pPr marL="457200" lvl="0" indent="-381000" algn="l" rtl="0">
              <a:spcBef>
                <a:spcPts val="0"/>
              </a:spcBef>
              <a:spcAft>
                <a:spcPts val="0"/>
              </a:spcAft>
              <a:buSzPts val="2400"/>
              <a:buFont typeface="Georgia"/>
              <a:buAutoNum type="alphaUcPeriod"/>
            </a:pPr>
            <a:r>
              <a:rPr lang="en" sz="2400">
                <a:latin typeface="Georgia"/>
                <a:ea typeface="Georgia"/>
                <a:cs typeface="Georgia"/>
                <a:sym typeface="Georgia"/>
              </a:rPr>
              <a:t>Desire to have something</a:t>
            </a:r>
            <a:endParaRPr sz="2400">
              <a:latin typeface="Georgia"/>
              <a:ea typeface="Georgia"/>
              <a:cs typeface="Georgia"/>
              <a:sym typeface="Georgia"/>
            </a:endParaRPr>
          </a:p>
          <a:p>
            <a:pPr marL="457200" lvl="0" indent="-381000" algn="l" rtl="0">
              <a:spcBef>
                <a:spcPts val="0"/>
              </a:spcBef>
              <a:spcAft>
                <a:spcPts val="0"/>
              </a:spcAft>
              <a:buSzPts val="2400"/>
              <a:buFont typeface="Georgia"/>
              <a:buAutoNum type="alphaUcPeriod"/>
            </a:pPr>
            <a:r>
              <a:rPr lang="en" sz="2400">
                <a:latin typeface="Georgia"/>
                <a:ea typeface="Georgia"/>
                <a:cs typeface="Georgia"/>
                <a:sym typeface="Georgia"/>
              </a:rPr>
              <a:t>Want to have something</a:t>
            </a:r>
            <a:endParaRPr sz="2400">
              <a:latin typeface="Georgia"/>
              <a:ea typeface="Georgia"/>
              <a:cs typeface="Georgia"/>
              <a:sym typeface="Georgia"/>
            </a:endParaRPr>
          </a:p>
          <a:p>
            <a:pPr marL="457200" lvl="0" indent="-381000" algn="l" rtl="0">
              <a:spcBef>
                <a:spcPts val="0"/>
              </a:spcBef>
              <a:spcAft>
                <a:spcPts val="0"/>
              </a:spcAft>
              <a:buSzPts val="2400"/>
              <a:buFont typeface="Georgia"/>
              <a:buAutoNum type="alphaUcPeriod"/>
            </a:pPr>
            <a:r>
              <a:rPr lang="en" sz="2400">
                <a:latin typeface="Georgia"/>
                <a:ea typeface="Georgia"/>
                <a:cs typeface="Georgia"/>
                <a:sym typeface="Georgia"/>
              </a:rPr>
              <a:t>Ability to pay for something</a:t>
            </a:r>
            <a:endParaRPr sz="2400">
              <a:latin typeface="Georgia"/>
              <a:ea typeface="Georgia"/>
              <a:cs typeface="Georgia"/>
              <a:sym typeface="Georgia"/>
            </a:endParaRPr>
          </a:p>
          <a:p>
            <a:pPr marL="457200" lvl="0" indent="-381000" algn="l" rtl="0">
              <a:spcBef>
                <a:spcPts val="0"/>
              </a:spcBef>
              <a:spcAft>
                <a:spcPts val="0"/>
              </a:spcAft>
              <a:buSzPts val="2400"/>
              <a:buFont typeface="Georgia"/>
              <a:buAutoNum type="alphaUcPeriod"/>
            </a:pPr>
            <a:r>
              <a:rPr lang="en" sz="2400">
                <a:latin typeface="Georgia"/>
                <a:ea typeface="Georgia"/>
                <a:cs typeface="Georgia"/>
                <a:sym typeface="Georgia"/>
              </a:rPr>
              <a:t>Willingness to pay for something</a:t>
            </a:r>
            <a:endParaRPr sz="240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
                                        </p:tgtEl>
                                        <p:attrNameLst>
                                          <p:attrName>style.visibility</p:attrName>
                                        </p:attrNameLst>
                                      </p:cBhvr>
                                      <p:to>
                                        <p:strVal val="visible"/>
                                      </p:to>
                                    </p:set>
                                    <p:animEffect transition="in" filter="fade">
                                      <p:cBhvr>
                                        <p:cTn id="7" dur="1000"/>
                                        <p:tgtEl>
                                          <p:spTgt spid="1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78"/>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4000" b="1" u="sng">
                <a:solidFill>
                  <a:srgbClr val="008000"/>
                </a:solidFill>
              </a:rPr>
              <a:t>Demand </a:t>
            </a:r>
            <a:endParaRPr sz="4000" b="1" u="sng">
              <a:solidFill>
                <a:srgbClr val="008000"/>
              </a:solidFill>
            </a:endParaRPr>
          </a:p>
        </p:txBody>
      </p:sp>
      <p:sp>
        <p:nvSpPr>
          <p:cNvPr id="1952" name="Google Shape;1952;p78"/>
          <p:cNvSpPr txBox="1"/>
          <p:nvPr/>
        </p:nvSpPr>
        <p:spPr>
          <a:xfrm>
            <a:off x="76200" y="1164750"/>
            <a:ext cx="8991600" cy="3388200"/>
          </a:xfrm>
          <a:prstGeom prst="rect">
            <a:avLst/>
          </a:prstGeom>
          <a:noFill/>
          <a:ln>
            <a:noFill/>
          </a:ln>
        </p:spPr>
        <p:txBody>
          <a:bodyPr spcFirstLastPara="1" wrap="square" lIns="91425" tIns="45700" rIns="91425" bIns="45700" anchor="t" anchorCtr="0">
            <a:noAutofit/>
          </a:bodyPr>
          <a:lstStyle/>
          <a:p>
            <a:pPr marL="0" lvl="0" indent="0" algn="l" rtl="0">
              <a:spcBef>
                <a:spcPts val="640"/>
              </a:spcBef>
              <a:spcAft>
                <a:spcPts val="0"/>
              </a:spcAft>
              <a:buClr>
                <a:srgbClr val="000000"/>
              </a:buClr>
              <a:buSzPts val="3200"/>
              <a:buFont typeface="Arial"/>
              <a:buNone/>
            </a:pPr>
            <a:r>
              <a:rPr lang="en" sz="2800">
                <a:solidFill>
                  <a:schemeClr val="dk1"/>
                </a:solidFill>
                <a:latin typeface="Muli"/>
                <a:ea typeface="Muli"/>
                <a:cs typeface="Muli"/>
                <a:sym typeface="Muli"/>
              </a:rPr>
              <a:t>Your desire to have commodity with the ability and willingness to pay for it combined together will be - demand</a:t>
            </a:r>
            <a:endParaRPr sz="2800" b="1">
              <a:solidFill>
                <a:schemeClr val="dk1"/>
              </a:solidFill>
              <a:latin typeface="Muli"/>
              <a:ea typeface="Muli"/>
              <a:cs typeface="Muli"/>
              <a:sym typeface="Muli"/>
            </a:endParaRPr>
          </a:p>
          <a:p>
            <a:pPr marL="457200" lvl="0" indent="0" algn="l" rtl="0">
              <a:lnSpc>
                <a:spcPct val="90000"/>
              </a:lnSpc>
              <a:spcBef>
                <a:spcPts val="600"/>
              </a:spcBef>
              <a:spcAft>
                <a:spcPts val="0"/>
              </a:spcAft>
              <a:buNone/>
            </a:pPr>
            <a:endParaRPr sz="2800">
              <a:solidFill>
                <a:schemeClr val="dk1"/>
              </a:solidFill>
              <a:latin typeface="Muli"/>
              <a:ea typeface="Muli"/>
              <a:cs typeface="Muli"/>
              <a:sym typeface="Muli"/>
            </a:endParaRPr>
          </a:p>
          <a:p>
            <a:pPr marL="457200" marR="0" lvl="0" indent="0" algn="l" rtl="0">
              <a:spcBef>
                <a:spcPts val="0"/>
              </a:spcBef>
              <a:spcAft>
                <a:spcPts val="0"/>
              </a:spcAft>
              <a:buNone/>
            </a:pPr>
            <a:endParaRPr sz="2800" b="1">
              <a:solidFill>
                <a:schemeClr val="dk1"/>
              </a:solidFill>
              <a:latin typeface="Muli"/>
              <a:ea typeface="Muli"/>
              <a:cs typeface="Muli"/>
              <a:sym typeface="Muli"/>
            </a:endParaRPr>
          </a:p>
        </p:txBody>
      </p:sp>
      <p:pic>
        <p:nvPicPr>
          <p:cNvPr id="1953" name="Google Shape;1953;p78"/>
          <p:cNvPicPr preferRelativeResize="0"/>
          <p:nvPr/>
        </p:nvPicPr>
        <p:blipFill rotWithShape="1">
          <a:blip r:embed="rId3">
            <a:alphaModFix/>
          </a:blip>
          <a:srcRect l="18109" r="22592"/>
          <a:stretch/>
        </p:blipFill>
        <p:spPr>
          <a:xfrm>
            <a:off x="2872425" y="2710700"/>
            <a:ext cx="2564600" cy="24327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2">
                                            <p:txEl>
                                              <p:pRg st="0" end="0"/>
                                            </p:txEl>
                                          </p:spTgt>
                                        </p:tgtEl>
                                        <p:attrNameLst>
                                          <p:attrName>style.visibility</p:attrName>
                                        </p:attrNameLst>
                                      </p:cBhvr>
                                      <p:to>
                                        <p:strVal val="visible"/>
                                      </p:to>
                                    </p:set>
                                    <p:animEffect transition="in" filter="fade">
                                      <p:cBhvr>
                                        <p:cTn id="7" dur="1000"/>
                                        <p:tgtEl>
                                          <p:spTgt spid="19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52">
                                            <p:txEl>
                                              <p:pRg st="1" end="1"/>
                                            </p:txEl>
                                          </p:spTgt>
                                        </p:tgtEl>
                                        <p:attrNameLst>
                                          <p:attrName>style.visibility</p:attrName>
                                        </p:attrNameLst>
                                      </p:cBhvr>
                                      <p:to>
                                        <p:strVal val="visible"/>
                                      </p:to>
                                    </p:set>
                                    <p:animEffect transition="in" filter="fade">
                                      <p:cBhvr>
                                        <p:cTn id="12" dur="1000"/>
                                        <p:tgtEl>
                                          <p:spTgt spid="19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52">
                                            <p:txEl>
                                              <p:pRg st="2" end="2"/>
                                            </p:txEl>
                                          </p:spTgt>
                                        </p:tgtEl>
                                        <p:attrNameLst>
                                          <p:attrName>style.visibility</p:attrName>
                                        </p:attrNameLst>
                                      </p:cBhvr>
                                      <p:to>
                                        <p:strVal val="visible"/>
                                      </p:to>
                                    </p:set>
                                    <p:animEffect transition="in" filter="fade">
                                      <p:cBhvr>
                                        <p:cTn id="17" dur="1000"/>
                                        <p:tgtEl>
                                          <p:spTgt spid="195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79"/>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63</a:t>
            </a:fld>
            <a:endParaRPr/>
          </a:p>
        </p:txBody>
      </p:sp>
      <p:sp>
        <p:nvSpPr>
          <p:cNvPr id="1959" name="Google Shape;1959;p79"/>
          <p:cNvSpPr txBox="1">
            <a:spLocks noGrp="1"/>
          </p:cNvSpPr>
          <p:nvPr>
            <p:ph type="title"/>
          </p:nvPr>
        </p:nvSpPr>
        <p:spPr>
          <a:xfrm>
            <a:off x="457200" y="129779"/>
            <a:ext cx="8229600" cy="8574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sz="4000" b="1">
                <a:solidFill>
                  <a:srgbClr val="008000"/>
                </a:solidFill>
              </a:rPr>
              <a:t>What determines Demand?</a:t>
            </a:r>
            <a:endParaRPr sz="4000" b="1">
              <a:solidFill>
                <a:srgbClr val="008000"/>
              </a:solidFill>
            </a:endParaRPr>
          </a:p>
        </p:txBody>
      </p:sp>
      <p:sp>
        <p:nvSpPr>
          <p:cNvPr id="1960" name="Google Shape;1960;p79"/>
          <p:cNvSpPr txBox="1"/>
          <p:nvPr/>
        </p:nvSpPr>
        <p:spPr>
          <a:xfrm>
            <a:off x="1430400" y="956625"/>
            <a:ext cx="7601700" cy="4186800"/>
          </a:xfrm>
          <a:prstGeom prst="rect">
            <a:avLst/>
          </a:prstGeom>
          <a:noFill/>
          <a:ln>
            <a:noFill/>
          </a:ln>
        </p:spPr>
        <p:txBody>
          <a:bodyPr spcFirstLastPara="1" wrap="square" lIns="91425" tIns="91425" rIns="91425" bIns="91425" anchor="t" anchorCtr="0">
            <a:spAutoFit/>
          </a:bodyPr>
          <a:lstStyle/>
          <a:p>
            <a:pPr marL="457200" lvl="0" indent="-393700" algn="l" rtl="0">
              <a:spcBef>
                <a:spcPts val="0"/>
              </a:spcBef>
              <a:spcAft>
                <a:spcPts val="0"/>
              </a:spcAft>
              <a:buSzPts val="2600"/>
              <a:buFont typeface="Muli"/>
              <a:buAutoNum type="alphaUcPeriod"/>
            </a:pPr>
            <a:r>
              <a:rPr lang="en" sz="2600">
                <a:latin typeface="Muli"/>
                <a:ea typeface="Muli"/>
                <a:cs typeface="Muli"/>
                <a:sym typeface="Muli"/>
              </a:rPr>
              <a:t>Price of the Commodity</a:t>
            </a:r>
            <a:endParaRPr sz="2600">
              <a:latin typeface="Muli"/>
              <a:ea typeface="Muli"/>
              <a:cs typeface="Muli"/>
              <a:sym typeface="Muli"/>
            </a:endParaRPr>
          </a:p>
          <a:p>
            <a:pPr marL="457200" lvl="0" indent="-393700" algn="l" rtl="0">
              <a:spcBef>
                <a:spcPts val="0"/>
              </a:spcBef>
              <a:spcAft>
                <a:spcPts val="0"/>
              </a:spcAft>
              <a:buSzPts val="2600"/>
              <a:buFont typeface="Muli"/>
              <a:buAutoNum type="alphaUcPeriod"/>
            </a:pPr>
            <a:r>
              <a:rPr lang="en" sz="2600">
                <a:latin typeface="Muli"/>
                <a:ea typeface="Muli"/>
                <a:cs typeface="Muli"/>
                <a:sym typeface="Muli"/>
              </a:rPr>
              <a:t>Price of Substitute Goods</a:t>
            </a:r>
            <a:endParaRPr sz="2600">
              <a:latin typeface="Muli"/>
              <a:ea typeface="Muli"/>
              <a:cs typeface="Muli"/>
              <a:sym typeface="Muli"/>
            </a:endParaRPr>
          </a:p>
          <a:p>
            <a:pPr marL="457200" lvl="0" indent="-393700" algn="l" rtl="0">
              <a:spcBef>
                <a:spcPts val="0"/>
              </a:spcBef>
              <a:spcAft>
                <a:spcPts val="0"/>
              </a:spcAft>
              <a:buSzPts val="2600"/>
              <a:buFont typeface="Muli"/>
              <a:buAutoNum type="alphaUcPeriod"/>
            </a:pPr>
            <a:r>
              <a:rPr lang="en" sz="2600">
                <a:latin typeface="Muli"/>
                <a:ea typeface="Muli"/>
                <a:cs typeface="Muli"/>
                <a:sym typeface="Muli"/>
              </a:rPr>
              <a:t>Price of Complement Goods</a:t>
            </a:r>
            <a:endParaRPr sz="2600">
              <a:latin typeface="Muli"/>
              <a:ea typeface="Muli"/>
              <a:cs typeface="Muli"/>
              <a:sym typeface="Muli"/>
            </a:endParaRPr>
          </a:p>
          <a:p>
            <a:pPr marL="457200" lvl="0" indent="-393700" algn="l" rtl="0">
              <a:spcBef>
                <a:spcPts val="0"/>
              </a:spcBef>
              <a:spcAft>
                <a:spcPts val="0"/>
              </a:spcAft>
              <a:buSzPts val="2600"/>
              <a:buFont typeface="Muli"/>
              <a:buAutoNum type="alphaUcPeriod"/>
            </a:pPr>
            <a:r>
              <a:rPr lang="en" sz="2600">
                <a:latin typeface="Muli"/>
                <a:ea typeface="Muli"/>
                <a:cs typeface="Muli"/>
                <a:sym typeface="Muli"/>
              </a:rPr>
              <a:t>Income of the Producer</a:t>
            </a:r>
            <a:endParaRPr sz="2600">
              <a:latin typeface="Muli"/>
              <a:ea typeface="Muli"/>
              <a:cs typeface="Muli"/>
              <a:sym typeface="Muli"/>
            </a:endParaRPr>
          </a:p>
          <a:p>
            <a:pPr marL="457200" lvl="0" indent="-393700" algn="l" rtl="0">
              <a:spcBef>
                <a:spcPts val="0"/>
              </a:spcBef>
              <a:spcAft>
                <a:spcPts val="0"/>
              </a:spcAft>
              <a:buSzPts val="2600"/>
              <a:buFont typeface="Muli"/>
              <a:buAutoNum type="alphaUcPeriod"/>
            </a:pPr>
            <a:r>
              <a:rPr lang="en" sz="2600">
                <a:latin typeface="Muli"/>
                <a:ea typeface="Muli"/>
                <a:cs typeface="Muli"/>
                <a:sym typeface="Muli"/>
              </a:rPr>
              <a:t>Taste and Preference of the Companies</a:t>
            </a:r>
            <a:endParaRPr sz="2600">
              <a:latin typeface="Muli"/>
              <a:ea typeface="Muli"/>
              <a:cs typeface="Muli"/>
              <a:sym typeface="Muli"/>
            </a:endParaRPr>
          </a:p>
          <a:p>
            <a:pPr marL="457200" lvl="0" indent="-393700" algn="l" rtl="0">
              <a:spcBef>
                <a:spcPts val="0"/>
              </a:spcBef>
              <a:spcAft>
                <a:spcPts val="0"/>
              </a:spcAft>
              <a:buSzPts val="2600"/>
              <a:buFont typeface="Muli"/>
              <a:buAutoNum type="alphaUcPeriod"/>
            </a:pPr>
            <a:r>
              <a:rPr lang="en" sz="2600">
                <a:latin typeface="Muli"/>
                <a:ea typeface="Muli"/>
                <a:cs typeface="Muli"/>
                <a:sym typeface="Muli"/>
              </a:rPr>
              <a:t>Season</a:t>
            </a:r>
            <a:endParaRPr sz="2600">
              <a:latin typeface="Muli"/>
              <a:ea typeface="Muli"/>
              <a:cs typeface="Muli"/>
              <a:sym typeface="Muli"/>
            </a:endParaRPr>
          </a:p>
          <a:p>
            <a:pPr marL="457200" lvl="0" indent="-393700" algn="l" rtl="0">
              <a:spcBef>
                <a:spcPts val="0"/>
              </a:spcBef>
              <a:spcAft>
                <a:spcPts val="0"/>
              </a:spcAft>
              <a:buSzPts val="2600"/>
              <a:buFont typeface="Muli"/>
              <a:buAutoNum type="alphaUcPeriod"/>
            </a:pPr>
            <a:r>
              <a:rPr lang="en" sz="2600">
                <a:latin typeface="Muli"/>
                <a:ea typeface="Muli"/>
                <a:cs typeface="Muli"/>
                <a:sym typeface="Muli"/>
              </a:rPr>
              <a:t>Culture</a:t>
            </a:r>
            <a:endParaRPr sz="2600">
              <a:latin typeface="Muli"/>
              <a:ea typeface="Muli"/>
              <a:cs typeface="Muli"/>
              <a:sym typeface="Muli"/>
            </a:endParaRPr>
          </a:p>
          <a:p>
            <a:pPr marL="457200" lvl="0" indent="-393700" algn="l" rtl="0">
              <a:spcBef>
                <a:spcPts val="0"/>
              </a:spcBef>
              <a:spcAft>
                <a:spcPts val="0"/>
              </a:spcAft>
              <a:buSzPts val="2600"/>
              <a:buFont typeface="Muli"/>
              <a:buAutoNum type="alphaUcPeriod"/>
            </a:pPr>
            <a:r>
              <a:rPr lang="en" sz="2600">
                <a:latin typeface="Muli"/>
                <a:ea typeface="Muli"/>
                <a:cs typeface="Muli"/>
                <a:sym typeface="Muli"/>
              </a:rPr>
              <a:t>Expectation of Rise or Fall in Price by the Firm</a:t>
            </a:r>
            <a:endParaRPr sz="2600">
              <a:latin typeface="Muli"/>
              <a:ea typeface="Muli"/>
              <a:cs typeface="Muli"/>
              <a:sym typeface="Muli"/>
            </a:endParaRPr>
          </a:p>
          <a:p>
            <a:pPr marL="457200" lvl="0" indent="-393700" algn="l" rtl="0">
              <a:spcBef>
                <a:spcPts val="0"/>
              </a:spcBef>
              <a:spcAft>
                <a:spcPts val="0"/>
              </a:spcAft>
              <a:buSzPts val="2600"/>
              <a:buFont typeface="Muli"/>
              <a:buAutoNum type="alphaUcPeriod"/>
            </a:pPr>
            <a:r>
              <a:rPr lang="en" sz="2600">
                <a:latin typeface="Muli"/>
                <a:ea typeface="Muli"/>
                <a:cs typeface="Muli"/>
                <a:sym typeface="Muli"/>
              </a:rPr>
              <a:t>Population</a:t>
            </a:r>
            <a:endParaRPr sz="2600">
              <a:latin typeface="Muli"/>
              <a:ea typeface="Muli"/>
              <a:cs typeface="Muli"/>
              <a:sym typeface="Muli"/>
            </a:endParaRPr>
          </a:p>
          <a:p>
            <a:pPr marL="457200" lvl="0" indent="-393700" algn="l" rtl="0">
              <a:spcBef>
                <a:spcPts val="0"/>
              </a:spcBef>
              <a:spcAft>
                <a:spcPts val="0"/>
              </a:spcAft>
              <a:buSzPts val="2600"/>
              <a:buFont typeface="Muli"/>
              <a:buAutoNum type="alphaUcPeriod"/>
            </a:pPr>
            <a:r>
              <a:rPr lang="en" sz="2600">
                <a:latin typeface="Muli"/>
                <a:ea typeface="Muli"/>
                <a:cs typeface="Muli"/>
                <a:sym typeface="Muli"/>
              </a:rPr>
              <a:t>Income Distribution</a:t>
            </a:r>
            <a:endParaRPr sz="2600">
              <a:latin typeface="Muli"/>
              <a:ea typeface="Muli"/>
              <a:cs typeface="Muli"/>
              <a:sym typeface="Muli"/>
            </a:endParaRPr>
          </a:p>
        </p:txBody>
      </p:sp>
      <p:pic>
        <p:nvPicPr>
          <p:cNvPr id="1961" name="Google Shape;1961;p79"/>
          <p:cNvPicPr preferRelativeResize="0"/>
          <p:nvPr/>
        </p:nvPicPr>
        <p:blipFill rotWithShape="1">
          <a:blip r:embed="rId3">
            <a:alphaModFix/>
          </a:blip>
          <a:srcRect l="26668" r="17293"/>
          <a:stretch/>
        </p:blipFill>
        <p:spPr>
          <a:xfrm>
            <a:off x="70401" y="894150"/>
            <a:ext cx="1428750" cy="4249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0"/>
                                        </p:tgtEl>
                                        <p:attrNameLst>
                                          <p:attrName>style.visibility</p:attrName>
                                        </p:attrNameLst>
                                      </p:cBhvr>
                                      <p:to>
                                        <p:strVal val="visible"/>
                                      </p:to>
                                    </p:set>
                                    <p:animEffect transition="in" filter="fade">
                                      <p:cBhvr>
                                        <p:cTn id="7" dur="1000"/>
                                        <p:tgtEl>
                                          <p:spTgt spid="1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6" name="Google Shape;1966;p80"/>
          <p:cNvSpPr txBox="1">
            <a:spLocks noGrp="1"/>
          </p:cNvSpPr>
          <p:nvPr>
            <p:ph type="body" idx="1"/>
          </p:nvPr>
        </p:nvSpPr>
        <p:spPr>
          <a:xfrm>
            <a:off x="381000" y="971551"/>
            <a:ext cx="8229600" cy="3394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800" dirty="0">
                <a:solidFill>
                  <a:schemeClr val="dk1"/>
                </a:solidFill>
              </a:rPr>
              <a:t>D</a:t>
            </a:r>
            <a:r>
              <a:rPr lang="en" sz="2800" baseline="-25000" dirty="0">
                <a:solidFill>
                  <a:schemeClr val="dk1"/>
                </a:solidFill>
              </a:rPr>
              <a:t>x </a:t>
            </a:r>
            <a:r>
              <a:rPr lang="en" sz="2800" dirty="0">
                <a:solidFill>
                  <a:schemeClr val="dk1"/>
                </a:solidFill>
              </a:rPr>
              <a:t>= f (P</a:t>
            </a:r>
            <a:r>
              <a:rPr lang="en" sz="2800" baseline="-25000" dirty="0">
                <a:solidFill>
                  <a:schemeClr val="dk1"/>
                </a:solidFill>
              </a:rPr>
              <a:t>x</a:t>
            </a:r>
            <a:r>
              <a:rPr lang="en" sz="2800" dirty="0">
                <a:solidFill>
                  <a:schemeClr val="dk1"/>
                </a:solidFill>
              </a:rPr>
              <a:t>, P</a:t>
            </a:r>
            <a:r>
              <a:rPr lang="en" sz="2800" baseline="-25000" dirty="0">
                <a:solidFill>
                  <a:schemeClr val="dk1"/>
                </a:solidFill>
              </a:rPr>
              <a:t>R</a:t>
            </a:r>
            <a:r>
              <a:rPr lang="en" sz="2800" dirty="0">
                <a:solidFill>
                  <a:schemeClr val="dk1"/>
                </a:solidFill>
              </a:rPr>
              <a:t>,Y, T, E,N,Y</a:t>
            </a:r>
            <a:r>
              <a:rPr lang="en" sz="2800" baseline="-25000" dirty="0">
                <a:solidFill>
                  <a:schemeClr val="dk1"/>
                </a:solidFill>
              </a:rPr>
              <a:t>d</a:t>
            </a:r>
            <a:r>
              <a:rPr lang="en" sz="2800" dirty="0">
                <a:solidFill>
                  <a:schemeClr val="dk1"/>
                </a:solidFill>
              </a:rPr>
              <a:t>,A</a:t>
            </a:r>
            <a:r>
              <a:rPr lang="en" sz="2800" dirty="0"/>
              <a:t>…...</a:t>
            </a:r>
            <a:r>
              <a:rPr lang="en" sz="2800" dirty="0">
                <a:solidFill>
                  <a:schemeClr val="dk1"/>
                </a:solidFill>
              </a:rPr>
              <a:t>)</a:t>
            </a:r>
            <a:endParaRPr sz="2800" dirty="0">
              <a:solidFill>
                <a:srgbClr val="000000"/>
              </a:solidFill>
            </a:endParaRPr>
          </a:p>
          <a:p>
            <a:pPr marL="0" lvl="0" indent="0" algn="l" rtl="0">
              <a:spcBef>
                <a:spcPts val="518"/>
              </a:spcBef>
              <a:spcAft>
                <a:spcPts val="0"/>
              </a:spcAft>
              <a:buNone/>
            </a:pPr>
            <a:r>
              <a:rPr lang="en" sz="2800" dirty="0">
                <a:solidFill>
                  <a:schemeClr val="dk1"/>
                </a:solidFill>
              </a:rPr>
              <a:t>		</a:t>
            </a:r>
            <a:r>
              <a:rPr lang="en" sz="2100" dirty="0">
                <a:solidFill>
                  <a:schemeClr val="dk1"/>
                </a:solidFill>
              </a:rPr>
              <a:t>D</a:t>
            </a:r>
            <a:r>
              <a:rPr lang="en" sz="2100" baseline="-25000" dirty="0">
                <a:solidFill>
                  <a:schemeClr val="dk1"/>
                </a:solidFill>
              </a:rPr>
              <a:t>x </a:t>
            </a:r>
            <a:r>
              <a:rPr lang="en" sz="2100" dirty="0">
                <a:solidFill>
                  <a:schemeClr val="dk1"/>
                </a:solidFill>
              </a:rPr>
              <a:t>= Demand for commodity X</a:t>
            </a:r>
            <a:endParaRPr sz="2100" dirty="0">
              <a:solidFill>
                <a:srgbClr val="000000"/>
              </a:solidFill>
            </a:endParaRPr>
          </a:p>
          <a:p>
            <a:pPr marL="0" lvl="0" indent="0" algn="l" rtl="0">
              <a:spcBef>
                <a:spcPts val="518"/>
              </a:spcBef>
              <a:spcAft>
                <a:spcPts val="0"/>
              </a:spcAft>
              <a:buClr>
                <a:schemeClr val="dk1"/>
              </a:buClr>
              <a:buSzPts val="2800"/>
              <a:buFont typeface="Times New Roman"/>
              <a:buNone/>
            </a:pPr>
            <a:r>
              <a:rPr lang="en" sz="2100" dirty="0">
                <a:solidFill>
                  <a:schemeClr val="dk1"/>
                </a:solidFill>
              </a:rPr>
              <a:t>		P</a:t>
            </a:r>
            <a:r>
              <a:rPr lang="en" sz="2100" baseline="-25000" dirty="0">
                <a:solidFill>
                  <a:schemeClr val="dk1"/>
                </a:solidFill>
              </a:rPr>
              <a:t>x </a:t>
            </a:r>
            <a:r>
              <a:rPr lang="en" sz="2100" dirty="0">
                <a:solidFill>
                  <a:schemeClr val="dk1"/>
                </a:solidFill>
              </a:rPr>
              <a:t>= Price of commodity X</a:t>
            </a:r>
            <a:endParaRPr sz="2100" dirty="0">
              <a:solidFill>
                <a:srgbClr val="000000"/>
              </a:solidFill>
            </a:endParaRPr>
          </a:p>
          <a:p>
            <a:pPr marL="0" lvl="0" indent="0" algn="l" rtl="0">
              <a:spcBef>
                <a:spcPts val="518"/>
              </a:spcBef>
              <a:spcAft>
                <a:spcPts val="0"/>
              </a:spcAft>
              <a:buClr>
                <a:schemeClr val="dk1"/>
              </a:buClr>
              <a:buSzPts val="2800"/>
              <a:buFont typeface="Times New Roman"/>
              <a:buNone/>
            </a:pPr>
            <a:r>
              <a:rPr lang="en" sz="2100" dirty="0">
                <a:solidFill>
                  <a:schemeClr val="dk1"/>
                </a:solidFill>
              </a:rPr>
              <a:t>		P</a:t>
            </a:r>
            <a:r>
              <a:rPr lang="en" sz="2100" baseline="-25000" dirty="0">
                <a:solidFill>
                  <a:schemeClr val="dk1"/>
                </a:solidFill>
              </a:rPr>
              <a:t>R</a:t>
            </a:r>
            <a:r>
              <a:rPr lang="en" sz="2100" dirty="0">
                <a:solidFill>
                  <a:schemeClr val="dk1"/>
                </a:solidFill>
              </a:rPr>
              <a:t>= Price of related goods </a:t>
            </a:r>
            <a:endParaRPr sz="2100" dirty="0">
              <a:solidFill>
                <a:srgbClr val="000000"/>
              </a:solidFill>
            </a:endParaRPr>
          </a:p>
          <a:p>
            <a:pPr marL="0" lvl="0" indent="0" algn="l" rtl="0">
              <a:spcBef>
                <a:spcPts val="518"/>
              </a:spcBef>
              <a:spcAft>
                <a:spcPts val="0"/>
              </a:spcAft>
              <a:buClr>
                <a:schemeClr val="dk1"/>
              </a:buClr>
              <a:buSzPts val="2800"/>
              <a:buFont typeface="Times New Roman"/>
              <a:buNone/>
            </a:pPr>
            <a:r>
              <a:rPr lang="en" sz="2100" dirty="0">
                <a:solidFill>
                  <a:schemeClr val="dk1"/>
                </a:solidFill>
              </a:rPr>
              <a:t>				(Substitute and Complementary)</a:t>
            </a:r>
            <a:endParaRPr sz="2100" dirty="0">
              <a:solidFill>
                <a:srgbClr val="000000"/>
              </a:solidFill>
            </a:endParaRPr>
          </a:p>
          <a:p>
            <a:pPr marL="0" lvl="0" indent="0" algn="l" rtl="0">
              <a:spcBef>
                <a:spcPts val="518"/>
              </a:spcBef>
              <a:spcAft>
                <a:spcPts val="0"/>
              </a:spcAft>
              <a:buClr>
                <a:schemeClr val="dk1"/>
              </a:buClr>
              <a:buSzPts val="2800"/>
              <a:buFont typeface="Times New Roman"/>
              <a:buNone/>
            </a:pPr>
            <a:r>
              <a:rPr lang="en" sz="2100" dirty="0">
                <a:solidFill>
                  <a:schemeClr val="dk1"/>
                </a:solidFill>
              </a:rPr>
              <a:t>		Y  = Income of the consumers</a:t>
            </a:r>
            <a:endParaRPr sz="2100" dirty="0">
              <a:solidFill>
                <a:srgbClr val="000000"/>
              </a:solidFill>
            </a:endParaRPr>
          </a:p>
          <a:p>
            <a:pPr marL="0" lvl="0" indent="0" algn="l" rtl="0">
              <a:spcBef>
                <a:spcPts val="518"/>
              </a:spcBef>
              <a:spcAft>
                <a:spcPts val="0"/>
              </a:spcAft>
              <a:buClr>
                <a:schemeClr val="dk1"/>
              </a:buClr>
              <a:buSzPts val="2800"/>
              <a:buFont typeface="Times New Roman"/>
              <a:buNone/>
            </a:pPr>
            <a:r>
              <a:rPr lang="en" sz="2100" dirty="0">
                <a:solidFill>
                  <a:schemeClr val="dk1"/>
                </a:solidFill>
              </a:rPr>
              <a:t>		T  = Taste and preference</a:t>
            </a:r>
            <a:endParaRPr sz="2100" dirty="0">
              <a:solidFill>
                <a:srgbClr val="000000"/>
              </a:solidFill>
            </a:endParaRPr>
          </a:p>
          <a:p>
            <a:pPr marL="0" lvl="0" indent="0" algn="l" rtl="0">
              <a:spcBef>
                <a:spcPts val="518"/>
              </a:spcBef>
              <a:spcAft>
                <a:spcPts val="0"/>
              </a:spcAft>
              <a:buClr>
                <a:schemeClr val="dk1"/>
              </a:buClr>
              <a:buSzPts val="2800"/>
              <a:buFont typeface="Times New Roman"/>
              <a:buNone/>
            </a:pPr>
            <a:r>
              <a:rPr lang="en" sz="2100" dirty="0">
                <a:solidFill>
                  <a:schemeClr val="dk1"/>
                </a:solidFill>
              </a:rPr>
              <a:t>		E  = Expectations of the </a:t>
            </a:r>
            <a:r>
              <a:rPr lang="en" sz="2100" dirty="0" smtClean="0">
                <a:solidFill>
                  <a:schemeClr val="dk1"/>
                </a:solidFill>
              </a:rPr>
              <a:t>buyers </a:t>
            </a:r>
          </a:p>
          <a:p>
            <a:pPr marL="0" lvl="0" indent="0" algn="l" rtl="0">
              <a:spcBef>
                <a:spcPts val="518"/>
              </a:spcBef>
              <a:spcAft>
                <a:spcPts val="0"/>
              </a:spcAft>
              <a:buClr>
                <a:schemeClr val="dk1"/>
              </a:buClr>
              <a:buSzPts val="2800"/>
              <a:buFont typeface="Times New Roman"/>
              <a:buNone/>
            </a:pPr>
            <a:r>
              <a:rPr lang="en" sz="2100" dirty="0"/>
              <a:t>	</a:t>
            </a:r>
            <a:r>
              <a:rPr lang="en" sz="2100" dirty="0" smtClean="0"/>
              <a:t>	N  </a:t>
            </a:r>
            <a:r>
              <a:rPr lang="en" sz="2100" dirty="0"/>
              <a:t>= Population </a:t>
            </a:r>
            <a:endParaRPr sz="2100" dirty="0">
              <a:solidFill>
                <a:srgbClr val="000000"/>
              </a:solidFill>
            </a:endParaRPr>
          </a:p>
          <a:p>
            <a:pPr marL="0" lvl="0" indent="0" algn="l" rtl="0">
              <a:spcBef>
                <a:spcPts val="527"/>
              </a:spcBef>
              <a:spcAft>
                <a:spcPts val="0"/>
              </a:spcAft>
              <a:buClr>
                <a:schemeClr val="dk1"/>
              </a:buClr>
              <a:buSzPts val="3400"/>
              <a:buFont typeface="Times New Roman"/>
              <a:buNone/>
            </a:pPr>
            <a:r>
              <a:rPr lang="en" sz="2100" dirty="0"/>
              <a:t>		Y</a:t>
            </a:r>
            <a:r>
              <a:rPr lang="en" sz="2100" baseline="-25000" dirty="0"/>
              <a:t>d</a:t>
            </a:r>
            <a:r>
              <a:rPr lang="en" sz="2100" dirty="0"/>
              <a:t>= Income distribution</a:t>
            </a:r>
            <a:endParaRPr sz="2100" dirty="0">
              <a:solidFill>
                <a:srgbClr val="000000"/>
              </a:solidFill>
            </a:endParaRPr>
          </a:p>
          <a:p>
            <a:pPr marL="0" lvl="0" indent="0" algn="l" rtl="0">
              <a:spcBef>
                <a:spcPts val="518"/>
              </a:spcBef>
              <a:spcAft>
                <a:spcPts val="0"/>
              </a:spcAft>
              <a:buClr>
                <a:schemeClr val="dk1"/>
              </a:buClr>
              <a:buSzPts val="2800"/>
              <a:buFont typeface="Times New Roman"/>
              <a:buNone/>
            </a:pPr>
            <a:endParaRPr sz="2800" dirty="0"/>
          </a:p>
          <a:p>
            <a:pPr marL="0" lvl="0" indent="0" algn="l" rtl="0">
              <a:spcBef>
                <a:spcPts val="518"/>
              </a:spcBef>
              <a:spcAft>
                <a:spcPts val="0"/>
              </a:spcAft>
              <a:buClr>
                <a:schemeClr val="dk1"/>
              </a:buClr>
              <a:buSzPts val="2800"/>
              <a:buFont typeface="Times New Roman"/>
              <a:buNone/>
            </a:pPr>
            <a:r>
              <a:rPr lang="en" sz="2800" dirty="0">
                <a:solidFill>
                  <a:schemeClr val="dk1"/>
                </a:solidFill>
              </a:rPr>
              <a:t>		</a:t>
            </a:r>
            <a:endParaRPr sz="2800" dirty="0">
              <a:solidFill>
                <a:schemeClr val="dk1"/>
              </a:solidFill>
            </a:endParaRPr>
          </a:p>
          <a:p>
            <a:pPr marL="57150" lvl="0" indent="0" algn="l" rtl="0">
              <a:spcBef>
                <a:spcPts val="0"/>
              </a:spcBef>
              <a:spcAft>
                <a:spcPts val="0"/>
              </a:spcAft>
              <a:buNone/>
            </a:pPr>
            <a:endParaRPr sz="2800" dirty="0">
              <a:solidFill>
                <a:schemeClr val="dk1"/>
              </a:solidFill>
            </a:endParaRPr>
          </a:p>
          <a:p>
            <a:pPr marL="0" lvl="0" indent="0" algn="l" rtl="0">
              <a:spcBef>
                <a:spcPts val="360"/>
              </a:spcBef>
              <a:spcAft>
                <a:spcPts val="0"/>
              </a:spcAft>
              <a:buNone/>
            </a:pPr>
            <a:endParaRPr sz="2800" dirty="0"/>
          </a:p>
        </p:txBody>
      </p:sp>
      <p:sp>
        <p:nvSpPr>
          <p:cNvPr id="1967" name="Google Shape;1967;p80"/>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64</a:t>
            </a:fld>
            <a:endParaRPr/>
          </a:p>
        </p:txBody>
      </p:sp>
      <p:sp>
        <p:nvSpPr>
          <p:cNvPr id="1968" name="Google Shape;1968;p80"/>
          <p:cNvSpPr txBox="1">
            <a:spLocks noGrp="1"/>
          </p:cNvSpPr>
          <p:nvPr>
            <p:ph type="title"/>
          </p:nvPr>
        </p:nvSpPr>
        <p:spPr>
          <a:xfrm>
            <a:off x="223625" y="129775"/>
            <a:ext cx="8684100" cy="8574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sz="3600" b="1">
                <a:solidFill>
                  <a:srgbClr val="008000"/>
                </a:solidFill>
              </a:rPr>
              <a:t>Demand Side of Market: Determinants</a:t>
            </a:r>
            <a:endParaRPr sz="3600" b="1">
              <a:solidFill>
                <a:srgbClr val="008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6">
                                            <p:txEl>
                                              <p:pRg st="0" end="0"/>
                                            </p:txEl>
                                          </p:spTgt>
                                        </p:tgtEl>
                                        <p:attrNameLst>
                                          <p:attrName>style.visibility</p:attrName>
                                        </p:attrNameLst>
                                      </p:cBhvr>
                                      <p:to>
                                        <p:strVal val="visible"/>
                                      </p:to>
                                    </p:set>
                                    <p:animEffect transition="in" filter="fade">
                                      <p:cBhvr>
                                        <p:cTn id="7" dur="1000"/>
                                        <p:tgtEl>
                                          <p:spTgt spid="19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66">
                                            <p:txEl>
                                              <p:pRg st="1" end="1"/>
                                            </p:txEl>
                                          </p:spTgt>
                                        </p:tgtEl>
                                        <p:attrNameLst>
                                          <p:attrName>style.visibility</p:attrName>
                                        </p:attrNameLst>
                                      </p:cBhvr>
                                      <p:to>
                                        <p:strVal val="visible"/>
                                      </p:to>
                                    </p:set>
                                    <p:animEffect transition="in" filter="fade">
                                      <p:cBhvr>
                                        <p:cTn id="12" dur="1000"/>
                                        <p:tgtEl>
                                          <p:spTgt spid="19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66">
                                            <p:txEl>
                                              <p:pRg st="2" end="2"/>
                                            </p:txEl>
                                          </p:spTgt>
                                        </p:tgtEl>
                                        <p:attrNameLst>
                                          <p:attrName>style.visibility</p:attrName>
                                        </p:attrNameLst>
                                      </p:cBhvr>
                                      <p:to>
                                        <p:strVal val="visible"/>
                                      </p:to>
                                    </p:set>
                                    <p:animEffect transition="in" filter="fade">
                                      <p:cBhvr>
                                        <p:cTn id="17" dur="1000"/>
                                        <p:tgtEl>
                                          <p:spTgt spid="19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66">
                                            <p:txEl>
                                              <p:pRg st="3" end="3"/>
                                            </p:txEl>
                                          </p:spTgt>
                                        </p:tgtEl>
                                        <p:attrNameLst>
                                          <p:attrName>style.visibility</p:attrName>
                                        </p:attrNameLst>
                                      </p:cBhvr>
                                      <p:to>
                                        <p:strVal val="visible"/>
                                      </p:to>
                                    </p:set>
                                    <p:animEffect transition="in" filter="fade">
                                      <p:cBhvr>
                                        <p:cTn id="22" dur="1000"/>
                                        <p:tgtEl>
                                          <p:spTgt spid="196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66">
                                            <p:txEl>
                                              <p:pRg st="4" end="4"/>
                                            </p:txEl>
                                          </p:spTgt>
                                        </p:tgtEl>
                                        <p:attrNameLst>
                                          <p:attrName>style.visibility</p:attrName>
                                        </p:attrNameLst>
                                      </p:cBhvr>
                                      <p:to>
                                        <p:strVal val="visible"/>
                                      </p:to>
                                    </p:set>
                                    <p:animEffect transition="in" filter="fade">
                                      <p:cBhvr>
                                        <p:cTn id="27" dur="1000"/>
                                        <p:tgtEl>
                                          <p:spTgt spid="196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66">
                                            <p:txEl>
                                              <p:pRg st="5" end="5"/>
                                            </p:txEl>
                                          </p:spTgt>
                                        </p:tgtEl>
                                        <p:attrNameLst>
                                          <p:attrName>style.visibility</p:attrName>
                                        </p:attrNameLst>
                                      </p:cBhvr>
                                      <p:to>
                                        <p:strVal val="visible"/>
                                      </p:to>
                                    </p:set>
                                    <p:animEffect transition="in" filter="fade">
                                      <p:cBhvr>
                                        <p:cTn id="32" dur="1000"/>
                                        <p:tgtEl>
                                          <p:spTgt spid="196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66">
                                            <p:txEl>
                                              <p:pRg st="6" end="6"/>
                                            </p:txEl>
                                          </p:spTgt>
                                        </p:tgtEl>
                                        <p:attrNameLst>
                                          <p:attrName>style.visibility</p:attrName>
                                        </p:attrNameLst>
                                      </p:cBhvr>
                                      <p:to>
                                        <p:strVal val="visible"/>
                                      </p:to>
                                    </p:set>
                                    <p:animEffect transition="in" filter="fade">
                                      <p:cBhvr>
                                        <p:cTn id="37" dur="1000"/>
                                        <p:tgtEl>
                                          <p:spTgt spid="196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66">
                                            <p:txEl>
                                              <p:pRg st="7" end="7"/>
                                            </p:txEl>
                                          </p:spTgt>
                                        </p:tgtEl>
                                        <p:attrNameLst>
                                          <p:attrName>style.visibility</p:attrName>
                                        </p:attrNameLst>
                                      </p:cBhvr>
                                      <p:to>
                                        <p:strVal val="visible"/>
                                      </p:to>
                                    </p:set>
                                    <p:animEffect transition="in" filter="fade">
                                      <p:cBhvr>
                                        <p:cTn id="42" dur="1000"/>
                                        <p:tgtEl>
                                          <p:spTgt spid="196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66">
                                            <p:txEl>
                                              <p:pRg st="8" end="8"/>
                                            </p:txEl>
                                          </p:spTgt>
                                        </p:tgtEl>
                                        <p:attrNameLst>
                                          <p:attrName>style.visibility</p:attrName>
                                        </p:attrNameLst>
                                      </p:cBhvr>
                                      <p:to>
                                        <p:strVal val="visible"/>
                                      </p:to>
                                    </p:set>
                                    <p:animEffect transition="in" filter="fade">
                                      <p:cBhvr>
                                        <p:cTn id="47" dur="1000"/>
                                        <p:tgtEl>
                                          <p:spTgt spid="196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66">
                                            <p:txEl>
                                              <p:pRg st="9" end="9"/>
                                            </p:txEl>
                                          </p:spTgt>
                                        </p:tgtEl>
                                        <p:attrNameLst>
                                          <p:attrName>style.visibility</p:attrName>
                                        </p:attrNameLst>
                                      </p:cBhvr>
                                      <p:to>
                                        <p:strVal val="visible"/>
                                      </p:to>
                                    </p:set>
                                    <p:animEffect transition="in" filter="fade">
                                      <p:cBhvr>
                                        <p:cTn id="52" dur="1000"/>
                                        <p:tgtEl>
                                          <p:spTgt spid="196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66">
                                            <p:txEl>
                                              <p:pRg st="11" end="11"/>
                                            </p:txEl>
                                          </p:spTgt>
                                        </p:tgtEl>
                                        <p:attrNameLst>
                                          <p:attrName>style.visibility</p:attrName>
                                        </p:attrNameLst>
                                      </p:cBhvr>
                                      <p:to>
                                        <p:strVal val="visible"/>
                                      </p:to>
                                    </p:set>
                                    <p:animEffect transition="in" filter="fade">
                                      <p:cBhvr>
                                        <p:cTn id="57" dur="1000"/>
                                        <p:tgtEl>
                                          <p:spTgt spid="196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1973" name="Google Shape;1973;p81"/>
          <p:cNvSpPr txBox="1">
            <a:spLocks noGrp="1"/>
          </p:cNvSpPr>
          <p:nvPr>
            <p:ph type="body" idx="1"/>
          </p:nvPr>
        </p:nvSpPr>
        <p:spPr>
          <a:xfrm>
            <a:off x="457200" y="895351"/>
            <a:ext cx="8229600" cy="3394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4000"/>
              <a:buFont typeface="Arial"/>
              <a:buNone/>
            </a:pPr>
            <a:r>
              <a:rPr lang="en" sz="2800">
                <a:solidFill>
                  <a:schemeClr val="dk1"/>
                </a:solidFill>
              </a:rPr>
              <a:t>These are those goods which are an alternative to one another in consumption eg. Tea or coffee, Pepsi or Coca cola</a:t>
            </a:r>
            <a:endParaRPr sz="2800">
              <a:solidFill>
                <a:srgbClr val="000000"/>
              </a:solidFill>
            </a:endParaRPr>
          </a:p>
          <a:p>
            <a:pPr marL="0" lvl="0" indent="0" algn="l" rtl="0">
              <a:spcBef>
                <a:spcPts val="800"/>
              </a:spcBef>
              <a:spcAft>
                <a:spcPts val="0"/>
              </a:spcAft>
              <a:buClr>
                <a:schemeClr val="dk1"/>
              </a:buClr>
              <a:buSzPts val="4000"/>
              <a:buFont typeface="Arial"/>
              <a:buNone/>
            </a:pPr>
            <a:r>
              <a:rPr lang="en" sz="2800">
                <a:solidFill>
                  <a:schemeClr val="dk1"/>
                </a:solidFill>
              </a:rPr>
              <a:t>A fall in the price of substitute good say Y, leads to a fall in the quantity demanded of good X and vice versa</a:t>
            </a:r>
            <a:endParaRPr sz="2800">
              <a:solidFill>
                <a:srgbClr val="000000"/>
              </a:solidFill>
            </a:endParaRPr>
          </a:p>
          <a:p>
            <a:pPr marL="0" lvl="0" indent="0" algn="l" rtl="0">
              <a:spcBef>
                <a:spcPts val="518"/>
              </a:spcBef>
              <a:spcAft>
                <a:spcPts val="0"/>
              </a:spcAft>
              <a:buNone/>
            </a:pPr>
            <a:r>
              <a:rPr lang="en" sz="2800">
                <a:solidFill>
                  <a:schemeClr val="dk1"/>
                </a:solidFill>
              </a:rPr>
              <a:t>	</a:t>
            </a:r>
            <a:endParaRPr sz="2800"/>
          </a:p>
        </p:txBody>
      </p:sp>
      <p:pic>
        <p:nvPicPr>
          <p:cNvPr id="1974" name="Google Shape;1974;p81"/>
          <p:cNvPicPr preferRelativeResize="0"/>
          <p:nvPr/>
        </p:nvPicPr>
        <p:blipFill>
          <a:blip r:embed="rId3">
            <a:alphaModFix/>
          </a:blip>
          <a:stretch>
            <a:fillRect/>
          </a:stretch>
        </p:blipFill>
        <p:spPr>
          <a:xfrm>
            <a:off x="3414700" y="3367763"/>
            <a:ext cx="2314575" cy="1609725"/>
          </a:xfrm>
          <a:prstGeom prst="rect">
            <a:avLst/>
          </a:prstGeom>
          <a:noFill/>
          <a:ln w="76200" cap="flat" cmpd="sng">
            <a:solidFill>
              <a:schemeClr val="lt1"/>
            </a:solidFill>
            <a:prstDash val="solid"/>
            <a:round/>
            <a:headEnd type="none" w="sm" len="sm"/>
            <a:tailEnd type="none" w="sm" len="sm"/>
          </a:ln>
        </p:spPr>
      </p:pic>
      <p:sp>
        <p:nvSpPr>
          <p:cNvPr id="1975" name="Google Shape;1975;p81"/>
          <p:cNvSpPr txBox="1">
            <a:spLocks noGrp="1"/>
          </p:cNvSpPr>
          <p:nvPr>
            <p:ph type="title"/>
          </p:nvPr>
        </p:nvSpPr>
        <p:spPr>
          <a:xfrm>
            <a:off x="223625" y="129775"/>
            <a:ext cx="8684100" cy="8574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sz="3600" b="1">
                <a:solidFill>
                  <a:srgbClr val="008000"/>
                </a:solidFill>
              </a:rPr>
              <a:t>Demand Side of Market: Substitutes</a:t>
            </a:r>
            <a:endParaRPr sz="3600" b="1">
              <a:solidFill>
                <a:srgbClr val="008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3">
                                            <p:txEl>
                                              <p:pRg st="0" end="0"/>
                                            </p:txEl>
                                          </p:spTgt>
                                        </p:tgtEl>
                                        <p:attrNameLst>
                                          <p:attrName>style.visibility</p:attrName>
                                        </p:attrNameLst>
                                      </p:cBhvr>
                                      <p:to>
                                        <p:strVal val="visible"/>
                                      </p:to>
                                    </p:set>
                                    <p:animEffect transition="in" filter="fade">
                                      <p:cBhvr>
                                        <p:cTn id="7" dur="1000"/>
                                        <p:tgtEl>
                                          <p:spTgt spid="19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73">
                                            <p:txEl>
                                              <p:pRg st="1" end="1"/>
                                            </p:txEl>
                                          </p:spTgt>
                                        </p:tgtEl>
                                        <p:attrNameLst>
                                          <p:attrName>style.visibility</p:attrName>
                                        </p:attrNameLst>
                                      </p:cBhvr>
                                      <p:to>
                                        <p:strVal val="visible"/>
                                      </p:to>
                                    </p:set>
                                    <p:animEffect transition="in" filter="fade">
                                      <p:cBhvr>
                                        <p:cTn id="12" dur="1000"/>
                                        <p:tgtEl>
                                          <p:spTgt spid="19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73">
                                            <p:txEl>
                                              <p:pRg st="2" end="2"/>
                                            </p:txEl>
                                          </p:spTgt>
                                        </p:tgtEl>
                                        <p:attrNameLst>
                                          <p:attrName>style.visibility</p:attrName>
                                        </p:attrNameLst>
                                      </p:cBhvr>
                                      <p:to>
                                        <p:strVal val="visible"/>
                                      </p:to>
                                    </p:set>
                                    <p:animEffect transition="in" filter="fade">
                                      <p:cBhvr>
                                        <p:cTn id="17" dur="1000"/>
                                        <p:tgtEl>
                                          <p:spTgt spid="19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Google Shape;1980;p82"/>
          <p:cNvSpPr txBox="1">
            <a:spLocks noGrp="1"/>
          </p:cNvSpPr>
          <p:nvPr>
            <p:ph type="body" idx="1"/>
          </p:nvPr>
        </p:nvSpPr>
        <p:spPr>
          <a:xfrm>
            <a:off x="457200" y="895351"/>
            <a:ext cx="8229600" cy="3394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3600"/>
              <a:buFont typeface="Arial"/>
              <a:buNone/>
            </a:pPr>
            <a:r>
              <a:rPr lang="en" sz="2800">
                <a:solidFill>
                  <a:schemeClr val="dk1"/>
                </a:solidFill>
              </a:rPr>
              <a:t>They are those goods which are jointly used or consumed together to satisfy a want eg. Tea and sugar, bread and butter.</a:t>
            </a:r>
            <a:endParaRPr sz="2800">
              <a:solidFill>
                <a:srgbClr val="000000"/>
              </a:solidFill>
            </a:endParaRPr>
          </a:p>
          <a:p>
            <a:pPr marL="0" lvl="0" indent="0" algn="l" rtl="0">
              <a:spcBef>
                <a:spcPts val="720"/>
              </a:spcBef>
              <a:spcAft>
                <a:spcPts val="0"/>
              </a:spcAft>
              <a:buClr>
                <a:schemeClr val="dk1"/>
              </a:buClr>
              <a:buSzPts val="3600"/>
              <a:buFont typeface="Arial"/>
              <a:buNone/>
            </a:pPr>
            <a:r>
              <a:rPr lang="en" sz="2800">
                <a:solidFill>
                  <a:schemeClr val="dk1"/>
                </a:solidFill>
              </a:rPr>
              <a:t>A fall in the price of complementary good say Y, leads to a rise in the quantity demanded of good X and vice versa</a:t>
            </a:r>
            <a:endParaRPr sz="2800">
              <a:solidFill>
                <a:schemeClr val="dk1"/>
              </a:solidFill>
            </a:endParaRPr>
          </a:p>
          <a:p>
            <a:pPr marL="0" lvl="0" indent="0" algn="l" rtl="0">
              <a:spcBef>
                <a:spcPts val="518"/>
              </a:spcBef>
              <a:spcAft>
                <a:spcPts val="0"/>
              </a:spcAft>
              <a:buNone/>
            </a:pPr>
            <a:r>
              <a:rPr lang="en" sz="2800">
                <a:solidFill>
                  <a:schemeClr val="dk1"/>
                </a:solidFill>
              </a:rPr>
              <a:t>	</a:t>
            </a:r>
            <a:endParaRPr sz="2800"/>
          </a:p>
        </p:txBody>
      </p:sp>
      <p:sp>
        <p:nvSpPr>
          <p:cNvPr id="1981" name="Google Shape;1981;p82"/>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66</a:t>
            </a:fld>
            <a:endParaRPr/>
          </a:p>
        </p:txBody>
      </p:sp>
      <p:pic>
        <p:nvPicPr>
          <p:cNvPr id="1982" name="Google Shape;1982;p82"/>
          <p:cNvPicPr preferRelativeResize="0"/>
          <p:nvPr/>
        </p:nvPicPr>
        <p:blipFill>
          <a:blip r:embed="rId3">
            <a:alphaModFix/>
          </a:blip>
          <a:stretch>
            <a:fillRect/>
          </a:stretch>
        </p:blipFill>
        <p:spPr>
          <a:xfrm>
            <a:off x="6339325" y="3354850"/>
            <a:ext cx="2198849" cy="1681151"/>
          </a:xfrm>
          <a:prstGeom prst="rect">
            <a:avLst/>
          </a:prstGeom>
          <a:noFill/>
          <a:ln w="76200" cap="flat" cmpd="sng">
            <a:solidFill>
              <a:schemeClr val="lt1"/>
            </a:solidFill>
            <a:prstDash val="solid"/>
            <a:round/>
            <a:headEnd type="none" w="sm" len="sm"/>
            <a:tailEnd type="none" w="sm" len="sm"/>
          </a:ln>
        </p:spPr>
      </p:pic>
      <p:pic>
        <p:nvPicPr>
          <p:cNvPr id="1983" name="Google Shape;1983;p82"/>
          <p:cNvPicPr preferRelativeResize="0"/>
          <p:nvPr/>
        </p:nvPicPr>
        <p:blipFill>
          <a:blip r:embed="rId4">
            <a:alphaModFix/>
          </a:blip>
          <a:stretch>
            <a:fillRect/>
          </a:stretch>
        </p:blipFill>
        <p:spPr>
          <a:xfrm>
            <a:off x="3423303" y="3208225"/>
            <a:ext cx="2124321" cy="1827775"/>
          </a:xfrm>
          <a:prstGeom prst="rect">
            <a:avLst/>
          </a:prstGeom>
          <a:noFill/>
          <a:ln w="76200" cap="flat" cmpd="sng">
            <a:solidFill>
              <a:schemeClr val="lt1"/>
            </a:solidFill>
            <a:prstDash val="solid"/>
            <a:round/>
            <a:headEnd type="none" w="sm" len="sm"/>
            <a:tailEnd type="none" w="sm" len="sm"/>
          </a:ln>
        </p:spPr>
      </p:pic>
      <p:sp>
        <p:nvSpPr>
          <p:cNvPr id="1984" name="Google Shape;1984;p82"/>
          <p:cNvSpPr txBox="1">
            <a:spLocks noGrp="1"/>
          </p:cNvSpPr>
          <p:nvPr>
            <p:ph type="title"/>
          </p:nvPr>
        </p:nvSpPr>
        <p:spPr>
          <a:xfrm>
            <a:off x="223625" y="129775"/>
            <a:ext cx="8684100" cy="8574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sz="3600" b="1">
                <a:solidFill>
                  <a:srgbClr val="008000"/>
                </a:solidFill>
              </a:rPr>
              <a:t>Demand Side of Market: Complements</a:t>
            </a:r>
            <a:endParaRPr sz="3600" b="1">
              <a:solidFill>
                <a:srgbClr val="008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0">
                                            <p:txEl>
                                              <p:pRg st="0" end="0"/>
                                            </p:txEl>
                                          </p:spTgt>
                                        </p:tgtEl>
                                        <p:attrNameLst>
                                          <p:attrName>style.visibility</p:attrName>
                                        </p:attrNameLst>
                                      </p:cBhvr>
                                      <p:to>
                                        <p:strVal val="visible"/>
                                      </p:to>
                                    </p:set>
                                    <p:animEffect transition="in" filter="fade">
                                      <p:cBhvr>
                                        <p:cTn id="7" dur="1000"/>
                                        <p:tgtEl>
                                          <p:spTgt spid="19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80">
                                            <p:txEl>
                                              <p:pRg st="1" end="1"/>
                                            </p:txEl>
                                          </p:spTgt>
                                        </p:tgtEl>
                                        <p:attrNameLst>
                                          <p:attrName>style.visibility</p:attrName>
                                        </p:attrNameLst>
                                      </p:cBhvr>
                                      <p:to>
                                        <p:strVal val="visible"/>
                                      </p:to>
                                    </p:set>
                                    <p:animEffect transition="in" filter="fade">
                                      <p:cBhvr>
                                        <p:cTn id="12" dur="1000"/>
                                        <p:tgtEl>
                                          <p:spTgt spid="19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80">
                                            <p:txEl>
                                              <p:pRg st="2" end="2"/>
                                            </p:txEl>
                                          </p:spTgt>
                                        </p:tgtEl>
                                        <p:attrNameLst>
                                          <p:attrName>style.visibility</p:attrName>
                                        </p:attrNameLst>
                                      </p:cBhvr>
                                      <p:to>
                                        <p:strVal val="visible"/>
                                      </p:to>
                                    </p:set>
                                    <p:animEffect transition="in" filter="fade">
                                      <p:cBhvr>
                                        <p:cTn id="17" dur="1000"/>
                                        <p:tgtEl>
                                          <p:spTgt spid="198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1989" name="Google Shape;1989;p83"/>
          <p:cNvSpPr txBox="1">
            <a:spLocks noGrp="1"/>
          </p:cNvSpPr>
          <p:nvPr>
            <p:ph type="body" idx="1"/>
          </p:nvPr>
        </p:nvSpPr>
        <p:spPr>
          <a:xfrm>
            <a:off x="457200" y="895351"/>
            <a:ext cx="8229600" cy="3394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800">
                <a:solidFill>
                  <a:schemeClr val="lt1"/>
                </a:solidFill>
                <a:highlight>
                  <a:srgbClr val="FF0000"/>
                </a:highlight>
              </a:rPr>
              <a:t>Normal Vs. Inferior Goods </a:t>
            </a:r>
            <a:r>
              <a:rPr lang="en" sz="2800">
                <a:solidFill>
                  <a:schemeClr val="dk1"/>
                </a:solidFill>
              </a:rPr>
              <a:t> </a:t>
            </a:r>
            <a:endParaRPr sz="2800">
              <a:solidFill>
                <a:schemeClr val="dk1"/>
              </a:solidFill>
            </a:endParaRPr>
          </a:p>
          <a:p>
            <a:pPr marL="0" lvl="0" indent="0" algn="l" rtl="0">
              <a:spcBef>
                <a:spcPts val="0"/>
              </a:spcBef>
              <a:spcAft>
                <a:spcPts val="0"/>
              </a:spcAft>
              <a:buNone/>
            </a:pPr>
            <a:r>
              <a:rPr lang="en" sz="2800">
                <a:solidFill>
                  <a:schemeClr val="dk1"/>
                </a:solidFill>
              </a:rPr>
              <a:t>If X is a Normal Good, then with the increase n the income, consumer buys more of the good. It has positive income effect.</a:t>
            </a:r>
            <a:endParaRPr sz="2800">
              <a:solidFill>
                <a:schemeClr val="dk1"/>
              </a:solidFill>
            </a:endParaRPr>
          </a:p>
          <a:p>
            <a:pPr marL="0" lvl="0" indent="0" algn="l" rtl="0">
              <a:spcBef>
                <a:spcPts val="0"/>
              </a:spcBef>
              <a:spcAft>
                <a:spcPts val="0"/>
              </a:spcAft>
              <a:buNone/>
            </a:pPr>
            <a:endParaRPr sz="2800"/>
          </a:p>
          <a:p>
            <a:pPr marL="0" lvl="0" indent="0" algn="l" rtl="0">
              <a:spcBef>
                <a:spcPts val="720"/>
              </a:spcBef>
              <a:spcAft>
                <a:spcPts val="0"/>
              </a:spcAft>
              <a:buNone/>
            </a:pPr>
            <a:r>
              <a:rPr lang="en" sz="2800">
                <a:solidFill>
                  <a:schemeClr val="dk1"/>
                </a:solidFill>
              </a:rPr>
              <a:t>If X is an Inferior Good, then with the increase in the income, consumer buys less of the good. Eg. Coarse Grains. It has negative income effect.</a:t>
            </a:r>
            <a:endParaRPr sz="2800">
              <a:solidFill>
                <a:srgbClr val="000000"/>
              </a:solidFill>
            </a:endParaRPr>
          </a:p>
          <a:p>
            <a:pPr marL="0" lvl="0" indent="0" algn="l" rtl="0">
              <a:spcBef>
                <a:spcPts val="720"/>
              </a:spcBef>
              <a:spcAft>
                <a:spcPts val="0"/>
              </a:spcAft>
              <a:buNone/>
            </a:pPr>
            <a:endParaRPr sz="2800">
              <a:solidFill>
                <a:schemeClr val="dk1"/>
              </a:solidFill>
            </a:endParaRPr>
          </a:p>
          <a:p>
            <a:pPr marL="0" lvl="0" indent="0" algn="l" rtl="0">
              <a:spcBef>
                <a:spcPts val="518"/>
              </a:spcBef>
              <a:spcAft>
                <a:spcPts val="0"/>
              </a:spcAft>
              <a:buNone/>
            </a:pPr>
            <a:r>
              <a:rPr lang="en" sz="2800">
                <a:solidFill>
                  <a:schemeClr val="dk1"/>
                </a:solidFill>
              </a:rPr>
              <a:t>	</a:t>
            </a:r>
            <a:endParaRPr sz="2800"/>
          </a:p>
        </p:txBody>
      </p:sp>
      <p:sp>
        <p:nvSpPr>
          <p:cNvPr id="1990" name="Google Shape;1990;p83"/>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67</a:t>
            </a:fld>
            <a:endParaRPr/>
          </a:p>
        </p:txBody>
      </p:sp>
      <p:sp>
        <p:nvSpPr>
          <p:cNvPr id="1991" name="Google Shape;1991;p83"/>
          <p:cNvSpPr txBox="1">
            <a:spLocks noGrp="1"/>
          </p:cNvSpPr>
          <p:nvPr>
            <p:ph type="title"/>
          </p:nvPr>
        </p:nvSpPr>
        <p:spPr>
          <a:xfrm>
            <a:off x="223625" y="129775"/>
            <a:ext cx="8684100" cy="8574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sz="3600" b="1">
                <a:solidFill>
                  <a:srgbClr val="008000"/>
                </a:solidFill>
              </a:rPr>
              <a:t>Demand Side of Market: Income</a:t>
            </a:r>
            <a:endParaRPr sz="3600" b="1">
              <a:solidFill>
                <a:srgbClr val="008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9">
                                            <p:txEl>
                                              <p:pRg st="0" end="0"/>
                                            </p:txEl>
                                          </p:spTgt>
                                        </p:tgtEl>
                                        <p:attrNameLst>
                                          <p:attrName>style.visibility</p:attrName>
                                        </p:attrNameLst>
                                      </p:cBhvr>
                                      <p:to>
                                        <p:strVal val="visible"/>
                                      </p:to>
                                    </p:set>
                                    <p:animEffect transition="in" filter="fade">
                                      <p:cBhvr>
                                        <p:cTn id="7" dur="1000"/>
                                        <p:tgtEl>
                                          <p:spTgt spid="19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89">
                                            <p:txEl>
                                              <p:pRg st="1" end="1"/>
                                            </p:txEl>
                                          </p:spTgt>
                                        </p:tgtEl>
                                        <p:attrNameLst>
                                          <p:attrName>style.visibility</p:attrName>
                                        </p:attrNameLst>
                                      </p:cBhvr>
                                      <p:to>
                                        <p:strVal val="visible"/>
                                      </p:to>
                                    </p:set>
                                    <p:animEffect transition="in" filter="fade">
                                      <p:cBhvr>
                                        <p:cTn id="12" dur="1000"/>
                                        <p:tgtEl>
                                          <p:spTgt spid="19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89">
                                            <p:txEl>
                                              <p:pRg st="2" end="2"/>
                                            </p:txEl>
                                          </p:spTgt>
                                        </p:tgtEl>
                                        <p:attrNameLst>
                                          <p:attrName>style.visibility</p:attrName>
                                        </p:attrNameLst>
                                      </p:cBhvr>
                                      <p:to>
                                        <p:strVal val="visible"/>
                                      </p:to>
                                    </p:set>
                                    <p:animEffect transition="in" filter="fade">
                                      <p:cBhvr>
                                        <p:cTn id="17" dur="1000"/>
                                        <p:tgtEl>
                                          <p:spTgt spid="198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89">
                                            <p:txEl>
                                              <p:pRg st="3" end="3"/>
                                            </p:txEl>
                                          </p:spTgt>
                                        </p:tgtEl>
                                        <p:attrNameLst>
                                          <p:attrName>style.visibility</p:attrName>
                                        </p:attrNameLst>
                                      </p:cBhvr>
                                      <p:to>
                                        <p:strVal val="visible"/>
                                      </p:to>
                                    </p:set>
                                    <p:animEffect transition="in" filter="fade">
                                      <p:cBhvr>
                                        <p:cTn id="22" dur="1000"/>
                                        <p:tgtEl>
                                          <p:spTgt spid="198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89">
                                            <p:txEl>
                                              <p:pRg st="4" end="4"/>
                                            </p:txEl>
                                          </p:spTgt>
                                        </p:tgtEl>
                                        <p:attrNameLst>
                                          <p:attrName>style.visibility</p:attrName>
                                        </p:attrNameLst>
                                      </p:cBhvr>
                                      <p:to>
                                        <p:strVal val="visible"/>
                                      </p:to>
                                    </p:set>
                                    <p:animEffect transition="in" filter="fade">
                                      <p:cBhvr>
                                        <p:cTn id="27" dur="1000"/>
                                        <p:tgtEl>
                                          <p:spTgt spid="198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89">
                                            <p:txEl>
                                              <p:pRg st="5" end="5"/>
                                            </p:txEl>
                                          </p:spTgt>
                                        </p:tgtEl>
                                        <p:attrNameLst>
                                          <p:attrName>style.visibility</p:attrName>
                                        </p:attrNameLst>
                                      </p:cBhvr>
                                      <p:to>
                                        <p:strVal val="visible"/>
                                      </p:to>
                                    </p:set>
                                    <p:animEffect transition="in" filter="fade">
                                      <p:cBhvr>
                                        <p:cTn id="32" dur="1000"/>
                                        <p:tgtEl>
                                          <p:spTgt spid="198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995"/>
        <p:cNvGrpSpPr/>
        <p:nvPr/>
      </p:nvGrpSpPr>
      <p:grpSpPr>
        <a:xfrm>
          <a:off x="0" y="0"/>
          <a:ext cx="0" cy="0"/>
          <a:chOff x="0" y="0"/>
          <a:chExt cx="0" cy="0"/>
        </a:xfrm>
      </p:grpSpPr>
      <p:sp>
        <p:nvSpPr>
          <p:cNvPr id="1996" name="Google Shape;1996;p84"/>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68</a:t>
            </a:fld>
            <a:endParaRPr/>
          </a:p>
        </p:txBody>
      </p:sp>
      <p:sp>
        <p:nvSpPr>
          <p:cNvPr id="1997" name="Google Shape;1997;p84"/>
          <p:cNvSpPr txBox="1">
            <a:spLocks noGrp="1"/>
          </p:cNvSpPr>
          <p:nvPr>
            <p:ph type="title"/>
          </p:nvPr>
        </p:nvSpPr>
        <p:spPr>
          <a:xfrm>
            <a:off x="4850050" y="129775"/>
            <a:ext cx="3836700" cy="8574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a:solidFill>
                  <a:srgbClr val="434343"/>
                </a:solidFill>
              </a:rPr>
              <a:t>Which one is the inferior good?</a:t>
            </a:r>
            <a:endParaRPr>
              <a:solidFill>
                <a:srgbClr val="434343"/>
              </a:solidFill>
            </a:endParaRPr>
          </a:p>
        </p:txBody>
      </p:sp>
      <p:pic>
        <p:nvPicPr>
          <p:cNvPr id="1998" name="Google Shape;1998;p84"/>
          <p:cNvPicPr preferRelativeResize="0"/>
          <p:nvPr/>
        </p:nvPicPr>
        <p:blipFill>
          <a:blip r:embed="rId3">
            <a:alphaModFix/>
          </a:blip>
          <a:stretch>
            <a:fillRect/>
          </a:stretch>
        </p:blipFill>
        <p:spPr>
          <a:xfrm>
            <a:off x="318750" y="22499"/>
            <a:ext cx="1838750" cy="1838750"/>
          </a:xfrm>
          <a:prstGeom prst="rect">
            <a:avLst/>
          </a:prstGeom>
          <a:noFill/>
          <a:ln>
            <a:noFill/>
          </a:ln>
        </p:spPr>
      </p:pic>
      <p:pic>
        <p:nvPicPr>
          <p:cNvPr id="1999" name="Google Shape;1999;p84"/>
          <p:cNvPicPr preferRelativeResize="0"/>
          <p:nvPr/>
        </p:nvPicPr>
        <p:blipFill rotWithShape="1">
          <a:blip r:embed="rId4">
            <a:alphaModFix/>
          </a:blip>
          <a:srcRect t="10492" b="17538"/>
          <a:stretch/>
        </p:blipFill>
        <p:spPr>
          <a:xfrm>
            <a:off x="2319775" y="98693"/>
            <a:ext cx="2444199" cy="1320007"/>
          </a:xfrm>
          <a:prstGeom prst="rect">
            <a:avLst/>
          </a:prstGeom>
          <a:noFill/>
          <a:ln>
            <a:noFill/>
          </a:ln>
        </p:spPr>
      </p:pic>
      <p:pic>
        <p:nvPicPr>
          <p:cNvPr id="2000" name="Google Shape;2000;p84"/>
          <p:cNvPicPr preferRelativeResize="0"/>
          <p:nvPr/>
        </p:nvPicPr>
        <p:blipFill rotWithShape="1">
          <a:blip r:embed="rId5">
            <a:alphaModFix/>
          </a:blip>
          <a:srcRect t="9181" r="19530"/>
          <a:stretch/>
        </p:blipFill>
        <p:spPr>
          <a:xfrm>
            <a:off x="4693175" y="1167813"/>
            <a:ext cx="3115075" cy="1808484"/>
          </a:xfrm>
          <a:prstGeom prst="rect">
            <a:avLst/>
          </a:prstGeom>
          <a:noFill/>
          <a:ln>
            <a:noFill/>
          </a:ln>
        </p:spPr>
      </p:pic>
      <p:pic>
        <p:nvPicPr>
          <p:cNvPr id="2001" name="Google Shape;2001;p84"/>
          <p:cNvPicPr preferRelativeResize="0"/>
          <p:nvPr/>
        </p:nvPicPr>
        <p:blipFill rotWithShape="1">
          <a:blip r:embed="rId6">
            <a:alphaModFix/>
          </a:blip>
          <a:srcRect l="5197" t="15047" r="7587" b="15026"/>
          <a:stretch/>
        </p:blipFill>
        <p:spPr>
          <a:xfrm>
            <a:off x="4986836" y="3335025"/>
            <a:ext cx="4133165" cy="1808475"/>
          </a:xfrm>
          <a:prstGeom prst="rect">
            <a:avLst/>
          </a:prstGeom>
          <a:noFill/>
          <a:ln>
            <a:noFill/>
          </a:ln>
        </p:spPr>
      </p:pic>
      <p:pic>
        <p:nvPicPr>
          <p:cNvPr id="2002" name="Google Shape;2002;p84"/>
          <p:cNvPicPr preferRelativeResize="0"/>
          <p:nvPr/>
        </p:nvPicPr>
        <p:blipFill>
          <a:blip r:embed="rId7">
            <a:alphaModFix/>
          </a:blip>
          <a:stretch>
            <a:fillRect/>
          </a:stretch>
        </p:blipFill>
        <p:spPr>
          <a:xfrm>
            <a:off x="0" y="2981100"/>
            <a:ext cx="2174200" cy="2161176"/>
          </a:xfrm>
          <a:prstGeom prst="rect">
            <a:avLst/>
          </a:prstGeom>
          <a:noFill/>
          <a:ln>
            <a:noFill/>
          </a:ln>
        </p:spPr>
      </p:pic>
      <p:pic>
        <p:nvPicPr>
          <p:cNvPr id="2003" name="Google Shape;2003;p84"/>
          <p:cNvPicPr preferRelativeResize="0"/>
          <p:nvPr/>
        </p:nvPicPr>
        <p:blipFill rotWithShape="1">
          <a:blip r:embed="rId8">
            <a:alphaModFix/>
          </a:blip>
          <a:srcRect l="49736"/>
          <a:stretch/>
        </p:blipFill>
        <p:spPr>
          <a:xfrm>
            <a:off x="2723557" y="1720525"/>
            <a:ext cx="2258469" cy="3371950"/>
          </a:xfrm>
          <a:prstGeom prst="rect">
            <a:avLst/>
          </a:prstGeom>
          <a:noFill/>
          <a:ln>
            <a:noFill/>
          </a:ln>
        </p:spPr>
      </p:pic>
      <p:sp>
        <p:nvSpPr>
          <p:cNvPr id="2004" name="Google Shape;2004;p84"/>
          <p:cNvSpPr/>
          <p:nvPr/>
        </p:nvSpPr>
        <p:spPr>
          <a:xfrm>
            <a:off x="245300" y="-26237"/>
            <a:ext cx="1988400" cy="18912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4"/>
          <p:cNvSpPr/>
          <p:nvPr/>
        </p:nvSpPr>
        <p:spPr>
          <a:xfrm>
            <a:off x="4535500" y="1238200"/>
            <a:ext cx="3207000" cy="18912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4"/>
          <p:cNvSpPr/>
          <p:nvPr/>
        </p:nvSpPr>
        <p:spPr>
          <a:xfrm>
            <a:off x="-42900" y="2579075"/>
            <a:ext cx="2666700" cy="25134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8"/>
                                        </p:tgtEl>
                                        <p:attrNameLst>
                                          <p:attrName>style.visibility</p:attrName>
                                        </p:attrNameLst>
                                      </p:cBhvr>
                                      <p:to>
                                        <p:strVal val="visible"/>
                                      </p:to>
                                    </p:set>
                                    <p:animEffect transition="in" filter="fade">
                                      <p:cBhvr>
                                        <p:cTn id="7" dur="1000"/>
                                        <p:tgtEl>
                                          <p:spTgt spid="1998"/>
                                        </p:tgtEl>
                                      </p:cBhvr>
                                    </p:animEffect>
                                  </p:childTnLst>
                                </p:cTn>
                              </p:par>
                              <p:par>
                                <p:cTn id="8" presetID="10" presetClass="entr" presetSubtype="0" fill="hold" nodeType="withEffect">
                                  <p:stCondLst>
                                    <p:cond delay="0"/>
                                  </p:stCondLst>
                                  <p:childTnLst>
                                    <p:set>
                                      <p:cBhvr>
                                        <p:cTn id="9" dur="1" fill="hold">
                                          <p:stCondLst>
                                            <p:cond delay="0"/>
                                          </p:stCondLst>
                                        </p:cTn>
                                        <p:tgtEl>
                                          <p:spTgt spid="1999"/>
                                        </p:tgtEl>
                                        <p:attrNameLst>
                                          <p:attrName>style.visibility</p:attrName>
                                        </p:attrNameLst>
                                      </p:cBhvr>
                                      <p:to>
                                        <p:strVal val="visible"/>
                                      </p:to>
                                    </p:set>
                                    <p:animEffect transition="in" filter="fade">
                                      <p:cBhvr>
                                        <p:cTn id="10" dur="1000"/>
                                        <p:tgtEl>
                                          <p:spTgt spid="199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04"/>
                                        </p:tgtEl>
                                        <p:attrNameLst>
                                          <p:attrName>style.visibility</p:attrName>
                                        </p:attrNameLst>
                                      </p:cBhvr>
                                      <p:to>
                                        <p:strVal val="visible"/>
                                      </p:to>
                                    </p:set>
                                    <p:animEffect transition="in" filter="fade">
                                      <p:cBhvr>
                                        <p:cTn id="15" dur="1000"/>
                                        <p:tgtEl>
                                          <p:spTgt spid="200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000"/>
                                        </p:tgtEl>
                                        <p:attrNameLst>
                                          <p:attrName>style.visibility</p:attrName>
                                        </p:attrNameLst>
                                      </p:cBhvr>
                                      <p:to>
                                        <p:strVal val="visible"/>
                                      </p:to>
                                    </p:set>
                                    <p:animEffect transition="in" filter="fade">
                                      <p:cBhvr>
                                        <p:cTn id="20" dur="1000"/>
                                        <p:tgtEl>
                                          <p:spTgt spid="2000"/>
                                        </p:tgtEl>
                                      </p:cBhvr>
                                    </p:animEffect>
                                  </p:childTnLst>
                                </p:cTn>
                              </p:par>
                              <p:par>
                                <p:cTn id="21" presetID="10" presetClass="entr" presetSubtype="0" fill="hold" nodeType="withEffect">
                                  <p:stCondLst>
                                    <p:cond delay="0"/>
                                  </p:stCondLst>
                                  <p:childTnLst>
                                    <p:set>
                                      <p:cBhvr>
                                        <p:cTn id="22" dur="1" fill="hold">
                                          <p:stCondLst>
                                            <p:cond delay="0"/>
                                          </p:stCondLst>
                                        </p:cTn>
                                        <p:tgtEl>
                                          <p:spTgt spid="2001"/>
                                        </p:tgtEl>
                                        <p:attrNameLst>
                                          <p:attrName>style.visibility</p:attrName>
                                        </p:attrNameLst>
                                      </p:cBhvr>
                                      <p:to>
                                        <p:strVal val="visible"/>
                                      </p:to>
                                    </p:set>
                                    <p:animEffect transition="in" filter="fade">
                                      <p:cBhvr>
                                        <p:cTn id="23" dur="1000"/>
                                        <p:tgtEl>
                                          <p:spTgt spid="200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05"/>
                                        </p:tgtEl>
                                        <p:attrNameLst>
                                          <p:attrName>style.visibility</p:attrName>
                                        </p:attrNameLst>
                                      </p:cBhvr>
                                      <p:to>
                                        <p:strVal val="visible"/>
                                      </p:to>
                                    </p:set>
                                    <p:animEffect transition="in" filter="fade">
                                      <p:cBhvr>
                                        <p:cTn id="28" dur="1000"/>
                                        <p:tgtEl>
                                          <p:spTgt spid="200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02"/>
                                        </p:tgtEl>
                                        <p:attrNameLst>
                                          <p:attrName>style.visibility</p:attrName>
                                        </p:attrNameLst>
                                      </p:cBhvr>
                                      <p:to>
                                        <p:strVal val="visible"/>
                                      </p:to>
                                    </p:set>
                                    <p:animEffect transition="in" filter="fade">
                                      <p:cBhvr>
                                        <p:cTn id="33" dur="1000"/>
                                        <p:tgtEl>
                                          <p:spTgt spid="2002"/>
                                        </p:tgtEl>
                                      </p:cBhvr>
                                    </p:animEffect>
                                  </p:childTnLst>
                                </p:cTn>
                              </p:par>
                              <p:par>
                                <p:cTn id="34" presetID="10" presetClass="entr" presetSubtype="0" fill="hold" nodeType="withEffect">
                                  <p:stCondLst>
                                    <p:cond delay="0"/>
                                  </p:stCondLst>
                                  <p:childTnLst>
                                    <p:set>
                                      <p:cBhvr>
                                        <p:cTn id="35" dur="1" fill="hold">
                                          <p:stCondLst>
                                            <p:cond delay="0"/>
                                          </p:stCondLst>
                                        </p:cTn>
                                        <p:tgtEl>
                                          <p:spTgt spid="2003"/>
                                        </p:tgtEl>
                                        <p:attrNameLst>
                                          <p:attrName>style.visibility</p:attrName>
                                        </p:attrNameLst>
                                      </p:cBhvr>
                                      <p:to>
                                        <p:strVal val="visible"/>
                                      </p:to>
                                    </p:set>
                                    <p:animEffect transition="in" filter="fade">
                                      <p:cBhvr>
                                        <p:cTn id="36" dur="1000"/>
                                        <p:tgtEl>
                                          <p:spTgt spid="200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06"/>
                                        </p:tgtEl>
                                        <p:attrNameLst>
                                          <p:attrName>style.visibility</p:attrName>
                                        </p:attrNameLst>
                                      </p:cBhvr>
                                      <p:to>
                                        <p:strVal val="visible"/>
                                      </p:to>
                                    </p:set>
                                    <p:animEffect transition="in" filter="fade">
                                      <p:cBhvr>
                                        <p:cTn id="41" dur="1000"/>
                                        <p:tgtEl>
                                          <p:spTgt spid="2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010"/>
        <p:cNvGrpSpPr/>
        <p:nvPr/>
      </p:nvGrpSpPr>
      <p:grpSpPr>
        <a:xfrm>
          <a:off x="0" y="0"/>
          <a:ext cx="0" cy="0"/>
          <a:chOff x="0" y="0"/>
          <a:chExt cx="0" cy="0"/>
        </a:xfrm>
      </p:grpSpPr>
      <p:sp>
        <p:nvSpPr>
          <p:cNvPr id="2011" name="Google Shape;2011;p85"/>
          <p:cNvSpPr txBox="1">
            <a:spLocks noGrp="1"/>
          </p:cNvSpPr>
          <p:nvPr>
            <p:ph type="body" idx="1"/>
          </p:nvPr>
        </p:nvSpPr>
        <p:spPr>
          <a:xfrm>
            <a:off x="457200" y="895351"/>
            <a:ext cx="8229600" cy="3394500"/>
          </a:xfrm>
          <a:prstGeom prst="rect">
            <a:avLst/>
          </a:prstGeom>
        </p:spPr>
        <p:txBody>
          <a:bodyPr spcFirstLastPara="1" wrap="square" lIns="91425" tIns="45700" rIns="91425" bIns="45700" anchor="t" anchorCtr="0">
            <a:noAutofit/>
          </a:bodyPr>
          <a:lstStyle/>
          <a:p>
            <a:pPr marL="0" lvl="0" indent="0" algn="l" rtl="0">
              <a:spcBef>
                <a:spcPts val="720"/>
              </a:spcBef>
              <a:spcAft>
                <a:spcPts val="0"/>
              </a:spcAft>
              <a:buNone/>
            </a:pPr>
            <a:r>
              <a:rPr lang="en" sz="2800">
                <a:solidFill>
                  <a:schemeClr val="dk1"/>
                </a:solidFill>
              </a:rPr>
              <a:t>A positive taste and preference for good X leads            </a:t>
            </a:r>
            <a:endParaRPr sz="2800">
              <a:solidFill>
                <a:schemeClr val="dk1"/>
              </a:solidFill>
            </a:endParaRPr>
          </a:p>
          <a:p>
            <a:pPr marL="0" lvl="0" indent="0" algn="l" rtl="0">
              <a:spcBef>
                <a:spcPts val="720"/>
              </a:spcBef>
              <a:spcAft>
                <a:spcPts val="0"/>
              </a:spcAft>
              <a:buNone/>
            </a:pPr>
            <a:r>
              <a:rPr lang="en" sz="2800">
                <a:solidFill>
                  <a:schemeClr val="dk1"/>
                </a:solidFill>
              </a:rPr>
              <a:t>                      </a:t>
            </a:r>
            <a:r>
              <a:rPr lang="en" sz="2800"/>
              <a:t>to a </a:t>
            </a:r>
            <a:r>
              <a:rPr lang="en" sz="2800">
                <a:solidFill>
                  <a:schemeClr val="dk1"/>
                </a:solidFill>
              </a:rPr>
              <a:t>rise in the quantity                                       </a:t>
            </a:r>
            <a:endParaRPr sz="2800">
              <a:solidFill>
                <a:schemeClr val="dk1"/>
              </a:solidFill>
            </a:endParaRPr>
          </a:p>
          <a:p>
            <a:pPr marL="0" lvl="0" indent="0" algn="l" rtl="0">
              <a:spcBef>
                <a:spcPts val="720"/>
              </a:spcBef>
              <a:spcAft>
                <a:spcPts val="0"/>
              </a:spcAft>
              <a:buNone/>
            </a:pPr>
            <a:r>
              <a:rPr lang="en" sz="2800">
                <a:solidFill>
                  <a:schemeClr val="dk1"/>
                </a:solidFill>
              </a:rPr>
              <a:t>                      demanded </a:t>
            </a:r>
            <a:r>
              <a:rPr lang="en" sz="2800"/>
              <a:t>o</a:t>
            </a:r>
            <a:r>
              <a:rPr lang="en" sz="2800">
                <a:solidFill>
                  <a:schemeClr val="dk1"/>
                </a:solidFill>
              </a:rPr>
              <a:t>f good X </a:t>
            </a:r>
            <a:endParaRPr sz="2800">
              <a:solidFill>
                <a:schemeClr val="dk1"/>
              </a:solidFill>
            </a:endParaRPr>
          </a:p>
          <a:p>
            <a:pPr marL="0" lvl="0" indent="0" algn="l" rtl="0">
              <a:spcBef>
                <a:spcPts val="720"/>
              </a:spcBef>
              <a:spcAft>
                <a:spcPts val="0"/>
              </a:spcAft>
              <a:buNone/>
            </a:pPr>
            <a:r>
              <a:rPr lang="en" sz="2800"/>
              <a:t>                      </a:t>
            </a:r>
            <a:r>
              <a:rPr lang="en" sz="2800">
                <a:solidFill>
                  <a:schemeClr val="dk1"/>
                </a:solidFill>
              </a:rPr>
              <a:t>and  vice versa.</a:t>
            </a:r>
            <a:endParaRPr sz="2800">
              <a:solidFill>
                <a:schemeClr val="dk1"/>
              </a:solidFill>
            </a:endParaRPr>
          </a:p>
          <a:p>
            <a:pPr marL="0" lvl="0" indent="0" algn="l" rtl="0">
              <a:spcBef>
                <a:spcPts val="720"/>
              </a:spcBef>
              <a:spcAft>
                <a:spcPts val="0"/>
              </a:spcAft>
              <a:buNone/>
            </a:pPr>
            <a:r>
              <a:rPr lang="en" sz="2800">
                <a:solidFill>
                  <a:schemeClr val="dk1"/>
                </a:solidFill>
              </a:rPr>
              <a:t> </a:t>
            </a:r>
            <a:endParaRPr sz="2800">
              <a:solidFill>
                <a:srgbClr val="000000"/>
              </a:solidFill>
            </a:endParaRPr>
          </a:p>
          <a:p>
            <a:pPr marL="0" lvl="0" indent="0" algn="l" rtl="0">
              <a:spcBef>
                <a:spcPts val="720"/>
              </a:spcBef>
              <a:spcAft>
                <a:spcPts val="0"/>
              </a:spcAft>
              <a:buNone/>
            </a:pPr>
            <a:endParaRPr sz="2800">
              <a:solidFill>
                <a:schemeClr val="dk1"/>
              </a:solidFill>
            </a:endParaRPr>
          </a:p>
          <a:p>
            <a:pPr marL="0" lvl="0" indent="0" algn="l" rtl="0">
              <a:spcBef>
                <a:spcPts val="518"/>
              </a:spcBef>
              <a:spcAft>
                <a:spcPts val="0"/>
              </a:spcAft>
              <a:buNone/>
            </a:pPr>
            <a:r>
              <a:rPr lang="en" sz="2800">
                <a:solidFill>
                  <a:schemeClr val="dk1"/>
                </a:solidFill>
              </a:rPr>
              <a:t>	</a:t>
            </a:r>
            <a:endParaRPr sz="2800"/>
          </a:p>
        </p:txBody>
      </p:sp>
      <p:sp>
        <p:nvSpPr>
          <p:cNvPr id="2012" name="Google Shape;2012;p85"/>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69</a:t>
            </a:fld>
            <a:endParaRPr/>
          </a:p>
        </p:txBody>
      </p:sp>
      <p:pic>
        <p:nvPicPr>
          <p:cNvPr id="2013" name="Google Shape;2013;p85"/>
          <p:cNvPicPr preferRelativeResize="0"/>
          <p:nvPr/>
        </p:nvPicPr>
        <p:blipFill>
          <a:blip r:embed="rId3">
            <a:alphaModFix/>
          </a:blip>
          <a:stretch>
            <a:fillRect/>
          </a:stretch>
        </p:blipFill>
        <p:spPr>
          <a:xfrm>
            <a:off x="6437750" y="1667425"/>
            <a:ext cx="2416957" cy="3476074"/>
          </a:xfrm>
          <a:prstGeom prst="rect">
            <a:avLst/>
          </a:prstGeom>
          <a:noFill/>
          <a:ln>
            <a:noFill/>
          </a:ln>
        </p:spPr>
      </p:pic>
      <p:pic>
        <p:nvPicPr>
          <p:cNvPr id="2014" name="Google Shape;2014;p85"/>
          <p:cNvPicPr preferRelativeResize="0"/>
          <p:nvPr/>
        </p:nvPicPr>
        <p:blipFill>
          <a:blip r:embed="rId4">
            <a:alphaModFix/>
          </a:blip>
          <a:stretch>
            <a:fillRect/>
          </a:stretch>
        </p:blipFill>
        <p:spPr>
          <a:xfrm>
            <a:off x="223626" y="1565100"/>
            <a:ext cx="1895375" cy="3476074"/>
          </a:xfrm>
          <a:prstGeom prst="rect">
            <a:avLst/>
          </a:prstGeom>
          <a:noFill/>
          <a:ln>
            <a:noFill/>
          </a:ln>
        </p:spPr>
      </p:pic>
      <p:sp>
        <p:nvSpPr>
          <p:cNvPr id="2015" name="Google Shape;2015;p85"/>
          <p:cNvSpPr txBox="1">
            <a:spLocks noGrp="1"/>
          </p:cNvSpPr>
          <p:nvPr>
            <p:ph type="title"/>
          </p:nvPr>
        </p:nvSpPr>
        <p:spPr>
          <a:xfrm>
            <a:off x="223625" y="129775"/>
            <a:ext cx="8684100" cy="8574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sz="3600" b="1">
                <a:solidFill>
                  <a:srgbClr val="008000"/>
                </a:solidFill>
              </a:rPr>
              <a:t>Demand Side of Market: Preferences</a:t>
            </a:r>
            <a:endParaRPr sz="3600" b="1">
              <a:solidFill>
                <a:srgbClr val="008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1">
                                            <p:txEl>
                                              <p:pRg st="0" end="0"/>
                                            </p:txEl>
                                          </p:spTgt>
                                        </p:tgtEl>
                                        <p:attrNameLst>
                                          <p:attrName>style.visibility</p:attrName>
                                        </p:attrNameLst>
                                      </p:cBhvr>
                                      <p:to>
                                        <p:strVal val="visible"/>
                                      </p:to>
                                    </p:set>
                                    <p:animEffect transition="in" filter="fade">
                                      <p:cBhvr>
                                        <p:cTn id="7" dur="1000"/>
                                        <p:tgtEl>
                                          <p:spTgt spid="20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11">
                                            <p:txEl>
                                              <p:pRg st="1" end="1"/>
                                            </p:txEl>
                                          </p:spTgt>
                                        </p:tgtEl>
                                        <p:attrNameLst>
                                          <p:attrName>style.visibility</p:attrName>
                                        </p:attrNameLst>
                                      </p:cBhvr>
                                      <p:to>
                                        <p:strVal val="visible"/>
                                      </p:to>
                                    </p:set>
                                    <p:animEffect transition="in" filter="fade">
                                      <p:cBhvr>
                                        <p:cTn id="12" dur="1000"/>
                                        <p:tgtEl>
                                          <p:spTgt spid="20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11">
                                            <p:txEl>
                                              <p:pRg st="2" end="2"/>
                                            </p:txEl>
                                          </p:spTgt>
                                        </p:tgtEl>
                                        <p:attrNameLst>
                                          <p:attrName>style.visibility</p:attrName>
                                        </p:attrNameLst>
                                      </p:cBhvr>
                                      <p:to>
                                        <p:strVal val="visible"/>
                                      </p:to>
                                    </p:set>
                                    <p:animEffect transition="in" filter="fade">
                                      <p:cBhvr>
                                        <p:cTn id="17" dur="1000"/>
                                        <p:tgtEl>
                                          <p:spTgt spid="20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11">
                                            <p:txEl>
                                              <p:pRg st="3" end="3"/>
                                            </p:txEl>
                                          </p:spTgt>
                                        </p:tgtEl>
                                        <p:attrNameLst>
                                          <p:attrName>style.visibility</p:attrName>
                                        </p:attrNameLst>
                                      </p:cBhvr>
                                      <p:to>
                                        <p:strVal val="visible"/>
                                      </p:to>
                                    </p:set>
                                    <p:animEffect transition="in" filter="fade">
                                      <p:cBhvr>
                                        <p:cTn id="22" dur="1000"/>
                                        <p:tgtEl>
                                          <p:spTgt spid="20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11">
                                            <p:txEl>
                                              <p:pRg st="4" end="4"/>
                                            </p:txEl>
                                          </p:spTgt>
                                        </p:tgtEl>
                                        <p:attrNameLst>
                                          <p:attrName>style.visibility</p:attrName>
                                        </p:attrNameLst>
                                      </p:cBhvr>
                                      <p:to>
                                        <p:strVal val="visible"/>
                                      </p:to>
                                    </p:set>
                                    <p:animEffect transition="in" filter="fade">
                                      <p:cBhvr>
                                        <p:cTn id="27" dur="1000"/>
                                        <p:tgtEl>
                                          <p:spTgt spid="20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11">
                                            <p:txEl>
                                              <p:pRg st="5" end="5"/>
                                            </p:txEl>
                                          </p:spTgt>
                                        </p:tgtEl>
                                        <p:attrNameLst>
                                          <p:attrName>style.visibility</p:attrName>
                                        </p:attrNameLst>
                                      </p:cBhvr>
                                      <p:to>
                                        <p:strVal val="visible"/>
                                      </p:to>
                                    </p:set>
                                    <p:animEffect transition="in" filter="fade">
                                      <p:cBhvr>
                                        <p:cTn id="32" dur="1000"/>
                                        <p:tgtEl>
                                          <p:spTgt spid="20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11">
                                            <p:txEl>
                                              <p:pRg st="6" end="6"/>
                                            </p:txEl>
                                          </p:spTgt>
                                        </p:tgtEl>
                                        <p:attrNameLst>
                                          <p:attrName>style.visibility</p:attrName>
                                        </p:attrNameLst>
                                      </p:cBhvr>
                                      <p:to>
                                        <p:strVal val="visible"/>
                                      </p:to>
                                    </p:set>
                                    <p:animEffect transition="in" filter="fade">
                                      <p:cBhvr>
                                        <p:cTn id="37" dur="1000"/>
                                        <p:tgtEl>
                                          <p:spTgt spid="20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p26"/>
          <p:cNvSpPr txBox="1"/>
          <p:nvPr/>
        </p:nvSpPr>
        <p:spPr>
          <a:xfrm>
            <a:off x="341600" y="3701500"/>
            <a:ext cx="8532300" cy="9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700" b="1">
                <a:solidFill>
                  <a:srgbClr val="27868B"/>
                </a:solidFill>
                <a:latin typeface="Shadows Into Light"/>
                <a:ea typeface="Shadows Into Light"/>
                <a:cs typeface="Shadows Into Light"/>
                <a:sym typeface="Shadows Into Light"/>
              </a:rPr>
              <a:t>Going Through Different Situations……</a:t>
            </a:r>
            <a:endParaRPr sz="4700" b="1">
              <a:solidFill>
                <a:srgbClr val="27868B"/>
              </a:solidFill>
              <a:latin typeface="Shadows Into Light"/>
              <a:ea typeface="Shadows Into Light"/>
              <a:cs typeface="Shadows Into Light"/>
              <a:sym typeface="Shadows Into Light"/>
            </a:endParaRPr>
          </a:p>
        </p:txBody>
      </p:sp>
      <p:sp>
        <p:nvSpPr>
          <p:cNvPr id="1547" name="Google Shape;1547;p26"/>
          <p:cNvSpPr txBox="1"/>
          <p:nvPr/>
        </p:nvSpPr>
        <p:spPr>
          <a:xfrm rot="1258">
            <a:off x="381289" y="1566777"/>
            <a:ext cx="8199001" cy="1031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500" b="1" u="sng">
                <a:solidFill>
                  <a:srgbClr val="055FBA"/>
                </a:solidFill>
                <a:latin typeface="Muli"/>
                <a:ea typeface="Muli"/>
                <a:cs typeface="Muli"/>
                <a:sym typeface="Muli"/>
              </a:rPr>
              <a:t>What is Economics?</a:t>
            </a:r>
            <a:endParaRPr sz="5500" b="1" u="sng">
              <a:solidFill>
                <a:srgbClr val="055FBA"/>
              </a:solidFill>
              <a:latin typeface="Muli"/>
              <a:ea typeface="Muli"/>
              <a:cs typeface="Muli"/>
              <a:sym typeface="Muli"/>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019"/>
        <p:cNvGrpSpPr/>
        <p:nvPr/>
      </p:nvGrpSpPr>
      <p:grpSpPr>
        <a:xfrm>
          <a:off x="0" y="0"/>
          <a:ext cx="0" cy="0"/>
          <a:chOff x="0" y="0"/>
          <a:chExt cx="0" cy="0"/>
        </a:xfrm>
      </p:grpSpPr>
      <p:sp>
        <p:nvSpPr>
          <p:cNvPr id="2020" name="Google Shape;2020;p86"/>
          <p:cNvSpPr txBox="1">
            <a:spLocks noGrp="1"/>
          </p:cNvSpPr>
          <p:nvPr>
            <p:ph type="body" idx="1"/>
          </p:nvPr>
        </p:nvSpPr>
        <p:spPr>
          <a:xfrm>
            <a:off x="457200" y="895351"/>
            <a:ext cx="8229600" cy="3394500"/>
          </a:xfrm>
          <a:prstGeom prst="rect">
            <a:avLst/>
          </a:prstGeom>
        </p:spPr>
        <p:txBody>
          <a:bodyPr spcFirstLastPara="1" wrap="square" lIns="91425" tIns="45700" rIns="91425" bIns="45700" anchor="t" anchorCtr="0">
            <a:noAutofit/>
          </a:bodyPr>
          <a:lstStyle/>
          <a:p>
            <a:pPr marL="0" lvl="0" indent="0" algn="l" rtl="0">
              <a:spcBef>
                <a:spcPts val="720"/>
              </a:spcBef>
              <a:spcAft>
                <a:spcPts val="0"/>
              </a:spcAft>
              <a:buNone/>
            </a:pPr>
            <a:r>
              <a:rPr lang="en" sz="2800">
                <a:solidFill>
                  <a:schemeClr val="dk1"/>
                </a:solidFill>
              </a:rPr>
              <a:t>If consumers expect a rise in price of good X in near future it leads to a rise in the quantity demanded of good X and vice versa.</a:t>
            </a:r>
            <a:endParaRPr sz="2800">
              <a:solidFill>
                <a:schemeClr val="dk1"/>
              </a:solidFill>
            </a:endParaRPr>
          </a:p>
          <a:p>
            <a:pPr marL="0" lvl="0" indent="0" algn="l" rtl="0">
              <a:spcBef>
                <a:spcPts val="720"/>
              </a:spcBef>
              <a:spcAft>
                <a:spcPts val="0"/>
              </a:spcAft>
              <a:buNone/>
            </a:pPr>
            <a:r>
              <a:rPr lang="en" sz="2800">
                <a:solidFill>
                  <a:schemeClr val="dk1"/>
                </a:solidFill>
              </a:rPr>
              <a:t> </a:t>
            </a:r>
            <a:endParaRPr sz="2800">
              <a:solidFill>
                <a:srgbClr val="000000"/>
              </a:solidFill>
            </a:endParaRPr>
          </a:p>
          <a:p>
            <a:pPr marL="0" lvl="0" indent="0" algn="l" rtl="0">
              <a:spcBef>
                <a:spcPts val="720"/>
              </a:spcBef>
              <a:spcAft>
                <a:spcPts val="0"/>
              </a:spcAft>
              <a:buNone/>
            </a:pPr>
            <a:endParaRPr sz="2800">
              <a:solidFill>
                <a:schemeClr val="dk1"/>
              </a:solidFill>
            </a:endParaRPr>
          </a:p>
          <a:p>
            <a:pPr marL="0" lvl="0" indent="0" algn="l" rtl="0">
              <a:spcBef>
                <a:spcPts val="518"/>
              </a:spcBef>
              <a:spcAft>
                <a:spcPts val="0"/>
              </a:spcAft>
              <a:buNone/>
            </a:pPr>
            <a:r>
              <a:rPr lang="en" sz="2800">
                <a:solidFill>
                  <a:schemeClr val="dk1"/>
                </a:solidFill>
              </a:rPr>
              <a:t>	</a:t>
            </a:r>
            <a:endParaRPr sz="2800"/>
          </a:p>
        </p:txBody>
      </p:sp>
      <p:sp>
        <p:nvSpPr>
          <p:cNvPr id="2021" name="Google Shape;2021;p86"/>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70</a:t>
            </a:fld>
            <a:endParaRPr/>
          </a:p>
        </p:txBody>
      </p:sp>
      <p:pic>
        <p:nvPicPr>
          <p:cNvPr id="2022" name="Google Shape;2022;p86"/>
          <p:cNvPicPr preferRelativeResize="0"/>
          <p:nvPr/>
        </p:nvPicPr>
        <p:blipFill>
          <a:blip r:embed="rId3">
            <a:alphaModFix/>
          </a:blip>
          <a:stretch>
            <a:fillRect/>
          </a:stretch>
        </p:blipFill>
        <p:spPr>
          <a:xfrm>
            <a:off x="2771263" y="2412300"/>
            <a:ext cx="2756375" cy="2756375"/>
          </a:xfrm>
          <a:prstGeom prst="rect">
            <a:avLst/>
          </a:prstGeom>
          <a:noFill/>
          <a:ln>
            <a:noFill/>
          </a:ln>
        </p:spPr>
      </p:pic>
      <p:sp>
        <p:nvSpPr>
          <p:cNvPr id="2023" name="Google Shape;2023;p86"/>
          <p:cNvSpPr txBox="1">
            <a:spLocks noGrp="1"/>
          </p:cNvSpPr>
          <p:nvPr>
            <p:ph type="title"/>
          </p:nvPr>
        </p:nvSpPr>
        <p:spPr>
          <a:xfrm>
            <a:off x="223625" y="129775"/>
            <a:ext cx="8684100" cy="8574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sz="3600" b="1">
                <a:solidFill>
                  <a:srgbClr val="008000"/>
                </a:solidFill>
              </a:rPr>
              <a:t>Demand Side of Market: Expectations</a:t>
            </a:r>
            <a:endParaRPr sz="3600" b="1">
              <a:solidFill>
                <a:srgbClr val="008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0">
                                            <p:txEl>
                                              <p:pRg st="0" end="0"/>
                                            </p:txEl>
                                          </p:spTgt>
                                        </p:tgtEl>
                                        <p:attrNameLst>
                                          <p:attrName>style.visibility</p:attrName>
                                        </p:attrNameLst>
                                      </p:cBhvr>
                                      <p:to>
                                        <p:strVal val="visible"/>
                                      </p:to>
                                    </p:set>
                                    <p:animEffect transition="in" filter="fade">
                                      <p:cBhvr>
                                        <p:cTn id="7" dur="1000"/>
                                        <p:tgtEl>
                                          <p:spTgt spid="20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20">
                                            <p:txEl>
                                              <p:pRg st="1" end="1"/>
                                            </p:txEl>
                                          </p:spTgt>
                                        </p:tgtEl>
                                        <p:attrNameLst>
                                          <p:attrName>style.visibility</p:attrName>
                                        </p:attrNameLst>
                                      </p:cBhvr>
                                      <p:to>
                                        <p:strVal val="visible"/>
                                      </p:to>
                                    </p:set>
                                    <p:animEffect transition="in" filter="fade">
                                      <p:cBhvr>
                                        <p:cTn id="12" dur="1000"/>
                                        <p:tgtEl>
                                          <p:spTgt spid="20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20">
                                            <p:txEl>
                                              <p:pRg st="2" end="2"/>
                                            </p:txEl>
                                          </p:spTgt>
                                        </p:tgtEl>
                                        <p:attrNameLst>
                                          <p:attrName>style.visibility</p:attrName>
                                        </p:attrNameLst>
                                      </p:cBhvr>
                                      <p:to>
                                        <p:strVal val="visible"/>
                                      </p:to>
                                    </p:set>
                                    <p:animEffect transition="in" filter="fade">
                                      <p:cBhvr>
                                        <p:cTn id="17" dur="1000"/>
                                        <p:tgtEl>
                                          <p:spTgt spid="20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20">
                                            <p:txEl>
                                              <p:pRg st="3" end="3"/>
                                            </p:txEl>
                                          </p:spTgt>
                                        </p:tgtEl>
                                        <p:attrNameLst>
                                          <p:attrName>style.visibility</p:attrName>
                                        </p:attrNameLst>
                                      </p:cBhvr>
                                      <p:to>
                                        <p:strVal val="visible"/>
                                      </p:to>
                                    </p:set>
                                    <p:animEffect transition="in" filter="fade">
                                      <p:cBhvr>
                                        <p:cTn id="22" dur="1000"/>
                                        <p:tgtEl>
                                          <p:spTgt spid="20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027"/>
        <p:cNvGrpSpPr/>
        <p:nvPr/>
      </p:nvGrpSpPr>
      <p:grpSpPr>
        <a:xfrm>
          <a:off x="0" y="0"/>
          <a:ext cx="0" cy="0"/>
          <a:chOff x="0" y="0"/>
          <a:chExt cx="0" cy="0"/>
        </a:xfrm>
      </p:grpSpPr>
      <p:sp>
        <p:nvSpPr>
          <p:cNvPr id="2028" name="Google Shape;2028;p87"/>
          <p:cNvSpPr txBox="1">
            <a:spLocks noGrp="1"/>
          </p:cNvSpPr>
          <p:nvPr>
            <p:ph type="body" idx="1"/>
          </p:nvPr>
        </p:nvSpPr>
        <p:spPr>
          <a:xfrm>
            <a:off x="457200" y="971551"/>
            <a:ext cx="8229600" cy="339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720"/>
              </a:spcBef>
              <a:spcAft>
                <a:spcPts val="0"/>
              </a:spcAft>
              <a:buSzPts val="2400"/>
              <a:buNone/>
            </a:pPr>
            <a:r>
              <a:rPr lang="en" sz="2800">
                <a:solidFill>
                  <a:schemeClr val="dk1"/>
                </a:solidFill>
              </a:rPr>
              <a:t>With a rise in population, it leads to a rise in the quantity demanded of goods and vice versa.</a:t>
            </a:r>
            <a:endParaRPr sz="2800">
              <a:solidFill>
                <a:schemeClr val="dk1"/>
              </a:solidFill>
            </a:endParaRPr>
          </a:p>
          <a:p>
            <a:pPr marL="0" lvl="0" indent="0" algn="l" rtl="0">
              <a:lnSpc>
                <a:spcPct val="100000"/>
              </a:lnSpc>
              <a:spcBef>
                <a:spcPts val="720"/>
              </a:spcBef>
              <a:spcAft>
                <a:spcPts val="0"/>
              </a:spcAft>
              <a:buSzPts val="2400"/>
              <a:buNone/>
            </a:pPr>
            <a:r>
              <a:rPr lang="en" sz="2800">
                <a:solidFill>
                  <a:schemeClr val="dk1"/>
                </a:solidFill>
              </a:rPr>
              <a:t> </a:t>
            </a:r>
            <a:endParaRPr sz="2800">
              <a:solidFill>
                <a:srgbClr val="000000"/>
              </a:solidFill>
            </a:endParaRPr>
          </a:p>
          <a:p>
            <a:pPr marL="0" lvl="0" indent="0" algn="l" rtl="0">
              <a:lnSpc>
                <a:spcPct val="100000"/>
              </a:lnSpc>
              <a:spcBef>
                <a:spcPts val="720"/>
              </a:spcBef>
              <a:spcAft>
                <a:spcPts val="0"/>
              </a:spcAft>
              <a:buSzPts val="2400"/>
              <a:buNone/>
            </a:pPr>
            <a:endParaRPr sz="2800">
              <a:solidFill>
                <a:schemeClr val="dk1"/>
              </a:solidFill>
            </a:endParaRPr>
          </a:p>
          <a:p>
            <a:pPr marL="0" lvl="0" indent="0" algn="l" rtl="0">
              <a:lnSpc>
                <a:spcPct val="100000"/>
              </a:lnSpc>
              <a:spcBef>
                <a:spcPts val="518"/>
              </a:spcBef>
              <a:spcAft>
                <a:spcPts val="0"/>
              </a:spcAft>
              <a:buSzPts val="2400"/>
              <a:buNone/>
            </a:pPr>
            <a:r>
              <a:rPr lang="en" sz="2800">
                <a:solidFill>
                  <a:schemeClr val="dk1"/>
                </a:solidFill>
              </a:rPr>
              <a:t>	</a:t>
            </a:r>
            <a:endParaRPr sz="2800"/>
          </a:p>
        </p:txBody>
      </p:sp>
      <p:sp>
        <p:nvSpPr>
          <p:cNvPr id="2029" name="Google Shape;2029;p87"/>
          <p:cNvSpPr txBox="1">
            <a:spLocks noGrp="1"/>
          </p:cNvSpPr>
          <p:nvPr>
            <p:ph type="sldNum" idx="12"/>
          </p:nvPr>
        </p:nvSpPr>
        <p:spPr>
          <a:xfrm>
            <a:off x="6553200" y="4767264"/>
            <a:ext cx="21336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71</a:t>
            </a:fld>
            <a:endParaRPr/>
          </a:p>
        </p:txBody>
      </p:sp>
      <p:pic>
        <p:nvPicPr>
          <p:cNvPr id="2030" name="Google Shape;2030;p87"/>
          <p:cNvPicPr preferRelativeResize="0"/>
          <p:nvPr/>
        </p:nvPicPr>
        <p:blipFill rotWithShape="1">
          <a:blip r:embed="rId3">
            <a:alphaModFix/>
          </a:blip>
          <a:srcRect/>
          <a:stretch/>
        </p:blipFill>
        <p:spPr>
          <a:xfrm>
            <a:off x="5307878" y="2076894"/>
            <a:ext cx="3004311" cy="2402374"/>
          </a:xfrm>
          <a:prstGeom prst="rect">
            <a:avLst/>
          </a:prstGeom>
          <a:noFill/>
          <a:ln>
            <a:noFill/>
          </a:ln>
        </p:spPr>
      </p:pic>
      <p:sp>
        <p:nvSpPr>
          <p:cNvPr id="2031" name="Google Shape;2031;p87"/>
          <p:cNvSpPr txBox="1">
            <a:spLocks noGrp="1"/>
          </p:cNvSpPr>
          <p:nvPr>
            <p:ph type="title"/>
          </p:nvPr>
        </p:nvSpPr>
        <p:spPr>
          <a:xfrm>
            <a:off x="223625" y="129775"/>
            <a:ext cx="8684100" cy="8574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sz="3600" b="1">
                <a:solidFill>
                  <a:srgbClr val="008000"/>
                </a:solidFill>
              </a:rPr>
              <a:t>Demand Side of Market: Population</a:t>
            </a:r>
            <a:endParaRPr sz="3600" b="1">
              <a:solidFill>
                <a:srgbClr val="008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8">
                                            <p:txEl>
                                              <p:pRg st="0" end="0"/>
                                            </p:txEl>
                                          </p:spTgt>
                                        </p:tgtEl>
                                        <p:attrNameLst>
                                          <p:attrName>style.visibility</p:attrName>
                                        </p:attrNameLst>
                                      </p:cBhvr>
                                      <p:to>
                                        <p:strVal val="visible"/>
                                      </p:to>
                                    </p:set>
                                    <p:animEffect transition="in" filter="fade">
                                      <p:cBhvr>
                                        <p:cTn id="7" dur="1000"/>
                                        <p:tgtEl>
                                          <p:spTgt spid="20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28">
                                            <p:txEl>
                                              <p:pRg st="1" end="1"/>
                                            </p:txEl>
                                          </p:spTgt>
                                        </p:tgtEl>
                                        <p:attrNameLst>
                                          <p:attrName>style.visibility</p:attrName>
                                        </p:attrNameLst>
                                      </p:cBhvr>
                                      <p:to>
                                        <p:strVal val="visible"/>
                                      </p:to>
                                    </p:set>
                                    <p:animEffect transition="in" filter="fade">
                                      <p:cBhvr>
                                        <p:cTn id="12" dur="1000"/>
                                        <p:tgtEl>
                                          <p:spTgt spid="20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28">
                                            <p:txEl>
                                              <p:pRg st="2" end="2"/>
                                            </p:txEl>
                                          </p:spTgt>
                                        </p:tgtEl>
                                        <p:attrNameLst>
                                          <p:attrName>style.visibility</p:attrName>
                                        </p:attrNameLst>
                                      </p:cBhvr>
                                      <p:to>
                                        <p:strVal val="visible"/>
                                      </p:to>
                                    </p:set>
                                    <p:animEffect transition="in" filter="fade">
                                      <p:cBhvr>
                                        <p:cTn id="17" dur="1000"/>
                                        <p:tgtEl>
                                          <p:spTgt spid="20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28">
                                            <p:txEl>
                                              <p:pRg st="3" end="3"/>
                                            </p:txEl>
                                          </p:spTgt>
                                        </p:tgtEl>
                                        <p:attrNameLst>
                                          <p:attrName>style.visibility</p:attrName>
                                        </p:attrNameLst>
                                      </p:cBhvr>
                                      <p:to>
                                        <p:strVal val="visible"/>
                                      </p:to>
                                    </p:set>
                                    <p:animEffect transition="in" filter="fade">
                                      <p:cBhvr>
                                        <p:cTn id="22" dur="1000"/>
                                        <p:tgtEl>
                                          <p:spTgt spid="202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6" name="Google Shape;2036;p88"/>
          <p:cNvSpPr txBox="1">
            <a:spLocks noGrp="1"/>
          </p:cNvSpPr>
          <p:nvPr>
            <p:ph type="body" idx="1"/>
          </p:nvPr>
        </p:nvSpPr>
        <p:spPr>
          <a:xfrm>
            <a:off x="457200" y="895351"/>
            <a:ext cx="8229600" cy="339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720"/>
              </a:spcBef>
              <a:spcAft>
                <a:spcPts val="0"/>
              </a:spcAft>
              <a:buSzPts val="2400"/>
              <a:buNone/>
            </a:pPr>
            <a:r>
              <a:rPr lang="en" sz="2800" dirty="0">
                <a:solidFill>
                  <a:schemeClr val="dk1"/>
                </a:solidFill>
              </a:rPr>
              <a:t>With </a:t>
            </a:r>
            <a:r>
              <a:rPr lang="en" sz="2800" dirty="0" smtClean="0">
                <a:solidFill>
                  <a:schemeClr val="dk1"/>
                </a:solidFill>
              </a:rPr>
              <a:t>an equitable distribution of income </a:t>
            </a:r>
            <a:r>
              <a:rPr lang="en" sz="2800" dirty="0">
                <a:solidFill>
                  <a:schemeClr val="dk1"/>
                </a:solidFill>
              </a:rPr>
              <a:t>leads to a rise in the quantity demanded of goods and vice versa.</a:t>
            </a:r>
            <a:endParaRPr sz="2800" dirty="0">
              <a:solidFill>
                <a:schemeClr val="dk1"/>
              </a:solidFill>
            </a:endParaRPr>
          </a:p>
          <a:p>
            <a:pPr marL="0" lvl="0" indent="0" algn="l" rtl="0">
              <a:lnSpc>
                <a:spcPct val="100000"/>
              </a:lnSpc>
              <a:spcBef>
                <a:spcPts val="720"/>
              </a:spcBef>
              <a:spcAft>
                <a:spcPts val="0"/>
              </a:spcAft>
              <a:buSzPts val="2400"/>
              <a:buNone/>
            </a:pPr>
            <a:r>
              <a:rPr lang="en" sz="2800" dirty="0">
                <a:solidFill>
                  <a:schemeClr val="dk1"/>
                </a:solidFill>
              </a:rPr>
              <a:t> </a:t>
            </a:r>
            <a:endParaRPr sz="2800" dirty="0">
              <a:solidFill>
                <a:srgbClr val="000000"/>
              </a:solidFill>
            </a:endParaRPr>
          </a:p>
          <a:p>
            <a:pPr marL="0" lvl="0" indent="0" algn="l" rtl="0">
              <a:lnSpc>
                <a:spcPct val="100000"/>
              </a:lnSpc>
              <a:spcBef>
                <a:spcPts val="720"/>
              </a:spcBef>
              <a:spcAft>
                <a:spcPts val="0"/>
              </a:spcAft>
              <a:buSzPts val="2400"/>
              <a:buNone/>
            </a:pPr>
            <a:endParaRPr sz="2800" dirty="0">
              <a:solidFill>
                <a:schemeClr val="dk1"/>
              </a:solidFill>
            </a:endParaRPr>
          </a:p>
          <a:p>
            <a:pPr marL="0" lvl="0" indent="0" algn="l" rtl="0">
              <a:lnSpc>
                <a:spcPct val="100000"/>
              </a:lnSpc>
              <a:spcBef>
                <a:spcPts val="518"/>
              </a:spcBef>
              <a:spcAft>
                <a:spcPts val="0"/>
              </a:spcAft>
              <a:buSzPts val="2400"/>
              <a:buNone/>
            </a:pPr>
            <a:r>
              <a:rPr lang="en" sz="2800" dirty="0">
                <a:solidFill>
                  <a:schemeClr val="dk1"/>
                </a:solidFill>
              </a:rPr>
              <a:t>	</a:t>
            </a:r>
            <a:endParaRPr sz="2800" dirty="0"/>
          </a:p>
        </p:txBody>
      </p:sp>
      <p:sp>
        <p:nvSpPr>
          <p:cNvPr id="2037" name="Google Shape;2037;p88"/>
          <p:cNvSpPr txBox="1">
            <a:spLocks noGrp="1"/>
          </p:cNvSpPr>
          <p:nvPr>
            <p:ph type="sldNum" idx="12"/>
          </p:nvPr>
        </p:nvSpPr>
        <p:spPr>
          <a:xfrm>
            <a:off x="6553200" y="4767264"/>
            <a:ext cx="21336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rgbClr val="000000"/>
              </a:buClr>
              <a:buFont typeface="Arial"/>
              <a:buNone/>
            </a:pPr>
            <a:fld id="{00000000-1234-1234-1234-123412341234}" type="slidenum">
              <a:rPr lang="en"/>
              <a:t>72</a:t>
            </a:fld>
            <a:endParaRPr/>
          </a:p>
        </p:txBody>
      </p:sp>
      <p:pic>
        <p:nvPicPr>
          <p:cNvPr id="2038" name="Google Shape;2038;p88"/>
          <p:cNvPicPr preferRelativeResize="0"/>
          <p:nvPr/>
        </p:nvPicPr>
        <p:blipFill rotWithShape="1">
          <a:blip r:embed="rId3">
            <a:alphaModFix/>
          </a:blip>
          <a:srcRect/>
          <a:stretch/>
        </p:blipFill>
        <p:spPr>
          <a:xfrm>
            <a:off x="1184198" y="2296854"/>
            <a:ext cx="3316916" cy="2304610"/>
          </a:xfrm>
          <a:prstGeom prst="rect">
            <a:avLst/>
          </a:prstGeom>
          <a:noFill/>
          <a:ln>
            <a:noFill/>
          </a:ln>
        </p:spPr>
      </p:pic>
      <p:pic>
        <p:nvPicPr>
          <p:cNvPr id="2039" name="Google Shape;2039;p88" descr="Equity in the distribution of wealth | Cartoon Movement"/>
          <p:cNvPicPr preferRelativeResize="0"/>
          <p:nvPr/>
        </p:nvPicPr>
        <p:blipFill rotWithShape="1">
          <a:blip r:embed="rId4">
            <a:alphaModFix/>
          </a:blip>
          <a:srcRect/>
          <a:stretch/>
        </p:blipFill>
        <p:spPr>
          <a:xfrm>
            <a:off x="5684875" y="2294097"/>
            <a:ext cx="2921828" cy="2293635"/>
          </a:xfrm>
          <a:prstGeom prst="rect">
            <a:avLst/>
          </a:prstGeom>
          <a:noFill/>
          <a:ln>
            <a:noFill/>
          </a:ln>
        </p:spPr>
      </p:pic>
      <p:sp>
        <p:nvSpPr>
          <p:cNvPr id="2040" name="Google Shape;2040;p88"/>
          <p:cNvSpPr txBox="1">
            <a:spLocks noGrp="1"/>
          </p:cNvSpPr>
          <p:nvPr>
            <p:ph type="title"/>
          </p:nvPr>
        </p:nvSpPr>
        <p:spPr>
          <a:xfrm>
            <a:off x="223625" y="129775"/>
            <a:ext cx="8684100" cy="8574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sz="3600" b="1">
                <a:solidFill>
                  <a:srgbClr val="008000"/>
                </a:solidFill>
              </a:rPr>
              <a:t>Demand Side of Market: Y Distribution</a:t>
            </a:r>
            <a:endParaRPr sz="3600" b="1">
              <a:solidFill>
                <a:srgbClr val="008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6">
                                            <p:txEl>
                                              <p:pRg st="0" end="0"/>
                                            </p:txEl>
                                          </p:spTgt>
                                        </p:tgtEl>
                                        <p:attrNameLst>
                                          <p:attrName>style.visibility</p:attrName>
                                        </p:attrNameLst>
                                      </p:cBhvr>
                                      <p:to>
                                        <p:strVal val="visible"/>
                                      </p:to>
                                    </p:set>
                                    <p:animEffect transition="in" filter="fade">
                                      <p:cBhvr>
                                        <p:cTn id="7" dur="1000"/>
                                        <p:tgtEl>
                                          <p:spTgt spid="20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6">
                                            <p:txEl>
                                              <p:pRg st="1" end="1"/>
                                            </p:txEl>
                                          </p:spTgt>
                                        </p:tgtEl>
                                        <p:attrNameLst>
                                          <p:attrName>style.visibility</p:attrName>
                                        </p:attrNameLst>
                                      </p:cBhvr>
                                      <p:to>
                                        <p:strVal val="visible"/>
                                      </p:to>
                                    </p:set>
                                    <p:animEffect transition="in" filter="fade">
                                      <p:cBhvr>
                                        <p:cTn id="12" dur="1000"/>
                                        <p:tgtEl>
                                          <p:spTgt spid="203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36">
                                            <p:txEl>
                                              <p:pRg st="3" end="3"/>
                                            </p:txEl>
                                          </p:spTgt>
                                        </p:tgtEl>
                                        <p:attrNameLst>
                                          <p:attrName>style.visibility</p:attrName>
                                        </p:attrNameLst>
                                      </p:cBhvr>
                                      <p:to>
                                        <p:strVal val="visible"/>
                                      </p:to>
                                    </p:set>
                                    <p:animEffect transition="in" filter="fade">
                                      <p:cBhvr>
                                        <p:cTn id="17" dur="1000"/>
                                        <p:tgtEl>
                                          <p:spTgt spid="203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sp>
        <p:nvSpPr>
          <p:cNvPr id="2045" name="Google Shape;2045;p89"/>
          <p:cNvSpPr txBox="1">
            <a:spLocks noGrp="1"/>
          </p:cNvSpPr>
          <p:nvPr>
            <p:ph type="body" idx="1"/>
          </p:nvPr>
        </p:nvSpPr>
        <p:spPr>
          <a:xfrm>
            <a:off x="457200" y="895351"/>
            <a:ext cx="8229600" cy="3394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720"/>
              </a:spcBef>
              <a:spcAft>
                <a:spcPts val="0"/>
              </a:spcAft>
              <a:buSzPts val="2400"/>
              <a:buNone/>
            </a:pPr>
            <a:r>
              <a:rPr lang="en" sz="2800"/>
              <a:t>Effective advertisement</a:t>
            </a:r>
            <a:r>
              <a:rPr lang="en" sz="2800">
                <a:solidFill>
                  <a:schemeClr val="dk1"/>
                </a:solidFill>
              </a:rPr>
              <a:t> leads to a rise in the quantity demanded of goods and vice versa.</a:t>
            </a:r>
            <a:endParaRPr sz="2800">
              <a:solidFill>
                <a:schemeClr val="dk1"/>
              </a:solidFill>
            </a:endParaRPr>
          </a:p>
          <a:p>
            <a:pPr marL="0" lvl="0" indent="0" algn="l" rtl="0">
              <a:lnSpc>
                <a:spcPct val="100000"/>
              </a:lnSpc>
              <a:spcBef>
                <a:spcPts val="720"/>
              </a:spcBef>
              <a:spcAft>
                <a:spcPts val="0"/>
              </a:spcAft>
              <a:buSzPts val="2400"/>
              <a:buNone/>
            </a:pPr>
            <a:r>
              <a:rPr lang="en" sz="2800">
                <a:solidFill>
                  <a:schemeClr val="dk1"/>
                </a:solidFill>
              </a:rPr>
              <a:t> </a:t>
            </a:r>
            <a:endParaRPr sz="2800">
              <a:solidFill>
                <a:srgbClr val="000000"/>
              </a:solidFill>
            </a:endParaRPr>
          </a:p>
          <a:p>
            <a:pPr marL="0" lvl="0" indent="0" algn="l" rtl="0">
              <a:lnSpc>
                <a:spcPct val="100000"/>
              </a:lnSpc>
              <a:spcBef>
                <a:spcPts val="720"/>
              </a:spcBef>
              <a:spcAft>
                <a:spcPts val="0"/>
              </a:spcAft>
              <a:buSzPts val="2400"/>
              <a:buNone/>
            </a:pPr>
            <a:endParaRPr sz="2800">
              <a:solidFill>
                <a:schemeClr val="dk1"/>
              </a:solidFill>
            </a:endParaRPr>
          </a:p>
          <a:p>
            <a:pPr marL="0" lvl="0" indent="0" algn="l" rtl="0">
              <a:lnSpc>
                <a:spcPct val="100000"/>
              </a:lnSpc>
              <a:spcBef>
                <a:spcPts val="518"/>
              </a:spcBef>
              <a:spcAft>
                <a:spcPts val="0"/>
              </a:spcAft>
              <a:buSzPts val="2400"/>
              <a:buNone/>
            </a:pPr>
            <a:r>
              <a:rPr lang="en" sz="2800">
                <a:solidFill>
                  <a:schemeClr val="dk1"/>
                </a:solidFill>
              </a:rPr>
              <a:t>	</a:t>
            </a:r>
            <a:endParaRPr sz="2800"/>
          </a:p>
        </p:txBody>
      </p:sp>
      <p:sp>
        <p:nvSpPr>
          <p:cNvPr id="2046" name="Google Shape;2046;p89"/>
          <p:cNvSpPr txBox="1">
            <a:spLocks noGrp="1"/>
          </p:cNvSpPr>
          <p:nvPr>
            <p:ph type="sldNum" idx="12"/>
          </p:nvPr>
        </p:nvSpPr>
        <p:spPr>
          <a:xfrm>
            <a:off x="6553200" y="4767264"/>
            <a:ext cx="2133600" cy="273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73</a:t>
            </a:fld>
            <a:endParaRPr/>
          </a:p>
        </p:txBody>
      </p:sp>
      <p:sp>
        <p:nvSpPr>
          <p:cNvPr id="2047" name="Google Shape;2047;p89"/>
          <p:cNvSpPr txBox="1">
            <a:spLocks noGrp="1"/>
          </p:cNvSpPr>
          <p:nvPr>
            <p:ph type="title"/>
          </p:nvPr>
        </p:nvSpPr>
        <p:spPr>
          <a:xfrm>
            <a:off x="223625" y="129775"/>
            <a:ext cx="8684100" cy="8574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sz="3500" b="1">
                <a:solidFill>
                  <a:srgbClr val="008000"/>
                </a:solidFill>
              </a:rPr>
              <a:t>Demand Side of Market: Advertisement</a:t>
            </a:r>
            <a:endParaRPr sz="3500" b="1">
              <a:solidFill>
                <a:srgbClr val="008000"/>
              </a:solidFill>
            </a:endParaRPr>
          </a:p>
        </p:txBody>
      </p:sp>
      <p:pic>
        <p:nvPicPr>
          <p:cNvPr id="2048" name="Google Shape;2048;p89"/>
          <p:cNvPicPr preferRelativeResize="0"/>
          <p:nvPr/>
        </p:nvPicPr>
        <p:blipFill>
          <a:blip r:embed="rId3">
            <a:alphaModFix/>
          </a:blip>
          <a:stretch>
            <a:fillRect/>
          </a:stretch>
        </p:blipFill>
        <p:spPr>
          <a:xfrm>
            <a:off x="2423150" y="2184475"/>
            <a:ext cx="4285051" cy="2856700"/>
          </a:xfrm>
          <a:prstGeom prst="rect">
            <a:avLst/>
          </a:prstGeom>
          <a:noFill/>
          <a:ln>
            <a:noFill/>
          </a:ln>
        </p:spPr>
      </p:pic>
      <p:pic>
        <p:nvPicPr>
          <p:cNvPr id="2049" name="Google Shape;2049;p89"/>
          <p:cNvPicPr preferRelativeResize="0"/>
          <p:nvPr/>
        </p:nvPicPr>
        <p:blipFill>
          <a:blip r:embed="rId4">
            <a:alphaModFix/>
          </a:blip>
          <a:stretch>
            <a:fillRect/>
          </a:stretch>
        </p:blipFill>
        <p:spPr>
          <a:xfrm>
            <a:off x="2683401" y="2184475"/>
            <a:ext cx="3777192" cy="2856700"/>
          </a:xfrm>
          <a:prstGeom prst="rect">
            <a:avLst/>
          </a:prstGeom>
          <a:noFill/>
          <a:ln>
            <a:noFill/>
          </a:ln>
        </p:spPr>
      </p:pic>
      <p:pic>
        <p:nvPicPr>
          <p:cNvPr id="1026" name="Picture 2" descr="Darr ke aage Jeet hai - Photos | Faceboo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3893" y="2207537"/>
            <a:ext cx="2093451" cy="28566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AR CHUNAUTI HOGI PAAR, BASS CHAHIYE JEETNE KI AAG AUR THANDA DIMAAG |  PepsiC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8256" y="2184475"/>
            <a:ext cx="4351624" cy="28797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fade">
                                      <p:cBhvr>
                                        <p:cTn id="7" dur="1000"/>
                                        <p:tgtEl>
                                          <p:spTgt spid="20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45">
                                            <p:txEl>
                                              <p:pRg st="0" end="0"/>
                                            </p:txEl>
                                          </p:spTgt>
                                        </p:tgtEl>
                                        <p:attrNameLst>
                                          <p:attrName>style.visibility</p:attrName>
                                        </p:attrNameLst>
                                      </p:cBhvr>
                                      <p:to>
                                        <p:strVal val="visible"/>
                                      </p:to>
                                    </p:set>
                                    <p:animEffect transition="in" filter="fade">
                                      <p:cBhvr>
                                        <p:cTn id="12" dur="1000"/>
                                        <p:tgtEl>
                                          <p:spTgt spid="204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45">
                                            <p:txEl>
                                              <p:pRg st="1" end="1"/>
                                            </p:txEl>
                                          </p:spTgt>
                                        </p:tgtEl>
                                        <p:attrNameLst>
                                          <p:attrName>style.visibility</p:attrName>
                                        </p:attrNameLst>
                                      </p:cBhvr>
                                      <p:to>
                                        <p:strVal val="visible"/>
                                      </p:to>
                                    </p:set>
                                    <p:animEffect transition="in" filter="fade">
                                      <p:cBhvr>
                                        <p:cTn id="17" dur="1000"/>
                                        <p:tgtEl>
                                          <p:spTgt spid="204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45">
                                            <p:txEl>
                                              <p:pRg st="2" end="2"/>
                                            </p:txEl>
                                          </p:spTgt>
                                        </p:tgtEl>
                                        <p:attrNameLst>
                                          <p:attrName>style.visibility</p:attrName>
                                        </p:attrNameLst>
                                      </p:cBhvr>
                                      <p:to>
                                        <p:strVal val="visible"/>
                                      </p:to>
                                    </p:set>
                                    <p:animEffect transition="in" filter="fade">
                                      <p:cBhvr>
                                        <p:cTn id="22" dur="1000"/>
                                        <p:tgtEl>
                                          <p:spTgt spid="204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45">
                                            <p:txEl>
                                              <p:pRg st="3" end="3"/>
                                            </p:txEl>
                                          </p:spTgt>
                                        </p:tgtEl>
                                        <p:attrNameLst>
                                          <p:attrName>style.visibility</p:attrName>
                                        </p:attrNameLst>
                                      </p:cBhvr>
                                      <p:to>
                                        <p:strVal val="visible"/>
                                      </p:to>
                                    </p:set>
                                    <p:animEffect transition="in" filter="fade">
                                      <p:cBhvr>
                                        <p:cTn id="27" dur="1000"/>
                                        <p:tgtEl>
                                          <p:spTgt spid="204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053"/>
        <p:cNvGrpSpPr/>
        <p:nvPr/>
      </p:nvGrpSpPr>
      <p:grpSpPr>
        <a:xfrm>
          <a:off x="0" y="0"/>
          <a:ext cx="0" cy="0"/>
          <a:chOff x="0" y="0"/>
          <a:chExt cx="0" cy="0"/>
        </a:xfrm>
      </p:grpSpPr>
      <p:sp>
        <p:nvSpPr>
          <p:cNvPr id="2054" name="Google Shape;2054;p90"/>
          <p:cNvSpPr txBox="1">
            <a:spLocks noGrp="1"/>
          </p:cNvSpPr>
          <p:nvPr>
            <p:ph type="body" idx="1"/>
          </p:nvPr>
        </p:nvSpPr>
        <p:spPr>
          <a:xfrm>
            <a:off x="218275" y="895350"/>
            <a:ext cx="8765400" cy="33945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sz="2800" dirty="0">
                <a:solidFill>
                  <a:schemeClr val="dk1"/>
                </a:solidFill>
              </a:rPr>
              <a:t>There is an inverse relationship between the price of a commodity and the quantity demanded of that </a:t>
            </a:r>
            <a:r>
              <a:rPr lang="en" sz="2800" dirty="0">
                <a:solidFill>
                  <a:srgbClr val="000000"/>
                </a:solidFill>
              </a:rPr>
              <a:t>c</a:t>
            </a:r>
            <a:r>
              <a:rPr lang="en" sz="2800" dirty="0">
                <a:solidFill>
                  <a:schemeClr val="dk1"/>
                </a:solidFill>
              </a:rPr>
              <a:t>ommodity.</a:t>
            </a:r>
            <a:endParaRPr sz="2800" dirty="0">
              <a:solidFill>
                <a:schemeClr val="dk1"/>
              </a:solidFill>
            </a:endParaRPr>
          </a:p>
          <a:p>
            <a:pPr marL="0" lvl="0" indent="0" algn="l" rtl="0">
              <a:lnSpc>
                <a:spcPct val="100000"/>
              </a:lnSpc>
              <a:spcBef>
                <a:spcPts val="518"/>
              </a:spcBef>
              <a:spcAft>
                <a:spcPts val="0"/>
              </a:spcAft>
              <a:buNone/>
            </a:pPr>
            <a:r>
              <a:rPr lang="en" sz="2800" b="1" dirty="0">
                <a:solidFill>
                  <a:schemeClr val="dk1"/>
                </a:solidFill>
                <a:latin typeface="Muli"/>
                <a:ea typeface="Muli"/>
                <a:cs typeface="Muli"/>
                <a:sym typeface="Muli"/>
              </a:rPr>
              <a:t>D</a:t>
            </a:r>
            <a:r>
              <a:rPr lang="en" sz="2800" b="1" baseline="-25000" dirty="0">
                <a:solidFill>
                  <a:schemeClr val="dk1"/>
                </a:solidFill>
                <a:latin typeface="Muli"/>
                <a:ea typeface="Muli"/>
                <a:cs typeface="Muli"/>
                <a:sym typeface="Muli"/>
              </a:rPr>
              <a:t>x </a:t>
            </a:r>
            <a:r>
              <a:rPr lang="en" sz="2800" b="1" dirty="0">
                <a:solidFill>
                  <a:schemeClr val="dk1"/>
                </a:solidFill>
                <a:latin typeface="Muli"/>
                <a:ea typeface="Muli"/>
                <a:cs typeface="Muli"/>
                <a:sym typeface="Muli"/>
              </a:rPr>
              <a:t>= f (P</a:t>
            </a:r>
            <a:r>
              <a:rPr lang="en" sz="2800" b="1" baseline="-25000" dirty="0">
                <a:solidFill>
                  <a:schemeClr val="dk1"/>
                </a:solidFill>
                <a:latin typeface="Muli"/>
                <a:ea typeface="Muli"/>
                <a:cs typeface="Muli"/>
                <a:sym typeface="Muli"/>
              </a:rPr>
              <a:t>x</a:t>
            </a:r>
            <a:r>
              <a:rPr lang="en" sz="2800" b="1" dirty="0">
                <a:solidFill>
                  <a:schemeClr val="dk1"/>
                </a:solidFill>
                <a:latin typeface="Muli"/>
                <a:ea typeface="Muli"/>
                <a:cs typeface="Muli"/>
                <a:sym typeface="Muli"/>
              </a:rPr>
              <a:t>), </a:t>
            </a:r>
            <a:r>
              <a:rPr lang="en" sz="2800" b="1" i="1" dirty="0">
                <a:solidFill>
                  <a:schemeClr val="dk1"/>
                </a:solidFill>
                <a:latin typeface="Muli"/>
                <a:ea typeface="Muli"/>
                <a:cs typeface="Muli"/>
                <a:sym typeface="Muli"/>
              </a:rPr>
              <a:t>ceteris paribus </a:t>
            </a:r>
            <a:r>
              <a:rPr lang="en" sz="2800" dirty="0">
                <a:solidFill>
                  <a:schemeClr val="dk1"/>
                </a:solidFill>
              </a:rPr>
              <a:t>(other things remaining </a:t>
            </a:r>
            <a:endParaRPr sz="2800" dirty="0">
              <a:solidFill>
                <a:schemeClr val="dk1"/>
              </a:solidFill>
            </a:endParaRPr>
          </a:p>
          <a:p>
            <a:pPr marL="6400800" lvl="0" indent="457200" algn="l" rtl="0">
              <a:lnSpc>
                <a:spcPct val="100000"/>
              </a:lnSpc>
              <a:spcBef>
                <a:spcPts val="518"/>
              </a:spcBef>
              <a:spcAft>
                <a:spcPts val="0"/>
              </a:spcAft>
              <a:buNone/>
            </a:pPr>
            <a:r>
              <a:rPr lang="en" sz="2800" dirty="0">
                <a:solidFill>
                  <a:schemeClr val="dk1"/>
                </a:solidFill>
              </a:rPr>
              <a:t>constant)</a:t>
            </a:r>
            <a:endParaRPr sz="2800" i="1" dirty="0">
              <a:solidFill>
                <a:schemeClr val="dk1"/>
              </a:solidFill>
            </a:endParaRPr>
          </a:p>
          <a:p>
            <a:pPr marL="457200" lvl="0" indent="0" algn="l" rtl="0">
              <a:lnSpc>
                <a:spcPct val="100000"/>
              </a:lnSpc>
              <a:spcBef>
                <a:spcPts val="518"/>
              </a:spcBef>
              <a:spcAft>
                <a:spcPts val="0"/>
              </a:spcAft>
              <a:buNone/>
            </a:pPr>
            <a:r>
              <a:rPr lang="en" sz="2800" i="1" dirty="0">
                <a:solidFill>
                  <a:schemeClr val="dk1"/>
                </a:solidFill>
              </a:rPr>
              <a:t>            </a:t>
            </a:r>
            <a:r>
              <a:rPr lang="en" sz="2800" dirty="0">
                <a:solidFill>
                  <a:schemeClr val="dk1"/>
                </a:solidFill>
              </a:rPr>
              <a:t>where, </a:t>
            </a:r>
            <a:r>
              <a:rPr lang="en" sz="2800" dirty="0" smtClean="0">
                <a:solidFill>
                  <a:schemeClr val="dk1"/>
                </a:solidFill>
              </a:rPr>
              <a:t>D</a:t>
            </a:r>
            <a:r>
              <a:rPr lang="en" sz="2800" baseline="-25000" dirty="0" smtClean="0">
                <a:solidFill>
                  <a:schemeClr val="dk1"/>
                </a:solidFill>
              </a:rPr>
              <a:t>x </a:t>
            </a:r>
            <a:r>
              <a:rPr lang="en" sz="2800" dirty="0" smtClean="0">
                <a:solidFill>
                  <a:schemeClr val="dk1"/>
                </a:solidFill>
              </a:rPr>
              <a:t> </a:t>
            </a:r>
            <a:r>
              <a:rPr lang="en" sz="2800" dirty="0">
                <a:solidFill>
                  <a:schemeClr val="dk1"/>
                </a:solidFill>
              </a:rPr>
              <a:t>= quantity demanded of good X</a:t>
            </a:r>
            <a:endParaRPr sz="2800" dirty="0">
              <a:solidFill>
                <a:srgbClr val="000000"/>
              </a:solidFill>
            </a:endParaRPr>
          </a:p>
          <a:p>
            <a:pPr marL="914400" lvl="0" indent="0" algn="l" rtl="0">
              <a:lnSpc>
                <a:spcPct val="100000"/>
              </a:lnSpc>
              <a:spcBef>
                <a:spcPts val="518"/>
              </a:spcBef>
              <a:spcAft>
                <a:spcPts val="0"/>
              </a:spcAft>
              <a:buNone/>
            </a:pPr>
            <a:r>
              <a:rPr lang="en" sz="2800" dirty="0">
                <a:solidFill>
                  <a:schemeClr val="dk1"/>
                </a:solidFill>
              </a:rPr>
              <a:t>                      P</a:t>
            </a:r>
            <a:r>
              <a:rPr lang="en" sz="2800" baseline="-25000" dirty="0">
                <a:solidFill>
                  <a:schemeClr val="dk1"/>
                </a:solidFill>
              </a:rPr>
              <a:t>x</a:t>
            </a:r>
            <a:r>
              <a:rPr lang="en" sz="2800" dirty="0">
                <a:solidFill>
                  <a:schemeClr val="dk1"/>
                </a:solidFill>
              </a:rPr>
              <a:t>  = price of the good X</a:t>
            </a:r>
            <a:endParaRPr sz="2800" dirty="0">
              <a:solidFill>
                <a:schemeClr val="dk1"/>
              </a:solidFill>
            </a:endParaRPr>
          </a:p>
          <a:p>
            <a:pPr marL="0" lvl="0" indent="0" algn="l" rtl="0">
              <a:lnSpc>
                <a:spcPct val="100000"/>
              </a:lnSpc>
              <a:spcBef>
                <a:spcPts val="518"/>
              </a:spcBef>
              <a:spcAft>
                <a:spcPts val="0"/>
              </a:spcAft>
              <a:buNone/>
            </a:pPr>
            <a:endParaRPr sz="2800" dirty="0">
              <a:solidFill>
                <a:srgbClr val="000000"/>
              </a:solidFill>
            </a:endParaRPr>
          </a:p>
          <a:p>
            <a:pPr marL="0" lvl="0" indent="0" algn="l" rtl="0">
              <a:lnSpc>
                <a:spcPct val="100000"/>
              </a:lnSpc>
              <a:spcBef>
                <a:spcPts val="527"/>
              </a:spcBef>
              <a:spcAft>
                <a:spcPts val="0"/>
              </a:spcAft>
              <a:buNone/>
            </a:pPr>
            <a:endParaRPr sz="2800" dirty="0">
              <a:solidFill>
                <a:schemeClr val="dk1"/>
              </a:solidFill>
            </a:endParaRPr>
          </a:p>
          <a:p>
            <a:pPr marL="0" lvl="0" indent="0" algn="l" rtl="0">
              <a:lnSpc>
                <a:spcPct val="100000"/>
              </a:lnSpc>
              <a:spcBef>
                <a:spcPts val="720"/>
              </a:spcBef>
              <a:spcAft>
                <a:spcPts val="0"/>
              </a:spcAft>
              <a:buNone/>
            </a:pPr>
            <a:endParaRPr sz="2800" dirty="0">
              <a:solidFill>
                <a:schemeClr val="lt1"/>
              </a:solidFill>
              <a:highlight>
                <a:srgbClr val="FF0000"/>
              </a:highlight>
            </a:endParaRPr>
          </a:p>
          <a:p>
            <a:pPr marL="0" lvl="0" indent="0" algn="l" rtl="0">
              <a:lnSpc>
                <a:spcPct val="100000"/>
              </a:lnSpc>
              <a:spcBef>
                <a:spcPts val="720"/>
              </a:spcBef>
              <a:spcAft>
                <a:spcPts val="0"/>
              </a:spcAft>
              <a:buNone/>
            </a:pPr>
            <a:endParaRPr sz="2800" dirty="0">
              <a:solidFill>
                <a:schemeClr val="dk1"/>
              </a:solidFill>
            </a:endParaRPr>
          </a:p>
          <a:p>
            <a:pPr marL="457200" lvl="0" indent="0" algn="l" rtl="0">
              <a:lnSpc>
                <a:spcPct val="100000"/>
              </a:lnSpc>
              <a:spcBef>
                <a:spcPts val="518"/>
              </a:spcBef>
              <a:spcAft>
                <a:spcPts val="0"/>
              </a:spcAft>
              <a:buNone/>
            </a:pPr>
            <a:endParaRPr sz="2800" dirty="0"/>
          </a:p>
        </p:txBody>
      </p:sp>
      <p:sp>
        <p:nvSpPr>
          <p:cNvPr id="2055" name="Google Shape;2055;p90"/>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74</a:t>
            </a:fld>
            <a:endParaRPr/>
          </a:p>
        </p:txBody>
      </p:sp>
      <p:sp>
        <p:nvSpPr>
          <p:cNvPr id="2056" name="Google Shape;2056;p90"/>
          <p:cNvSpPr txBox="1"/>
          <p:nvPr/>
        </p:nvSpPr>
        <p:spPr>
          <a:xfrm>
            <a:off x="2209801" y="4572001"/>
            <a:ext cx="1387500" cy="538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900" b="1" i="0" u="none" strike="noStrike" cap="none">
                <a:solidFill>
                  <a:srgbClr val="993300"/>
                </a:solidFill>
                <a:latin typeface="Georgia"/>
                <a:ea typeface="Georgia"/>
                <a:cs typeface="Georgia"/>
                <a:sym typeface="Georgia"/>
              </a:rPr>
              <a:t>Price</a:t>
            </a:r>
            <a:endParaRPr sz="300" b="1">
              <a:latin typeface="Georgia"/>
              <a:ea typeface="Georgia"/>
              <a:cs typeface="Georgia"/>
              <a:sym typeface="Georgia"/>
            </a:endParaRPr>
          </a:p>
        </p:txBody>
      </p:sp>
      <p:sp>
        <p:nvSpPr>
          <p:cNvPr id="2057" name="Google Shape;2057;p90"/>
          <p:cNvSpPr txBox="1"/>
          <p:nvPr/>
        </p:nvSpPr>
        <p:spPr>
          <a:xfrm>
            <a:off x="4800600" y="4552950"/>
            <a:ext cx="2220600" cy="538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900" b="1">
                <a:solidFill>
                  <a:srgbClr val="993300"/>
                </a:solidFill>
                <a:latin typeface="Georgia"/>
                <a:ea typeface="Georgia"/>
                <a:cs typeface="Georgia"/>
                <a:sym typeface="Georgia"/>
              </a:rPr>
              <a:t>Quantity</a:t>
            </a:r>
            <a:endParaRPr sz="300" b="1">
              <a:latin typeface="Georgia"/>
              <a:ea typeface="Georgia"/>
              <a:cs typeface="Georgia"/>
              <a:sym typeface="Georgia"/>
            </a:endParaRPr>
          </a:p>
        </p:txBody>
      </p:sp>
      <p:sp>
        <p:nvSpPr>
          <p:cNvPr id="2058" name="Google Shape;2058;p90"/>
          <p:cNvSpPr/>
          <p:nvPr/>
        </p:nvSpPr>
        <p:spPr>
          <a:xfrm>
            <a:off x="3402150" y="4576050"/>
            <a:ext cx="350100" cy="473100"/>
          </a:xfrm>
          <a:prstGeom prst="up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90"/>
          <p:cNvSpPr/>
          <p:nvPr/>
        </p:nvSpPr>
        <p:spPr>
          <a:xfrm>
            <a:off x="6721950" y="4619350"/>
            <a:ext cx="350100" cy="473100"/>
          </a:xfrm>
          <a:prstGeom prst="down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90"/>
          <p:cNvSpPr txBox="1">
            <a:spLocks noGrp="1"/>
          </p:cNvSpPr>
          <p:nvPr>
            <p:ph type="title"/>
          </p:nvPr>
        </p:nvSpPr>
        <p:spPr>
          <a:xfrm>
            <a:off x="223625" y="129775"/>
            <a:ext cx="8684100" cy="8574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sz="3500" b="1">
                <a:solidFill>
                  <a:srgbClr val="008000"/>
                </a:solidFill>
              </a:rPr>
              <a:t>Demand Side of Market: Law of Demand</a:t>
            </a:r>
            <a:endParaRPr sz="3500" b="1">
              <a:solidFill>
                <a:srgbClr val="008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4">
                                            <p:txEl>
                                              <p:pRg st="0" end="0"/>
                                            </p:txEl>
                                          </p:spTgt>
                                        </p:tgtEl>
                                        <p:attrNameLst>
                                          <p:attrName>style.visibility</p:attrName>
                                        </p:attrNameLst>
                                      </p:cBhvr>
                                      <p:to>
                                        <p:strVal val="visible"/>
                                      </p:to>
                                    </p:set>
                                    <p:animEffect transition="in" filter="fade">
                                      <p:cBhvr>
                                        <p:cTn id="7" dur="1000"/>
                                        <p:tgtEl>
                                          <p:spTgt spid="20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4">
                                            <p:txEl>
                                              <p:pRg st="1" end="1"/>
                                            </p:txEl>
                                          </p:spTgt>
                                        </p:tgtEl>
                                        <p:attrNameLst>
                                          <p:attrName>style.visibility</p:attrName>
                                        </p:attrNameLst>
                                      </p:cBhvr>
                                      <p:to>
                                        <p:strVal val="visible"/>
                                      </p:to>
                                    </p:set>
                                    <p:animEffect transition="in" filter="fade">
                                      <p:cBhvr>
                                        <p:cTn id="12" dur="1000"/>
                                        <p:tgtEl>
                                          <p:spTgt spid="205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4">
                                            <p:txEl>
                                              <p:pRg st="2" end="2"/>
                                            </p:txEl>
                                          </p:spTgt>
                                        </p:tgtEl>
                                        <p:attrNameLst>
                                          <p:attrName>style.visibility</p:attrName>
                                        </p:attrNameLst>
                                      </p:cBhvr>
                                      <p:to>
                                        <p:strVal val="visible"/>
                                      </p:to>
                                    </p:set>
                                    <p:animEffect transition="in" filter="fade">
                                      <p:cBhvr>
                                        <p:cTn id="17" dur="1000"/>
                                        <p:tgtEl>
                                          <p:spTgt spid="205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4">
                                            <p:txEl>
                                              <p:pRg st="3" end="3"/>
                                            </p:txEl>
                                          </p:spTgt>
                                        </p:tgtEl>
                                        <p:attrNameLst>
                                          <p:attrName>style.visibility</p:attrName>
                                        </p:attrNameLst>
                                      </p:cBhvr>
                                      <p:to>
                                        <p:strVal val="visible"/>
                                      </p:to>
                                    </p:set>
                                    <p:animEffect transition="in" filter="fade">
                                      <p:cBhvr>
                                        <p:cTn id="22" dur="1000"/>
                                        <p:tgtEl>
                                          <p:spTgt spid="205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4">
                                            <p:txEl>
                                              <p:pRg st="4" end="4"/>
                                            </p:txEl>
                                          </p:spTgt>
                                        </p:tgtEl>
                                        <p:attrNameLst>
                                          <p:attrName>style.visibility</p:attrName>
                                        </p:attrNameLst>
                                      </p:cBhvr>
                                      <p:to>
                                        <p:strVal val="visible"/>
                                      </p:to>
                                    </p:set>
                                    <p:animEffect transition="in" filter="fade">
                                      <p:cBhvr>
                                        <p:cTn id="27" dur="1000"/>
                                        <p:tgtEl>
                                          <p:spTgt spid="205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6"/>
                                        </p:tgtEl>
                                        <p:attrNameLst>
                                          <p:attrName>style.visibility</p:attrName>
                                        </p:attrNameLst>
                                      </p:cBhvr>
                                      <p:to>
                                        <p:strVal val="visible"/>
                                      </p:to>
                                    </p:set>
                                    <p:animEffect transition="in" filter="fade">
                                      <p:cBhvr>
                                        <p:cTn id="32" dur="1000"/>
                                        <p:tgtEl>
                                          <p:spTgt spid="2056"/>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58"/>
                                        </p:tgtEl>
                                        <p:attrNameLst>
                                          <p:attrName>style.visibility</p:attrName>
                                        </p:attrNameLst>
                                      </p:cBhvr>
                                      <p:to>
                                        <p:strVal val="visible"/>
                                      </p:to>
                                    </p:set>
                                    <p:anim calcmode="lin" valueType="num">
                                      <p:cBhvr additive="base">
                                        <p:cTn id="37" dur="1000"/>
                                        <p:tgtEl>
                                          <p:spTgt spid="205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57"/>
                                        </p:tgtEl>
                                        <p:attrNameLst>
                                          <p:attrName>style.visibility</p:attrName>
                                        </p:attrNameLst>
                                      </p:cBhvr>
                                      <p:to>
                                        <p:strVal val="visible"/>
                                      </p:to>
                                    </p:set>
                                    <p:animEffect transition="in" filter="fade">
                                      <p:cBhvr>
                                        <p:cTn id="42" dur="1000"/>
                                        <p:tgtEl>
                                          <p:spTgt spid="2057"/>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nodeType="clickEffect">
                                  <p:stCondLst>
                                    <p:cond delay="0"/>
                                  </p:stCondLst>
                                  <p:childTnLst>
                                    <p:set>
                                      <p:cBhvr>
                                        <p:cTn id="46" dur="1" fill="hold">
                                          <p:stCondLst>
                                            <p:cond delay="0"/>
                                          </p:stCondLst>
                                        </p:cTn>
                                        <p:tgtEl>
                                          <p:spTgt spid="2059"/>
                                        </p:tgtEl>
                                        <p:attrNameLst>
                                          <p:attrName>style.visibility</p:attrName>
                                        </p:attrNameLst>
                                      </p:cBhvr>
                                      <p:to>
                                        <p:strVal val="visible"/>
                                      </p:to>
                                    </p:set>
                                    <p:anim calcmode="lin" valueType="num">
                                      <p:cBhvr additive="base">
                                        <p:cTn id="47" dur="1000"/>
                                        <p:tgtEl>
                                          <p:spTgt spid="20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65"/>
        <p:cNvGrpSpPr/>
        <p:nvPr/>
      </p:nvGrpSpPr>
      <p:grpSpPr>
        <a:xfrm>
          <a:off x="0" y="0"/>
          <a:ext cx="0" cy="0"/>
          <a:chOff x="0" y="0"/>
          <a:chExt cx="0" cy="0"/>
        </a:xfrm>
      </p:grpSpPr>
      <p:cxnSp>
        <p:nvCxnSpPr>
          <p:cNvPr id="2066" name="Google Shape;2066;p91"/>
          <p:cNvCxnSpPr/>
          <p:nvPr/>
        </p:nvCxnSpPr>
        <p:spPr>
          <a:xfrm rot="10800000">
            <a:off x="1687700" y="1414550"/>
            <a:ext cx="0" cy="3063900"/>
          </a:xfrm>
          <a:prstGeom prst="straightConnector1">
            <a:avLst/>
          </a:prstGeom>
          <a:noFill/>
          <a:ln w="28575" cap="flat" cmpd="sng">
            <a:solidFill>
              <a:schemeClr val="dk2"/>
            </a:solidFill>
            <a:prstDash val="solid"/>
            <a:round/>
            <a:headEnd type="none" w="med" len="med"/>
            <a:tailEnd type="triangle" w="med" len="med"/>
          </a:ln>
        </p:spPr>
      </p:cxnSp>
      <p:cxnSp>
        <p:nvCxnSpPr>
          <p:cNvPr id="2067" name="Google Shape;2067;p91"/>
          <p:cNvCxnSpPr/>
          <p:nvPr/>
        </p:nvCxnSpPr>
        <p:spPr>
          <a:xfrm rot="10800000" flipH="1">
            <a:off x="1654225" y="4408275"/>
            <a:ext cx="4915800" cy="43200"/>
          </a:xfrm>
          <a:prstGeom prst="straightConnector1">
            <a:avLst/>
          </a:prstGeom>
          <a:noFill/>
          <a:ln w="28575" cap="flat" cmpd="sng">
            <a:solidFill>
              <a:schemeClr val="dk2"/>
            </a:solidFill>
            <a:prstDash val="solid"/>
            <a:round/>
            <a:headEnd type="none" w="med" len="med"/>
            <a:tailEnd type="triangle" w="med" len="med"/>
          </a:ln>
        </p:spPr>
      </p:cxnSp>
      <p:cxnSp>
        <p:nvCxnSpPr>
          <p:cNvPr id="2068" name="Google Shape;2068;p91"/>
          <p:cNvCxnSpPr/>
          <p:nvPr/>
        </p:nvCxnSpPr>
        <p:spPr>
          <a:xfrm>
            <a:off x="2010650" y="1393425"/>
            <a:ext cx="3918300" cy="2730900"/>
          </a:xfrm>
          <a:prstGeom prst="straightConnector1">
            <a:avLst/>
          </a:prstGeom>
          <a:noFill/>
          <a:ln w="38100" cap="flat" cmpd="sng">
            <a:solidFill>
              <a:srgbClr val="FF0000"/>
            </a:solidFill>
            <a:prstDash val="solid"/>
            <a:round/>
            <a:headEnd type="none" w="med" len="med"/>
            <a:tailEnd type="none" w="med" len="med"/>
          </a:ln>
        </p:spPr>
      </p:cxnSp>
      <p:sp>
        <p:nvSpPr>
          <p:cNvPr id="2069" name="Google Shape;2069;p91"/>
          <p:cNvSpPr txBox="1"/>
          <p:nvPr/>
        </p:nvSpPr>
        <p:spPr>
          <a:xfrm>
            <a:off x="5923425" y="394312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Muli"/>
                <a:ea typeface="Muli"/>
                <a:cs typeface="Muli"/>
                <a:sym typeface="Muli"/>
              </a:rPr>
              <a:t>D</a:t>
            </a:r>
            <a:endParaRPr b="1">
              <a:solidFill>
                <a:srgbClr val="FF0000"/>
              </a:solidFill>
              <a:latin typeface="Muli"/>
              <a:ea typeface="Muli"/>
              <a:cs typeface="Muli"/>
              <a:sym typeface="Muli"/>
            </a:endParaRPr>
          </a:p>
        </p:txBody>
      </p:sp>
      <p:sp>
        <p:nvSpPr>
          <p:cNvPr id="2070" name="Google Shape;2070;p91"/>
          <p:cNvSpPr txBox="1"/>
          <p:nvPr/>
        </p:nvSpPr>
        <p:spPr>
          <a:xfrm>
            <a:off x="1442950" y="433732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O</a:t>
            </a:r>
            <a:endParaRPr b="1">
              <a:solidFill>
                <a:srgbClr val="666666"/>
              </a:solidFill>
              <a:latin typeface="Muli"/>
              <a:ea typeface="Muli"/>
              <a:cs typeface="Muli"/>
              <a:sym typeface="Muli"/>
            </a:endParaRPr>
          </a:p>
        </p:txBody>
      </p:sp>
      <p:sp>
        <p:nvSpPr>
          <p:cNvPr id="2071" name="Google Shape;2071;p91"/>
          <p:cNvSpPr txBox="1"/>
          <p:nvPr/>
        </p:nvSpPr>
        <p:spPr>
          <a:xfrm>
            <a:off x="6486350" y="4479675"/>
            <a:ext cx="250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Quantity </a:t>
            </a:r>
            <a:endParaRPr b="1">
              <a:solidFill>
                <a:srgbClr val="666666"/>
              </a:solidFill>
              <a:latin typeface="Muli"/>
              <a:ea typeface="Muli"/>
              <a:cs typeface="Muli"/>
              <a:sym typeface="Muli"/>
            </a:endParaRPr>
          </a:p>
        </p:txBody>
      </p:sp>
      <p:sp>
        <p:nvSpPr>
          <p:cNvPr id="2072" name="Google Shape;2072;p91"/>
          <p:cNvSpPr txBox="1"/>
          <p:nvPr/>
        </p:nvSpPr>
        <p:spPr>
          <a:xfrm>
            <a:off x="1103125" y="1260075"/>
            <a:ext cx="117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Price</a:t>
            </a:r>
            <a:endParaRPr b="1">
              <a:solidFill>
                <a:srgbClr val="666666"/>
              </a:solidFill>
              <a:latin typeface="Muli"/>
              <a:ea typeface="Muli"/>
              <a:cs typeface="Muli"/>
              <a:sym typeface="Muli"/>
            </a:endParaRPr>
          </a:p>
        </p:txBody>
      </p:sp>
      <p:sp>
        <p:nvSpPr>
          <p:cNvPr id="2073" name="Google Shape;2073;p91"/>
          <p:cNvSpPr txBox="1"/>
          <p:nvPr/>
        </p:nvSpPr>
        <p:spPr>
          <a:xfrm>
            <a:off x="3603575" y="2206150"/>
            <a:ext cx="2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A </a:t>
            </a:r>
            <a:endParaRPr b="1">
              <a:solidFill>
                <a:srgbClr val="666666"/>
              </a:solidFill>
              <a:latin typeface="Muli"/>
              <a:ea typeface="Muli"/>
              <a:cs typeface="Muli"/>
              <a:sym typeface="Muli"/>
            </a:endParaRPr>
          </a:p>
        </p:txBody>
      </p:sp>
      <p:cxnSp>
        <p:nvCxnSpPr>
          <p:cNvPr id="2074" name="Google Shape;2074;p91"/>
          <p:cNvCxnSpPr/>
          <p:nvPr/>
        </p:nvCxnSpPr>
        <p:spPr>
          <a:xfrm rot="10800000" flipH="1">
            <a:off x="1676825" y="2606350"/>
            <a:ext cx="2076300" cy="12000"/>
          </a:xfrm>
          <a:prstGeom prst="straightConnector1">
            <a:avLst/>
          </a:prstGeom>
          <a:noFill/>
          <a:ln w="38100" cap="flat" cmpd="sng">
            <a:solidFill>
              <a:srgbClr val="FF0066"/>
            </a:solidFill>
            <a:prstDash val="lgDash"/>
            <a:round/>
            <a:headEnd type="none" w="med" len="med"/>
            <a:tailEnd type="none" w="med" len="med"/>
          </a:ln>
        </p:spPr>
      </p:cxnSp>
      <p:cxnSp>
        <p:nvCxnSpPr>
          <p:cNvPr id="2075" name="Google Shape;2075;p91"/>
          <p:cNvCxnSpPr/>
          <p:nvPr/>
        </p:nvCxnSpPr>
        <p:spPr>
          <a:xfrm>
            <a:off x="3751325" y="2571750"/>
            <a:ext cx="17400" cy="1879800"/>
          </a:xfrm>
          <a:prstGeom prst="straightConnector1">
            <a:avLst/>
          </a:prstGeom>
          <a:noFill/>
          <a:ln w="38100" cap="flat" cmpd="sng">
            <a:solidFill>
              <a:srgbClr val="FF0066"/>
            </a:solidFill>
            <a:prstDash val="lgDash"/>
            <a:round/>
            <a:headEnd type="none" w="med" len="med"/>
            <a:tailEnd type="none" w="med" len="med"/>
          </a:ln>
        </p:spPr>
      </p:cxnSp>
      <p:sp>
        <p:nvSpPr>
          <p:cNvPr id="2076" name="Google Shape;2076;p91"/>
          <p:cNvSpPr/>
          <p:nvPr/>
        </p:nvSpPr>
        <p:spPr>
          <a:xfrm>
            <a:off x="3685975" y="25063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91"/>
          <p:cNvSpPr txBox="1"/>
          <p:nvPr/>
        </p:nvSpPr>
        <p:spPr>
          <a:xfrm>
            <a:off x="1345525" y="2454413"/>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66"/>
                </a:solidFill>
                <a:latin typeface="Muli"/>
                <a:ea typeface="Muli"/>
                <a:cs typeface="Muli"/>
                <a:sym typeface="Muli"/>
              </a:rPr>
              <a:t>P</a:t>
            </a:r>
            <a:endParaRPr b="1">
              <a:solidFill>
                <a:srgbClr val="FF0066"/>
              </a:solidFill>
              <a:latin typeface="Muli"/>
              <a:ea typeface="Muli"/>
              <a:cs typeface="Muli"/>
              <a:sym typeface="Muli"/>
            </a:endParaRPr>
          </a:p>
        </p:txBody>
      </p:sp>
      <p:sp>
        <p:nvSpPr>
          <p:cNvPr id="2078" name="Google Shape;2078;p91"/>
          <p:cNvSpPr txBox="1"/>
          <p:nvPr/>
        </p:nvSpPr>
        <p:spPr>
          <a:xfrm>
            <a:off x="3596375" y="4479663"/>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66"/>
                </a:solidFill>
                <a:latin typeface="Muli"/>
                <a:ea typeface="Muli"/>
                <a:cs typeface="Muli"/>
                <a:sym typeface="Muli"/>
              </a:rPr>
              <a:t>Q</a:t>
            </a:r>
            <a:endParaRPr b="1">
              <a:solidFill>
                <a:srgbClr val="FF0066"/>
              </a:solidFill>
              <a:latin typeface="Muli"/>
              <a:ea typeface="Muli"/>
              <a:cs typeface="Muli"/>
              <a:sym typeface="Muli"/>
            </a:endParaRPr>
          </a:p>
        </p:txBody>
      </p:sp>
      <p:sp>
        <p:nvSpPr>
          <p:cNvPr id="2079" name="Google Shape;2079;p91"/>
          <p:cNvSpPr txBox="1">
            <a:spLocks noGrp="1"/>
          </p:cNvSpPr>
          <p:nvPr>
            <p:ph type="title"/>
          </p:nvPr>
        </p:nvSpPr>
        <p:spPr>
          <a:xfrm>
            <a:off x="152400" y="495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u="sng">
                <a:solidFill>
                  <a:srgbClr val="008000"/>
                </a:solidFill>
              </a:rPr>
              <a:t>What happens to Demand if only the Price of the product changes?</a:t>
            </a:r>
            <a:endParaRPr sz="3700" b="1" u="sng">
              <a:solidFill>
                <a:srgbClr val="008000"/>
              </a:solidFill>
            </a:endParaRPr>
          </a:p>
          <a:p>
            <a:pPr marL="0" lvl="0" indent="0" algn="ctr" rtl="0">
              <a:spcBef>
                <a:spcPts val="0"/>
              </a:spcBef>
              <a:spcAft>
                <a:spcPts val="0"/>
              </a:spcAft>
              <a:buClr>
                <a:srgbClr val="0000CC"/>
              </a:buClr>
              <a:buSzPts val="4000"/>
              <a:buFont typeface="Times New Roman"/>
              <a:buNone/>
            </a:pPr>
            <a:endParaRPr sz="3700" b="1" u="sng">
              <a:solidFill>
                <a:srgbClr val="008000"/>
              </a:solidFill>
            </a:endParaRPr>
          </a:p>
        </p:txBody>
      </p:sp>
      <p:cxnSp>
        <p:nvCxnSpPr>
          <p:cNvPr id="2080" name="Google Shape;2080;p91"/>
          <p:cNvCxnSpPr/>
          <p:nvPr/>
        </p:nvCxnSpPr>
        <p:spPr>
          <a:xfrm>
            <a:off x="1676675" y="1932550"/>
            <a:ext cx="1086000" cy="14400"/>
          </a:xfrm>
          <a:prstGeom prst="straightConnector1">
            <a:avLst/>
          </a:prstGeom>
          <a:noFill/>
          <a:ln w="38100" cap="flat" cmpd="sng">
            <a:solidFill>
              <a:srgbClr val="990099"/>
            </a:solidFill>
            <a:prstDash val="dash"/>
            <a:round/>
            <a:headEnd type="none" w="med" len="med"/>
            <a:tailEnd type="none" w="med" len="med"/>
          </a:ln>
        </p:spPr>
      </p:cxnSp>
      <p:cxnSp>
        <p:nvCxnSpPr>
          <p:cNvPr id="2081" name="Google Shape;2081;p91"/>
          <p:cNvCxnSpPr/>
          <p:nvPr/>
        </p:nvCxnSpPr>
        <p:spPr>
          <a:xfrm>
            <a:off x="2754575" y="1943213"/>
            <a:ext cx="20700" cy="2528400"/>
          </a:xfrm>
          <a:prstGeom prst="straightConnector1">
            <a:avLst/>
          </a:prstGeom>
          <a:noFill/>
          <a:ln w="38100" cap="flat" cmpd="sng">
            <a:solidFill>
              <a:srgbClr val="990099"/>
            </a:solidFill>
            <a:prstDash val="dash"/>
            <a:round/>
            <a:headEnd type="none" w="med" len="med"/>
            <a:tailEnd type="none" w="med" len="med"/>
          </a:ln>
        </p:spPr>
      </p:cxnSp>
      <p:sp>
        <p:nvSpPr>
          <p:cNvPr id="2082" name="Google Shape;2082;p91"/>
          <p:cNvSpPr/>
          <p:nvPr/>
        </p:nvSpPr>
        <p:spPr>
          <a:xfrm>
            <a:off x="2695375" y="18967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91"/>
          <p:cNvSpPr txBox="1"/>
          <p:nvPr/>
        </p:nvSpPr>
        <p:spPr>
          <a:xfrm>
            <a:off x="1219825" y="176862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66"/>
                </a:solidFill>
                <a:latin typeface="Muli"/>
                <a:ea typeface="Muli"/>
                <a:cs typeface="Muli"/>
                <a:sym typeface="Muli"/>
              </a:rPr>
              <a:t>P1</a:t>
            </a:r>
            <a:endParaRPr b="1">
              <a:solidFill>
                <a:srgbClr val="660066"/>
              </a:solidFill>
              <a:latin typeface="Muli"/>
              <a:ea typeface="Muli"/>
              <a:cs typeface="Muli"/>
              <a:sym typeface="Muli"/>
            </a:endParaRPr>
          </a:p>
        </p:txBody>
      </p:sp>
      <p:cxnSp>
        <p:nvCxnSpPr>
          <p:cNvPr id="2084" name="Google Shape;2084;p91"/>
          <p:cNvCxnSpPr/>
          <p:nvPr/>
        </p:nvCxnSpPr>
        <p:spPr>
          <a:xfrm rot="10800000">
            <a:off x="1441375" y="2027550"/>
            <a:ext cx="9900" cy="501300"/>
          </a:xfrm>
          <a:prstGeom prst="straightConnector1">
            <a:avLst/>
          </a:prstGeom>
          <a:noFill/>
          <a:ln w="38100" cap="flat" cmpd="sng">
            <a:solidFill>
              <a:srgbClr val="660066"/>
            </a:solidFill>
            <a:prstDash val="solid"/>
            <a:round/>
            <a:headEnd type="none" w="med" len="med"/>
            <a:tailEnd type="triangle" w="med" len="med"/>
          </a:ln>
        </p:spPr>
      </p:cxnSp>
      <p:cxnSp>
        <p:nvCxnSpPr>
          <p:cNvPr id="2085" name="Google Shape;2085;p91"/>
          <p:cNvCxnSpPr/>
          <p:nvPr/>
        </p:nvCxnSpPr>
        <p:spPr>
          <a:xfrm rot="10800000">
            <a:off x="2984675" y="4679475"/>
            <a:ext cx="611700" cy="600"/>
          </a:xfrm>
          <a:prstGeom prst="straightConnector1">
            <a:avLst/>
          </a:prstGeom>
          <a:noFill/>
          <a:ln w="38100" cap="flat" cmpd="sng">
            <a:solidFill>
              <a:srgbClr val="660066"/>
            </a:solidFill>
            <a:prstDash val="solid"/>
            <a:round/>
            <a:headEnd type="none" w="med" len="med"/>
            <a:tailEnd type="triangle" w="med" len="med"/>
          </a:ln>
        </p:spPr>
      </p:cxnSp>
      <p:sp>
        <p:nvSpPr>
          <p:cNvPr id="2086" name="Google Shape;2086;p91"/>
          <p:cNvSpPr txBox="1"/>
          <p:nvPr/>
        </p:nvSpPr>
        <p:spPr>
          <a:xfrm>
            <a:off x="2605775" y="447967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66"/>
                </a:solidFill>
                <a:latin typeface="Muli"/>
                <a:ea typeface="Muli"/>
                <a:cs typeface="Muli"/>
                <a:sym typeface="Muli"/>
              </a:rPr>
              <a:t>Q1</a:t>
            </a:r>
            <a:endParaRPr b="1">
              <a:solidFill>
                <a:srgbClr val="660066"/>
              </a:solidFill>
              <a:latin typeface="Muli"/>
              <a:ea typeface="Muli"/>
              <a:cs typeface="Muli"/>
              <a:sym typeface="Muli"/>
            </a:endParaRPr>
          </a:p>
        </p:txBody>
      </p:sp>
      <p:cxnSp>
        <p:nvCxnSpPr>
          <p:cNvPr id="2087" name="Google Shape;2087;p91"/>
          <p:cNvCxnSpPr>
            <a:stCxn id="2088" idx="3"/>
            <a:endCxn id="2089" idx="2"/>
          </p:cNvCxnSpPr>
          <p:nvPr/>
        </p:nvCxnSpPr>
        <p:spPr>
          <a:xfrm rot="10800000" flipH="1">
            <a:off x="1672825" y="3257525"/>
            <a:ext cx="2851500" cy="6600"/>
          </a:xfrm>
          <a:prstGeom prst="straightConnector1">
            <a:avLst/>
          </a:prstGeom>
          <a:noFill/>
          <a:ln w="38100" cap="flat" cmpd="sng">
            <a:solidFill>
              <a:srgbClr val="008000"/>
            </a:solidFill>
            <a:prstDash val="dash"/>
            <a:round/>
            <a:headEnd type="none" w="med" len="med"/>
            <a:tailEnd type="none" w="med" len="med"/>
          </a:ln>
        </p:spPr>
      </p:cxnSp>
      <p:cxnSp>
        <p:nvCxnSpPr>
          <p:cNvPr id="2090" name="Google Shape;2090;p91"/>
          <p:cNvCxnSpPr/>
          <p:nvPr/>
        </p:nvCxnSpPr>
        <p:spPr>
          <a:xfrm>
            <a:off x="4589525" y="3181350"/>
            <a:ext cx="28500" cy="1266300"/>
          </a:xfrm>
          <a:prstGeom prst="straightConnector1">
            <a:avLst/>
          </a:prstGeom>
          <a:noFill/>
          <a:ln w="38100" cap="flat" cmpd="sng">
            <a:solidFill>
              <a:srgbClr val="008000"/>
            </a:solidFill>
            <a:prstDash val="dash"/>
            <a:round/>
            <a:headEnd type="none" w="med" len="med"/>
            <a:tailEnd type="none" w="med" len="med"/>
          </a:ln>
        </p:spPr>
      </p:cxnSp>
      <p:sp>
        <p:nvSpPr>
          <p:cNvPr id="2089" name="Google Shape;2089;p91"/>
          <p:cNvSpPr/>
          <p:nvPr/>
        </p:nvSpPr>
        <p:spPr>
          <a:xfrm>
            <a:off x="4524175" y="31921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91"/>
          <p:cNvSpPr txBox="1"/>
          <p:nvPr/>
        </p:nvSpPr>
        <p:spPr>
          <a:xfrm>
            <a:off x="1219825" y="306402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8000"/>
                </a:solidFill>
                <a:latin typeface="Muli"/>
                <a:ea typeface="Muli"/>
                <a:cs typeface="Muli"/>
                <a:sym typeface="Muli"/>
              </a:rPr>
              <a:t>P2</a:t>
            </a:r>
            <a:endParaRPr b="1">
              <a:solidFill>
                <a:srgbClr val="008000"/>
              </a:solidFill>
              <a:latin typeface="Muli"/>
              <a:ea typeface="Muli"/>
              <a:cs typeface="Muli"/>
              <a:sym typeface="Muli"/>
            </a:endParaRPr>
          </a:p>
        </p:txBody>
      </p:sp>
      <p:sp>
        <p:nvSpPr>
          <p:cNvPr id="2091" name="Google Shape;2091;p91"/>
          <p:cNvSpPr txBox="1"/>
          <p:nvPr/>
        </p:nvSpPr>
        <p:spPr>
          <a:xfrm>
            <a:off x="4434575" y="447967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8000"/>
                </a:solidFill>
                <a:latin typeface="Muli"/>
                <a:ea typeface="Muli"/>
                <a:cs typeface="Muli"/>
                <a:sym typeface="Muli"/>
              </a:rPr>
              <a:t>Q2</a:t>
            </a:r>
            <a:endParaRPr b="1">
              <a:solidFill>
                <a:srgbClr val="008000"/>
              </a:solidFill>
              <a:latin typeface="Muli"/>
              <a:ea typeface="Muli"/>
              <a:cs typeface="Muli"/>
              <a:sym typeface="Muli"/>
            </a:endParaRPr>
          </a:p>
        </p:txBody>
      </p:sp>
      <p:cxnSp>
        <p:nvCxnSpPr>
          <p:cNvPr id="2092" name="Google Shape;2092;p91"/>
          <p:cNvCxnSpPr/>
          <p:nvPr/>
        </p:nvCxnSpPr>
        <p:spPr>
          <a:xfrm>
            <a:off x="1442125" y="2744525"/>
            <a:ext cx="4200" cy="395700"/>
          </a:xfrm>
          <a:prstGeom prst="straightConnector1">
            <a:avLst/>
          </a:prstGeom>
          <a:noFill/>
          <a:ln w="38100" cap="flat" cmpd="sng">
            <a:solidFill>
              <a:srgbClr val="008000"/>
            </a:solidFill>
            <a:prstDash val="solid"/>
            <a:round/>
            <a:headEnd type="none" w="med" len="med"/>
            <a:tailEnd type="triangle" w="med" len="med"/>
          </a:ln>
        </p:spPr>
      </p:cxnSp>
      <p:cxnSp>
        <p:nvCxnSpPr>
          <p:cNvPr id="2093" name="Google Shape;2093;p91"/>
          <p:cNvCxnSpPr>
            <a:stCxn id="2078" idx="3"/>
          </p:cNvCxnSpPr>
          <p:nvPr/>
        </p:nvCxnSpPr>
        <p:spPr>
          <a:xfrm rot="10800000" flipH="1">
            <a:off x="3923675" y="4677063"/>
            <a:ext cx="491400" cy="2700"/>
          </a:xfrm>
          <a:prstGeom prst="straightConnector1">
            <a:avLst/>
          </a:prstGeom>
          <a:noFill/>
          <a:ln w="38100" cap="flat" cmpd="sng">
            <a:solidFill>
              <a:srgbClr val="008000"/>
            </a:solidFill>
            <a:prstDash val="solid"/>
            <a:round/>
            <a:headEnd type="none" w="med" len="med"/>
            <a:tailEnd type="triangle" w="med" len="med"/>
          </a:ln>
        </p:spPr>
      </p:cxnSp>
      <p:sp>
        <p:nvSpPr>
          <p:cNvPr id="2094" name="Google Shape;2094;p91"/>
          <p:cNvSpPr txBox="1"/>
          <p:nvPr/>
        </p:nvSpPr>
        <p:spPr>
          <a:xfrm>
            <a:off x="4506575" y="2865750"/>
            <a:ext cx="2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C </a:t>
            </a:r>
            <a:endParaRPr b="1">
              <a:solidFill>
                <a:srgbClr val="666666"/>
              </a:solidFill>
              <a:latin typeface="Muli"/>
              <a:ea typeface="Muli"/>
              <a:cs typeface="Muli"/>
              <a:sym typeface="Muli"/>
            </a:endParaRPr>
          </a:p>
        </p:txBody>
      </p:sp>
      <p:sp>
        <p:nvSpPr>
          <p:cNvPr id="2095" name="Google Shape;2095;p91"/>
          <p:cNvSpPr txBox="1"/>
          <p:nvPr/>
        </p:nvSpPr>
        <p:spPr>
          <a:xfrm>
            <a:off x="2695375" y="1566950"/>
            <a:ext cx="2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B </a:t>
            </a:r>
            <a:endParaRPr b="1">
              <a:solidFill>
                <a:srgbClr val="666666"/>
              </a:solidFill>
              <a:latin typeface="Muli"/>
              <a:ea typeface="Muli"/>
              <a:cs typeface="Muli"/>
              <a:sym typeface="Muli"/>
            </a:endParaRPr>
          </a:p>
        </p:txBody>
      </p:sp>
      <p:cxnSp>
        <p:nvCxnSpPr>
          <p:cNvPr id="2096" name="Google Shape;2096;p91"/>
          <p:cNvCxnSpPr/>
          <p:nvPr/>
        </p:nvCxnSpPr>
        <p:spPr>
          <a:xfrm rot="10800000">
            <a:off x="3043775" y="1931050"/>
            <a:ext cx="559800" cy="399000"/>
          </a:xfrm>
          <a:prstGeom prst="straightConnector1">
            <a:avLst/>
          </a:prstGeom>
          <a:noFill/>
          <a:ln w="38100" cap="flat" cmpd="sng">
            <a:solidFill>
              <a:srgbClr val="660066"/>
            </a:solidFill>
            <a:prstDash val="solid"/>
            <a:round/>
            <a:headEnd type="none" w="med" len="med"/>
            <a:tailEnd type="triangle" w="med" len="med"/>
          </a:ln>
        </p:spPr>
      </p:cxnSp>
      <p:cxnSp>
        <p:nvCxnSpPr>
          <p:cNvPr id="2097" name="Google Shape;2097;p91"/>
          <p:cNvCxnSpPr/>
          <p:nvPr/>
        </p:nvCxnSpPr>
        <p:spPr>
          <a:xfrm>
            <a:off x="3908375" y="2558650"/>
            <a:ext cx="644100" cy="418800"/>
          </a:xfrm>
          <a:prstGeom prst="straightConnector1">
            <a:avLst/>
          </a:prstGeom>
          <a:noFill/>
          <a:ln w="38100" cap="flat" cmpd="sng">
            <a:solidFill>
              <a:srgbClr val="008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77"/>
                                        </p:tgtEl>
                                        <p:attrNameLst>
                                          <p:attrName>style.visibility</p:attrName>
                                        </p:attrNameLst>
                                      </p:cBhvr>
                                      <p:to>
                                        <p:strVal val="visible"/>
                                      </p:to>
                                    </p:set>
                                    <p:animEffect transition="in" filter="fade">
                                      <p:cBhvr>
                                        <p:cTn id="7" dur="1000"/>
                                        <p:tgtEl>
                                          <p:spTgt spid="20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74"/>
                                        </p:tgtEl>
                                        <p:attrNameLst>
                                          <p:attrName>style.visibility</p:attrName>
                                        </p:attrNameLst>
                                      </p:cBhvr>
                                      <p:to>
                                        <p:strVal val="visible"/>
                                      </p:to>
                                    </p:set>
                                    <p:animEffect transition="in" filter="fade">
                                      <p:cBhvr>
                                        <p:cTn id="12" dur="1000"/>
                                        <p:tgtEl>
                                          <p:spTgt spid="20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76"/>
                                        </p:tgtEl>
                                        <p:attrNameLst>
                                          <p:attrName>style.visibility</p:attrName>
                                        </p:attrNameLst>
                                      </p:cBhvr>
                                      <p:to>
                                        <p:strVal val="visible"/>
                                      </p:to>
                                    </p:set>
                                    <p:animEffect transition="in" filter="fade">
                                      <p:cBhvr>
                                        <p:cTn id="17" dur="1000"/>
                                        <p:tgtEl>
                                          <p:spTgt spid="207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73"/>
                                        </p:tgtEl>
                                        <p:attrNameLst>
                                          <p:attrName>style.visibility</p:attrName>
                                        </p:attrNameLst>
                                      </p:cBhvr>
                                      <p:to>
                                        <p:strVal val="visible"/>
                                      </p:to>
                                    </p:set>
                                    <p:animEffect transition="in" filter="fade">
                                      <p:cBhvr>
                                        <p:cTn id="22" dur="1000"/>
                                        <p:tgtEl>
                                          <p:spTgt spid="207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75"/>
                                        </p:tgtEl>
                                        <p:attrNameLst>
                                          <p:attrName>style.visibility</p:attrName>
                                        </p:attrNameLst>
                                      </p:cBhvr>
                                      <p:to>
                                        <p:strVal val="visible"/>
                                      </p:to>
                                    </p:set>
                                    <p:animEffect transition="in" filter="fade">
                                      <p:cBhvr>
                                        <p:cTn id="27" dur="1000"/>
                                        <p:tgtEl>
                                          <p:spTgt spid="207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78"/>
                                        </p:tgtEl>
                                        <p:attrNameLst>
                                          <p:attrName>style.visibility</p:attrName>
                                        </p:attrNameLst>
                                      </p:cBhvr>
                                      <p:to>
                                        <p:strVal val="visible"/>
                                      </p:to>
                                    </p:set>
                                    <p:animEffect transition="in" filter="fade">
                                      <p:cBhvr>
                                        <p:cTn id="32" dur="1000"/>
                                        <p:tgtEl>
                                          <p:spTgt spid="207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84"/>
                                        </p:tgtEl>
                                        <p:attrNameLst>
                                          <p:attrName>style.visibility</p:attrName>
                                        </p:attrNameLst>
                                      </p:cBhvr>
                                      <p:to>
                                        <p:strVal val="visible"/>
                                      </p:to>
                                    </p:set>
                                    <p:animEffect transition="in" filter="fade">
                                      <p:cBhvr>
                                        <p:cTn id="37" dur="1000"/>
                                        <p:tgtEl>
                                          <p:spTgt spid="208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83"/>
                                        </p:tgtEl>
                                        <p:attrNameLst>
                                          <p:attrName>style.visibility</p:attrName>
                                        </p:attrNameLst>
                                      </p:cBhvr>
                                      <p:to>
                                        <p:strVal val="visible"/>
                                      </p:to>
                                    </p:set>
                                    <p:animEffect transition="in" filter="fade">
                                      <p:cBhvr>
                                        <p:cTn id="42" dur="1000"/>
                                        <p:tgtEl>
                                          <p:spTgt spid="208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80"/>
                                        </p:tgtEl>
                                        <p:attrNameLst>
                                          <p:attrName>style.visibility</p:attrName>
                                        </p:attrNameLst>
                                      </p:cBhvr>
                                      <p:to>
                                        <p:strVal val="visible"/>
                                      </p:to>
                                    </p:set>
                                    <p:animEffect transition="in" filter="fade">
                                      <p:cBhvr>
                                        <p:cTn id="47" dur="1000"/>
                                        <p:tgtEl>
                                          <p:spTgt spid="208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82"/>
                                        </p:tgtEl>
                                        <p:attrNameLst>
                                          <p:attrName>style.visibility</p:attrName>
                                        </p:attrNameLst>
                                      </p:cBhvr>
                                      <p:to>
                                        <p:strVal val="visible"/>
                                      </p:to>
                                    </p:set>
                                    <p:animEffect transition="in" filter="fade">
                                      <p:cBhvr>
                                        <p:cTn id="52" dur="1000"/>
                                        <p:tgtEl>
                                          <p:spTgt spid="208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95"/>
                                        </p:tgtEl>
                                        <p:attrNameLst>
                                          <p:attrName>style.visibility</p:attrName>
                                        </p:attrNameLst>
                                      </p:cBhvr>
                                      <p:to>
                                        <p:strVal val="visible"/>
                                      </p:to>
                                    </p:set>
                                    <p:animEffect transition="in" filter="fade">
                                      <p:cBhvr>
                                        <p:cTn id="57" dur="1000"/>
                                        <p:tgtEl>
                                          <p:spTgt spid="209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081"/>
                                        </p:tgtEl>
                                        <p:attrNameLst>
                                          <p:attrName>style.visibility</p:attrName>
                                        </p:attrNameLst>
                                      </p:cBhvr>
                                      <p:to>
                                        <p:strVal val="visible"/>
                                      </p:to>
                                    </p:set>
                                    <p:animEffect transition="in" filter="fade">
                                      <p:cBhvr>
                                        <p:cTn id="62" dur="1000"/>
                                        <p:tgtEl>
                                          <p:spTgt spid="208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086"/>
                                        </p:tgtEl>
                                        <p:attrNameLst>
                                          <p:attrName>style.visibility</p:attrName>
                                        </p:attrNameLst>
                                      </p:cBhvr>
                                      <p:to>
                                        <p:strVal val="visible"/>
                                      </p:to>
                                    </p:set>
                                    <p:animEffect transition="in" filter="fade">
                                      <p:cBhvr>
                                        <p:cTn id="67" dur="1000"/>
                                        <p:tgtEl>
                                          <p:spTgt spid="208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085"/>
                                        </p:tgtEl>
                                        <p:attrNameLst>
                                          <p:attrName>style.visibility</p:attrName>
                                        </p:attrNameLst>
                                      </p:cBhvr>
                                      <p:to>
                                        <p:strVal val="visible"/>
                                      </p:to>
                                    </p:set>
                                    <p:animEffect transition="in" filter="fade">
                                      <p:cBhvr>
                                        <p:cTn id="72" dur="1000"/>
                                        <p:tgtEl>
                                          <p:spTgt spid="208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096"/>
                                        </p:tgtEl>
                                        <p:attrNameLst>
                                          <p:attrName>style.visibility</p:attrName>
                                        </p:attrNameLst>
                                      </p:cBhvr>
                                      <p:to>
                                        <p:strVal val="visible"/>
                                      </p:to>
                                    </p:set>
                                    <p:animEffect transition="in" filter="fade">
                                      <p:cBhvr>
                                        <p:cTn id="77" dur="1000"/>
                                        <p:tgtEl>
                                          <p:spTgt spid="209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092"/>
                                        </p:tgtEl>
                                        <p:attrNameLst>
                                          <p:attrName>style.visibility</p:attrName>
                                        </p:attrNameLst>
                                      </p:cBhvr>
                                      <p:to>
                                        <p:strVal val="visible"/>
                                      </p:to>
                                    </p:set>
                                    <p:animEffect transition="in" filter="fade">
                                      <p:cBhvr>
                                        <p:cTn id="82" dur="1000"/>
                                        <p:tgtEl>
                                          <p:spTgt spid="209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088"/>
                                        </p:tgtEl>
                                        <p:attrNameLst>
                                          <p:attrName>style.visibility</p:attrName>
                                        </p:attrNameLst>
                                      </p:cBhvr>
                                      <p:to>
                                        <p:strVal val="visible"/>
                                      </p:to>
                                    </p:set>
                                    <p:animEffect transition="in" filter="fade">
                                      <p:cBhvr>
                                        <p:cTn id="87" dur="1000"/>
                                        <p:tgtEl>
                                          <p:spTgt spid="2088"/>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087"/>
                                        </p:tgtEl>
                                        <p:attrNameLst>
                                          <p:attrName>style.visibility</p:attrName>
                                        </p:attrNameLst>
                                      </p:cBhvr>
                                      <p:to>
                                        <p:strVal val="visible"/>
                                      </p:to>
                                    </p:set>
                                    <p:animEffect transition="in" filter="fade">
                                      <p:cBhvr>
                                        <p:cTn id="92" dur="1000"/>
                                        <p:tgtEl>
                                          <p:spTgt spid="208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089"/>
                                        </p:tgtEl>
                                        <p:attrNameLst>
                                          <p:attrName>style.visibility</p:attrName>
                                        </p:attrNameLst>
                                      </p:cBhvr>
                                      <p:to>
                                        <p:strVal val="visible"/>
                                      </p:to>
                                    </p:set>
                                    <p:animEffect transition="in" filter="fade">
                                      <p:cBhvr>
                                        <p:cTn id="97" dur="1000"/>
                                        <p:tgtEl>
                                          <p:spTgt spid="208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094"/>
                                        </p:tgtEl>
                                        <p:attrNameLst>
                                          <p:attrName>style.visibility</p:attrName>
                                        </p:attrNameLst>
                                      </p:cBhvr>
                                      <p:to>
                                        <p:strVal val="visible"/>
                                      </p:to>
                                    </p:set>
                                    <p:animEffect transition="in" filter="fade">
                                      <p:cBhvr>
                                        <p:cTn id="102" dur="1000"/>
                                        <p:tgtEl>
                                          <p:spTgt spid="209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090"/>
                                        </p:tgtEl>
                                        <p:attrNameLst>
                                          <p:attrName>style.visibility</p:attrName>
                                        </p:attrNameLst>
                                      </p:cBhvr>
                                      <p:to>
                                        <p:strVal val="visible"/>
                                      </p:to>
                                    </p:set>
                                    <p:animEffect transition="in" filter="fade">
                                      <p:cBhvr>
                                        <p:cTn id="107" dur="1000"/>
                                        <p:tgtEl>
                                          <p:spTgt spid="209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091"/>
                                        </p:tgtEl>
                                        <p:attrNameLst>
                                          <p:attrName>style.visibility</p:attrName>
                                        </p:attrNameLst>
                                      </p:cBhvr>
                                      <p:to>
                                        <p:strVal val="visible"/>
                                      </p:to>
                                    </p:set>
                                    <p:animEffect transition="in" filter="fade">
                                      <p:cBhvr>
                                        <p:cTn id="112" dur="1000"/>
                                        <p:tgtEl>
                                          <p:spTgt spid="209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093"/>
                                        </p:tgtEl>
                                        <p:attrNameLst>
                                          <p:attrName>style.visibility</p:attrName>
                                        </p:attrNameLst>
                                      </p:cBhvr>
                                      <p:to>
                                        <p:strVal val="visible"/>
                                      </p:to>
                                    </p:set>
                                    <p:animEffect transition="in" filter="fade">
                                      <p:cBhvr>
                                        <p:cTn id="117" dur="1000"/>
                                        <p:tgtEl>
                                          <p:spTgt spid="2093"/>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097"/>
                                        </p:tgtEl>
                                        <p:attrNameLst>
                                          <p:attrName>style.visibility</p:attrName>
                                        </p:attrNameLst>
                                      </p:cBhvr>
                                      <p:to>
                                        <p:strVal val="visible"/>
                                      </p:to>
                                    </p:set>
                                    <p:animEffect transition="in" filter="fade">
                                      <p:cBhvr>
                                        <p:cTn id="122" dur="1000"/>
                                        <p:tgtEl>
                                          <p:spTgt spid="2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cxnSp>
        <p:nvCxnSpPr>
          <p:cNvPr id="2103" name="Google Shape;2103;p92"/>
          <p:cNvCxnSpPr/>
          <p:nvPr/>
        </p:nvCxnSpPr>
        <p:spPr>
          <a:xfrm rot="10800000">
            <a:off x="1687700" y="1414550"/>
            <a:ext cx="0" cy="3063900"/>
          </a:xfrm>
          <a:prstGeom prst="straightConnector1">
            <a:avLst/>
          </a:prstGeom>
          <a:noFill/>
          <a:ln w="28575" cap="flat" cmpd="sng">
            <a:solidFill>
              <a:schemeClr val="dk2"/>
            </a:solidFill>
            <a:prstDash val="solid"/>
            <a:round/>
            <a:headEnd type="none" w="med" len="med"/>
            <a:tailEnd type="triangle" w="med" len="med"/>
          </a:ln>
        </p:spPr>
      </p:cxnSp>
      <p:cxnSp>
        <p:nvCxnSpPr>
          <p:cNvPr id="2104" name="Google Shape;2104;p92"/>
          <p:cNvCxnSpPr/>
          <p:nvPr/>
        </p:nvCxnSpPr>
        <p:spPr>
          <a:xfrm rot="10800000" flipH="1">
            <a:off x="1654225" y="4408275"/>
            <a:ext cx="4915800" cy="43200"/>
          </a:xfrm>
          <a:prstGeom prst="straightConnector1">
            <a:avLst/>
          </a:prstGeom>
          <a:noFill/>
          <a:ln w="28575" cap="flat" cmpd="sng">
            <a:solidFill>
              <a:schemeClr val="dk2"/>
            </a:solidFill>
            <a:prstDash val="solid"/>
            <a:round/>
            <a:headEnd type="none" w="med" len="med"/>
            <a:tailEnd type="triangle" w="med" len="med"/>
          </a:ln>
        </p:spPr>
      </p:cxnSp>
      <p:cxnSp>
        <p:nvCxnSpPr>
          <p:cNvPr id="2105" name="Google Shape;2105;p92"/>
          <p:cNvCxnSpPr/>
          <p:nvPr/>
        </p:nvCxnSpPr>
        <p:spPr>
          <a:xfrm>
            <a:off x="2010650" y="1393425"/>
            <a:ext cx="3918300" cy="2730900"/>
          </a:xfrm>
          <a:prstGeom prst="straightConnector1">
            <a:avLst/>
          </a:prstGeom>
          <a:noFill/>
          <a:ln w="38100" cap="flat" cmpd="sng">
            <a:solidFill>
              <a:srgbClr val="FF0000"/>
            </a:solidFill>
            <a:prstDash val="solid"/>
            <a:round/>
            <a:headEnd type="none" w="med" len="med"/>
            <a:tailEnd type="none" w="med" len="med"/>
          </a:ln>
        </p:spPr>
      </p:cxnSp>
      <p:sp>
        <p:nvSpPr>
          <p:cNvPr id="2106" name="Google Shape;2106;p92"/>
          <p:cNvSpPr txBox="1"/>
          <p:nvPr/>
        </p:nvSpPr>
        <p:spPr>
          <a:xfrm>
            <a:off x="5923425" y="394312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Muli"/>
                <a:ea typeface="Muli"/>
                <a:cs typeface="Muli"/>
                <a:sym typeface="Muli"/>
              </a:rPr>
              <a:t>D</a:t>
            </a:r>
            <a:endParaRPr b="1">
              <a:solidFill>
                <a:srgbClr val="FF0000"/>
              </a:solidFill>
              <a:latin typeface="Muli"/>
              <a:ea typeface="Muli"/>
              <a:cs typeface="Muli"/>
              <a:sym typeface="Muli"/>
            </a:endParaRPr>
          </a:p>
        </p:txBody>
      </p:sp>
      <p:sp>
        <p:nvSpPr>
          <p:cNvPr id="2107" name="Google Shape;2107;p92"/>
          <p:cNvSpPr txBox="1"/>
          <p:nvPr/>
        </p:nvSpPr>
        <p:spPr>
          <a:xfrm>
            <a:off x="1442950" y="433732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O</a:t>
            </a:r>
            <a:endParaRPr b="1">
              <a:solidFill>
                <a:srgbClr val="666666"/>
              </a:solidFill>
              <a:latin typeface="Muli"/>
              <a:ea typeface="Muli"/>
              <a:cs typeface="Muli"/>
              <a:sym typeface="Muli"/>
            </a:endParaRPr>
          </a:p>
        </p:txBody>
      </p:sp>
      <p:sp>
        <p:nvSpPr>
          <p:cNvPr id="2108" name="Google Shape;2108;p92"/>
          <p:cNvSpPr txBox="1"/>
          <p:nvPr/>
        </p:nvSpPr>
        <p:spPr>
          <a:xfrm>
            <a:off x="6486350" y="4479675"/>
            <a:ext cx="250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Quantity </a:t>
            </a:r>
            <a:endParaRPr b="1">
              <a:solidFill>
                <a:srgbClr val="666666"/>
              </a:solidFill>
              <a:latin typeface="Muli"/>
              <a:ea typeface="Muli"/>
              <a:cs typeface="Muli"/>
              <a:sym typeface="Muli"/>
            </a:endParaRPr>
          </a:p>
        </p:txBody>
      </p:sp>
      <p:sp>
        <p:nvSpPr>
          <p:cNvPr id="2109" name="Google Shape;2109;p92"/>
          <p:cNvSpPr txBox="1"/>
          <p:nvPr/>
        </p:nvSpPr>
        <p:spPr>
          <a:xfrm>
            <a:off x="1103125" y="1260075"/>
            <a:ext cx="117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Price</a:t>
            </a:r>
            <a:endParaRPr b="1">
              <a:solidFill>
                <a:srgbClr val="666666"/>
              </a:solidFill>
              <a:latin typeface="Muli"/>
              <a:ea typeface="Muli"/>
              <a:cs typeface="Muli"/>
              <a:sym typeface="Muli"/>
            </a:endParaRPr>
          </a:p>
        </p:txBody>
      </p:sp>
      <p:sp>
        <p:nvSpPr>
          <p:cNvPr id="2110" name="Google Shape;2110;p92"/>
          <p:cNvSpPr txBox="1"/>
          <p:nvPr/>
        </p:nvSpPr>
        <p:spPr>
          <a:xfrm>
            <a:off x="3603575" y="2206150"/>
            <a:ext cx="2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A </a:t>
            </a:r>
            <a:endParaRPr b="1">
              <a:solidFill>
                <a:srgbClr val="666666"/>
              </a:solidFill>
              <a:latin typeface="Muli"/>
              <a:ea typeface="Muli"/>
              <a:cs typeface="Muli"/>
              <a:sym typeface="Muli"/>
            </a:endParaRPr>
          </a:p>
        </p:txBody>
      </p:sp>
      <p:cxnSp>
        <p:nvCxnSpPr>
          <p:cNvPr id="2111" name="Google Shape;2111;p92"/>
          <p:cNvCxnSpPr/>
          <p:nvPr/>
        </p:nvCxnSpPr>
        <p:spPr>
          <a:xfrm rot="10800000" flipH="1">
            <a:off x="1676825" y="2606350"/>
            <a:ext cx="2076300" cy="12000"/>
          </a:xfrm>
          <a:prstGeom prst="straightConnector1">
            <a:avLst/>
          </a:prstGeom>
          <a:noFill/>
          <a:ln w="38100" cap="flat" cmpd="sng">
            <a:solidFill>
              <a:srgbClr val="FF0066"/>
            </a:solidFill>
            <a:prstDash val="lgDash"/>
            <a:round/>
            <a:headEnd type="none" w="med" len="med"/>
            <a:tailEnd type="none" w="med" len="med"/>
          </a:ln>
        </p:spPr>
      </p:cxnSp>
      <p:cxnSp>
        <p:nvCxnSpPr>
          <p:cNvPr id="2112" name="Google Shape;2112;p92"/>
          <p:cNvCxnSpPr/>
          <p:nvPr/>
        </p:nvCxnSpPr>
        <p:spPr>
          <a:xfrm>
            <a:off x="3751325" y="2571750"/>
            <a:ext cx="17400" cy="1879800"/>
          </a:xfrm>
          <a:prstGeom prst="straightConnector1">
            <a:avLst/>
          </a:prstGeom>
          <a:noFill/>
          <a:ln w="38100" cap="flat" cmpd="sng">
            <a:solidFill>
              <a:srgbClr val="FF0066"/>
            </a:solidFill>
            <a:prstDash val="lgDash"/>
            <a:round/>
            <a:headEnd type="none" w="med" len="med"/>
            <a:tailEnd type="none" w="med" len="med"/>
          </a:ln>
        </p:spPr>
      </p:cxnSp>
      <p:sp>
        <p:nvSpPr>
          <p:cNvPr id="2113" name="Google Shape;2113;p92"/>
          <p:cNvSpPr/>
          <p:nvPr/>
        </p:nvSpPr>
        <p:spPr>
          <a:xfrm>
            <a:off x="3685975" y="25063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92"/>
          <p:cNvSpPr txBox="1"/>
          <p:nvPr/>
        </p:nvSpPr>
        <p:spPr>
          <a:xfrm>
            <a:off x="1345525" y="2454413"/>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66"/>
                </a:solidFill>
                <a:latin typeface="Muli"/>
                <a:ea typeface="Muli"/>
                <a:cs typeface="Muli"/>
                <a:sym typeface="Muli"/>
              </a:rPr>
              <a:t>P</a:t>
            </a:r>
            <a:endParaRPr b="1">
              <a:solidFill>
                <a:srgbClr val="FF0066"/>
              </a:solidFill>
              <a:latin typeface="Muli"/>
              <a:ea typeface="Muli"/>
              <a:cs typeface="Muli"/>
              <a:sym typeface="Muli"/>
            </a:endParaRPr>
          </a:p>
        </p:txBody>
      </p:sp>
      <p:sp>
        <p:nvSpPr>
          <p:cNvPr id="2115" name="Google Shape;2115;p92"/>
          <p:cNvSpPr txBox="1"/>
          <p:nvPr/>
        </p:nvSpPr>
        <p:spPr>
          <a:xfrm>
            <a:off x="3596375" y="4479663"/>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66"/>
                </a:solidFill>
                <a:latin typeface="Muli"/>
                <a:ea typeface="Muli"/>
                <a:cs typeface="Muli"/>
                <a:sym typeface="Muli"/>
              </a:rPr>
              <a:t>Q</a:t>
            </a:r>
            <a:endParaRPr b="1">
              <a:solidFill>
                <a:srgbClr val="FF0066"/>
              </a:solidFill>
              <a:latin typeface="Muli"/>
              <a:ea typeface="Muli"/>
              <a:cs typeface="Muli"/>
              <a:sym typeface="Muli"/>
            </a:endParaRPr>
          </a:p>
        </p:txBody>
      </p:sp>
      <p:sp>
        <p:nvSpPr>
          <p:cNvPr id="2116" name="Google Shape;2116;p92"/>
          <p:cNvSpPr txBox="1">
            <a:spLocks noGrp="1"/>
          </p:cNvSpPr>
          <p:nvPr>
            <p:ph type="title"/>
          </p:nvPr>
        </p:nvSpPr>
        <p:spPr>
          <a:xfrm>
            <a:off x="152400" y="495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u="sng">
                <a:solidFill>
                  <a:srgbClr val="008000"/>
                </a:solidFill>
              </a:rPr>
              <a:t>What happens to TR when the Price of the product changes?</a:t>
            </a:r>
            <a:endParaRPr sz="3700" b="1" u="sng">
              <a:solidFill>
                <a:srgbClr val="008000"/>
              </a:solidFill>
            </a:endParaRPr>
          </a:p>
          <a:p>
            <a:pPr marL="0" lvl="0" indent="0" algn="ctr" rtl="0">
              <a:spcBef>
                <a:spcPts val="0"/>
              </a:spcBef>
              <a:spcAft>
                <a:spcPts val="0"/>
              </a:spcAft>
              <a:buClr>
                <a:srgbClr val="0000CC"/>
              </a:buClr>
              <a:buSzPts val="4000"/>
              <a:buFont typeface="Times New Roman"/>
              <a:buNone/>
            </a:pPr>
            <a:endParaRPr sz="3700" b="1" u="sng">
              <a:solidFill>
                <a:srgbClr val="008000"/>
              </a:solidFill>
            </a:endParaRPr>
          </a:p>
        </p:txBody>
      </p:sp>
      <p:cxnSp>
        <p:nvCxnSpPr>
          <p:cNvPr id="2117" name="Google Shape;2117;p92"/>
          <p:cNvCxnSpPr/>
          <p:nvPr/>
        </p:nvCxnSpPr>
        <p:spPr>
          <a:xfrm>
            <a:off x="1676675" y="1932550"/>
            <a:ext cx="1086000" cy="14400"/>
          </a:xfrm>
          <a:prstGeom prst="straightConnector1">
            <a:avLst/>
          </a:prstGeom>
          <a:noFill/>
          <a:ln w="38100" cap="flat" cmpd="sng">
            <a:solidFill>
              <a:srgbClr val="990099"/>
            </a:solidFill>
            <a:prstDash val="dash"/>
            <a:round/>
            <a:headEnd type="none" w="med" len="med"/>
            <a:tailEnd type="none" w="med" len="med"/>
          </a:ln>
        </p:spPr>
      </p:cxnSp>
      <p:cxnSp>
        <p:nvCxnSpPr>
          <p:cNvPr id="2118" name="Google Shape;2118;p92"/>
          <p:cNvCxnSpPr/>
          <p:nvPr/>
        </p:nvCxnSpPr>
        <p:spPr>
          <a:xfrm>
            <a:off x="2754575" y="1943213"/>
            <a:ext cx="20700" cy="2528400"/>
          </a:xfrm>
          <a:prstGeom prst="straightConnector1">
            <a:avLst/>
          </a:prstGeom>
          <a:noFill/>
          <a:ln w="38100" cap="flat" cmpd="sng">
            <a:solidFill>
              <a:srgbClr val="990099"/>
            </a:solidFill>
            <a:prstDash val="dash"/>
            <a:round/>
            <a:headEnd type="none" w="med" len="med"/>
            <a:tailEnd type="none" w="med" len="med"/>
          </a:ln>
        </p:spPr>
      </p:cxnSp>
      <p:sp>
        <p:nvSpPr>
          <p:cNvPr id="2119" name="Google Shape;2119;p92"/>
          <p:cNvSpPr/>
          <p:nvPr/>
        </p:nvSpPr>
        <p:spPr>
          <a:xfrm>
            <a:off x="2695375" y="18967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92"/>
          <p:cNvSpPr txBox="1"/>
          <p:nvPr/>
        </p:nvSpPr>
        <p:spPr>
          <a:xfrm>
            <a:off x="1219825" y="176862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66"/>
                </a:solidFill>
                <a:latin typeface="Muli"/>
                <a:ea typeface="Muli"/>
                <a:cs typeface="Muli"/>
                <a:sym typeface="Muli"/>
              </a:rPr>
              <a:t>P1</a:t>
            </a:r>
            <a:endParaRPr b="1">
              <a:solidFill>
                <a:srgbClr val="660066"/>
              </a:solidFill>
              <a:latin typeface="Muli"/>
              <a:ea typeface="Muli"/>
              <a:cs typeface="Muli"/>
              <a:sym typeface="Muli"/>
            </a:endParaRPr>
          </a:p>
        </p:txBody>
      </p:sp>
      <p:cxnSp>
        <p:nvCxnSpPr>
          <p:cNvPr id="2121" name="Google Shape;2121;p92"/>
          <p:cNvCxnSpPr/>
          <p:nvPr/>
        </p:nvCxnSpPr>
        <p:spPr>
          <a:xfrm rot="10800000">
            <a:off x="1441375" y="2027550"/>
            <a:ext cx="9900" cy="501300"/>
          </a:xfrm>
          <a:prstGeom prst="straightConnector1">
            <a:avLst/>
          </a:prstGeom>
          <a:noFill/>
          <a:ln w="38100" cap="flat" cmpd="sng">
            <a:solidFill>
              <a:srgbClr val="660066"/>
            </a:solidFill>
            <a:prstDash val="solid"/>
            <a:round/>
            <a:headEnd type="none" w="med" len="med"/>
            <a:tailEnd type="triangle" w="med" len="med"/>
          </a:ln>
        </p:spPr>
      </p:cxnSp>
      <p:cxnSp>
        <p:nvCxnSpPr>
          <p:cNvPr id="2122" name="Google Shape;2122;p92"/>
          <p:cNvCxnSpPr/>
          <p:nvPr/>
        </p:nvCxnSpPr>
        <p:spPr>
          <a:xfrm rot="10800000">
            <a:off x="2984675" y="4679475"/>
            <a:ext cx="611700" cy="600"/>
          </a:xfrm>
          <a:prstGeom prst="straightConnector1">
            <a:avLst/>
          </a:prstGeom>
          <a:noFill/>
          <a:ln w="38100" cap="flat" cmpd="sng">
            <a:solidFill>
              <a:srgbClr val="660066"/>
            </a:solidFill>
            <a:prstDash val="solid"/>
            <a:round/>
            <a:headEnd type="none" w="med" len="med"/>
            <a:tailEnd type="triangle" w="med" len="med"/>
          </a:ln>
        </p:spPr>
      </p:cxnSp>
      <p:sp>
        <p:nvSpPr>
          <p:cNvPr id="2123" name="Google Shape;2123;p92"/>
          <p:cNvSpPr txBox="1"/>
          <p:nvPr/>
        </p:nvSpPr>
        <p:spPr>
          <a:xfrm>
            <a:off x="2605775" y="447967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66"/>
                </a:solidFill>
                <a:latin typeface="Muli"/>
                <a:ea typeface="Muli"/>
                <a:cs typeface="Muli"/>
                <a:sym typeface="Muli"/>
              </a:rPr>
              <a:t>Q1</a:t>
            </a:r>
            <a:endParaRPr b="1">
              <a:solidFill>
                <a:srgbClr val="660066"/>
              </a:solidFill>
              <a:latin typeface="Muli"/>
              <a:ea typeface="Muli"/>
              <a:cs typeface="Muli"/>
              <a:sym typeface="Muli"/>
            </a:endParaRPr>
          </a:p>
        </p:txBody>
      </p:sp>
      <p:cxnSp>
        <p:nvCxnSpPr>
          <p:cNvPr id="2124" name="Google Shape;2124;p92"/>
          <p:cNvCxnSpPr>
            <a:stCxn id="2125" idx="3"/>
            <a:endCxn id="2126" idx="2"/>
          </p:cNvCxnSpPr>
          <p:nvPr/>
        </p:nvCxnSpPr>
        <p:spPr>
          <a:xfrm rot="10800000" flipH="1">
            <a:off x="1672825" y="3257525"/>
            <a:ext cx="2851500" cy="6600"/>
          </a:xfrm>
          <a:prstGeom prst="straightConnector1">
            <a:avLst/>
          </a:prstGeom>
          <a:noFill/>
          <a:ln w="38100" cap="flat" cmpd="sng">
            <a:solidFill>
              <a:srgbClr val="008000"/>
            </a:solidFill>
            <a:prstDash val="dash"/>
            <a:round/>
            <a:headEnd type="none" w="med" len="med"/>
            <a:tailEnd type="none" w="med" len="med"/>
          </a:ln>
        </p:spPr>
      </p:cxnSp>
      <p:cxnSp>
        <p:nvCxnSpPr>
          <p:cNvPr id="2127" name="Google Shape;2127;p92"/>
          <p:cNvCxnSpPr/>
          <p:nvPr/>
        </p:nvCxnSpPr>
        <p:spPr>
          <a:xfrm>
            <a:off x="4589525" y="3181350"/>
            <a:ext cx="28500" cy="1266300"/>
          </a:xfrm>
          <a:prstGeom prst="straightConnector1">
            <a:avLst/>
          </a:prstGeom>
          <a:noFill/>
          <a:ln w="38100" cap="flat" cmpd="sng">
            <a:solidFill>
              <a:srgbClr val="008000"/>
            </a:solidFill>
            <a:prstDash val="dash"/>
            <a:round/>
            <a:headEnd type="none" w="med" len="med"/>
            <a:tailEnd type="none" w="med" len="med"/>
          </a:ln>
        </p:spPr>
      </p:cxnSp>
      <p:sp>
        <p:nvSpPr>
          <p:cNvPr id="2126" name="Google Shape;2126;p92"/>
          <p:cNvSpPr/>
          <p:nvPr/>
        </p:nvSpPr>
        <p:spPr>
          <a:xfrm>
            <a:off x="4524175" y="31921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92"/>
          <p:cNvSpPr txBox="1"/>
          <p:nvPr/>
        </p:nvSpPr>
        <p:spPr>
          <a:xfrm>
            <a:off x="1219825" y="306402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8000"/>
                </a:solidFill>
                <a:latin typeface="Muli"/>
                <a:ea typeface="Muli"/>
                <a:cs typeface="Muli"/>
                <a:sym typeface="Muli"/>
              </a:rPr>
              <a:t>P2</a:t>
            </a:r>
            <a:endParaRPr b="1">
              <a:solidFill>
                <a:srgbClr val="008000"/>
              </a:solidFill>
              <a:latin typeface="Muli"/>
              <a:ea typeface="Muli"/>
              <a:cs typeface="Muli"/>
              <a:sym typeface="Muli"/>
            </a:endParaRPr>
          </a:p>
        </p:txBody>
      </p:sp>
      <p:sp>
        <p:nvSpPr>
          <p:cNvPr id="2128" name="Google Shape;2128;p92"/>
          <p:cNvSpPr txBox="1"/>
          <p:nvPr/>
        </p:nvSpPr>
        <p:spPr>
          <a:xfrm>
            <a:off x="4434575" y="447967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8000"/>
                </a:solidFill>
                <a:latin typeface="Muli"/>
                <a:ea typeface="Muli"/>
                <a:cs typeface="Muli"/>
                <a:sym typeface="Muli"/>
              </a:rPr>
              <a:t>Q2</a:t>
            </a:r>
            <a:endParaRPr b="1">
              <a:solidFill>
                <a:srgbClr val="008000"/>
              </a:solidFill>
              <a:latin typeface="Muli"/>
              <a:ea typeface="Muli"/>
              <a:cs typeface="Muli"/>
              <a:sym typeface="Muli"/>
            </a:endParaRPr>
          </a:p>
        </p:txBody>
      </p:sp>
      <p:cxnSp>
        <p:nvCxnSpPr>
          <p:cNvPr id="2129" name="Google Shape;2129;p92"/>
          <p:cNvCxnSpPr/>
          <p:nvPr/>
        </p:nvCxnSpPr>
        <p:spPr>
          <a:xfrm>
            <a:off x="1442125" y="2744525"/>
            <a:ext cx="4200" cy="395700"/>
          </a:xfrm>
          <a:prstGeom prst="straightConnector1">
            <a:avLst/>
          </a:prstGeom>
          <a:noFill/>
          <a:ln w="38100" cap="flat" cmpd="sng">
            <a:solidFill>
              <a:srgbClr val="008000"/>
            </a:solidFill>
            <a:prstDash val="solid"/>
            <a:round/>
            <a:headEnd type="none" w="med" len="med"/>
            <a:tailEnd type="triangle" w="med" len="med"/>
          </a:ln>
        </p:spPr>
      </p:cxnSp>
      <p:cxnSp>
        <p:nvCxnSpPr>
          <p:cNvPr id="2130" name="Google Shape;2130;p92"/>
          <p:cNvCxnSpPr>
            <a:stCxn id="2115" idx="3"/>
          </p:cNvCxnSpPr>
          <p:nvPr/>
        </p:nvCxnSpPr>
        <p:spPr>
          <a:xfrm rot="10800000" flipH="1">
            <a:off x="3923675" y="4677063"/>
            <a:ext cx="491400" cy="2700"/>
          </a:xfrm>
          <a:prstGeom prst="straightConnector1">
            <a:avLst/>
          </a:prstGeom>
          <a:noFill/>
          <a:ln w="38100" cap="flat" cmpd="sng">
            <a:solidFill>
              <a:srgbClr val="008000"/>
            </a:solidFill>
            <a:prstDash val="solid"/>
            <a:round/>
            <a:headEnd type="none" w="med" len="med"/>
            <a:tailEnd type="triangle" w="med" len="med"/>
          </a:ln>
        </p:spPr>
      </p:cxnSp>
      <p:sp>
        <p:nvSpPr>
          <p:cNvPr id="2131" name="Google Shape;2131;p92"/>
          <p:cNvSpPr txBox="1"/>
          <p:nvPr/>
        </p:nvSpPr>
        <p:spPr>
          <a:xfrm>
            <a:off x="4506575" y="2865750"/>
            <a:ext cx="2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C </a:t>
            </a:r>
            <a:endParaRPr b="1">
              <a:solidFill>
                <a:srgbClr val="666666"/>
              </a:solidFill>
              <a:latin typeface="Muli"/>
              <a:ea typeface="Muli"/>
              <a:cs typeface="Muli"/>
              <a:sym typeface="Muli"/>
            </a:endParaRPr>
          </a:p>
        </p:txBody>
      </p:sp>
      <p:sp>
        <p:nvSpPr>
          <p:cNvPr id="2132" name="Google Shape;2132;p92"/>
          <p:cNvSpPr txBox="1"/>
          <p:nvPr/>
        </p:nvSpPr>
        <p:spPr>
          <a:xfrm>
            <a:off x="2695375" y="1566950"/>
            <a:ext cx="2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B </a:t>
            </a:r>
            <a:endParaRPr b="1">
              <a:solidFill>
                <a:srgbClr val="666666"/>
              </a:solidFill>
              <a:latin typeface="Muli"/>
              <a:ea typeface="Muli"/>
              <a:cs typeface="Muli"/>
              <a:sym typeface="Muli"/>
            </a:endParaRPr>
          </a:p>
        </p:txBody>
      </p:sp>
      <p:cxnSp>
        <p:nvCxnSpPr>
          <p:cNvPr id="2133" name="Google Shape;2133;p92"/>
          <p:cNvCxnSpPr/>
          <p:nvPr/>
        </p:nvCxnSpPr>
        <p:spPr>
          <a:xfrm rot="10800000">
            <a:off x="3043775" y="1931050"/>
            <a:ext cx="559800" cy="399000"/>
          </a:xfrm>
          <a:prstGeom prst="straightConnector1">
            <a:avLst/>
          </a:prstGeom>
          <a:noFill/>
          <a:ln w="38100" cap="flat" cmpd="sng">
            <a:solidFill>
              <a:srgbClr val="660066"/>
            </a:solidFill>
            <a:prstDash val="solid"/>
            <a:round/>
            <a:headEnd type="none" w="med" len="med"/>
            <a:tailEnd type="triangle" w="med" len="med"/>
          </a:ln>
        </p:spPr>
      </p:cxnSp>
      <p:cxnSp>
        <p:nvCxnSpPr>
          <p:cNvPr id="2134" name="Google Shape;2134;p92"/>
          <p:cNvCxnSpPr/>
          <p:nvPr/>
        </p:nvCxnSpPr>
        <p:spPr>
          <a:xfrm>
            <a:off x="3908375" y="2558650"/>
            <a:ext cx="644100" cy="418800"/>
          </a:xfrm>
          <a:prstGeom prst="straightConnector1">
            <a:avLst/>
          </a:prstGeom>
          <a:noFill/>
          <a:ln w="38100" cap="flat" cmpd="sng">
            <a:solidFill>
              <a:srgbClr val="008000"/>
            </a:solidFill>
            <a:prstDash val="solid"/>
            <a:round/>
            <a:headEnd type="none" w="med" len="med"/>
            <a:tailEnd type="triangle" w="med" len="med"/>
          </a:ln>
        </p:spPr>
      </p:cxnSp>
      <p:sp>
        <p:nvSpPr>
          <p:cNvPr id="2135" name="Google Shape;2135;p92"/>
          <p:cNvSpPr/>
          <p:nvPr/>
        </p:nvSpPr>
        <p:spPr>
          <a:xfrm>
            <a:off x="1692275" y="1951625"/>
            <a:ext cx="1054800" cy="2511600"/>
          </a:xfrm>
          <a:prstGeom prst="rect">
            <a:avLst/>
          </a:prstGeom>
          <a:solidFill>
            <a:srgbClr val="800080">
              <a:alpha val="6404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92"/>
          <p:cNvSpPr/>
          <p:nvPr/>
        </p:nvSpPr>
        <p:spPr>
          <a:xfrm>
            <a:off x="1702825" y="2618350"/>
            <a:ext cx="2048400" cy="1824900"/>
          </a:xfrm>
          <a:prstGeom prst="rect">
            <a:avLst/>
          </a:prstGeom>
          <a:solidFill>
            <a:srgbClr val="FF0066">
              <a:alpha val="455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92"/>
          <p:cNvSpPr/>
          <p:nvPr/>
        </p:nvSpPr>
        <p:spPr>
          <a:xfrm>
            <a:off x="1702575" y="3264125"/>
            <a:ext cx="2886900" cy="1158300"/>
          </a:xfrm>
          <a:prstGeom prst="rect">
            <a:avLst/>
          </a:prstGeom>
          <a:solidFill>
            <a:srgbClr val="45F109">
              <a:alpha val="483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92"/>
          <p:cNvSpPr txBox="1"/>
          <p:nvPr/>
        </p:nvSpPr>
        <p:spPr>
          <a:xfrm>
            <a:off x="6053775" y="1414550"/>
            <a:ext cx="2505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b="1">
                <a:solidFill>
                  <a:srgbClr val="FF0066"/>
                </a:solidFill>
                <a:latin typeface="Muli"/>
                <a:ea typeface="Muli"/>
                <a:cs typeface="Muli"/>
                <a:sym typeface="Muli"/>
              </a:rPr>
              <a:t>TR = P x Q</a:t>
            </a:r>
            <a:endParaRPr sz="3300" b="1">
              <a:solidFill>
                <a:srgbClr val="FF0066"/>
              </a:solidFill>
              <a:latin typeface="Muli"/>
              <a:ea typeface="Muli"/>
              <a:cs typeface="Muli"/>
              <a:sym typeface="Muli"/>
            </a:endParaRPr>
          </a:p>
        </p:txBody>
      </p:sp>
      <p:sp>
        <p:nvSpPr>
          <p:cNvPr id="2139" name="Google Shape;2139;p92"/>
          <p:cNvSpPr txBox="1"/>
          <p:nvPr/>
        </p:nvSpPr>
        <p:spPr>
          <a:xfrm>
            <a:off x="5440975" y="2447813"/>
            <a:ext cx="3495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latin typeface="Muli"/>
                <a:ea typeface="Muli"/>
                <a:cs typeface="Muli"/>
                <a:sym typeface="Muli"/>
              </a:rPr>
              <a:t>What does it imply???</a:t>
            </a:r>
            <a:endParaRPr sz="2400" b="1">
              <a:latin typeface="Muli"/>
              <a:ea typeface="Muli"/>
              <a:cs typeface="Muli"/>
              <a:sym typeface="Muli"/>
            </a:endParaRPr>
          </a:p>
        </p:txBody>
      </p:sp>
      <p:sp>
        <p:nvSpPr>
          <p:cNvPr id="2140" name="Google Shape;2140;p92"/>
          <p:cNvSpPr txBox="1"/>
          <p:nvPr/>
        </p:nvSpPr>
        <p:spPr>
          <a:xfrm>
            <a:off x="6202225" y="3057675"/>
            <a:ext cx="28515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rgbClr val="FF0066"/>
                </a:solidFill>
                <a:latin typeface="Muli"/>
                <a:ea typeface="Muli"/>
                <a:cs typeface="Muli"/>
                <a:sym typeface="Muli"/>
              </a:rPr>
              <a:t>Change in price affects the TR</a:t>
            </a:r>
            <a:endParaRPr sz="2500" b="1">
              <a:solidFill>
                <a:srgbClr val="FF0066"/>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8"/>
                                        </p:tgtEl>
                                        <p:attrNameLst>
                                          <p:attrName>style.visibility</p:attrName>
                                        </p:attrNameLst>
                                      </p:cBhvr>
                                      <p:to>
                                        <p:strVal val="visible"/>
                                      </p:to>
                                    </p:set>
                                    <p:animEffect transition="in" filter="fade">
                                      <p:cBhvr>
                                        <p:cTn id="7" dur="1000"/>
                                        <p:tgtEl>
                                          <p:spTgt spid="21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14"/>
                                        </p:tgtEl>
                                        <p:attrNameLst>
                                          <p:attrName>style.visibility</p:attrName>
                                        </p:attrNameLst>
                                      </p:cBhvr>
                                      <p:to>
                                        <p:strVal val="visible"/>
                                      </p:to>
                                    </p:set>
                                    <p:animEffect transition="in" filter="fade">
                                      <p:cBhvr>
                                        <p:cTn id="12" dur="1000"/>
                                        <p:tgtEl>
                                          <p:spTgt spid="21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11"/>
                                        </p:tgtEl>
                                        <p:attrNameLst>
                                          <p:attrName>style.visibility</p:attrName>
                                        </p:attrNameLst>
                                      </p:cBhvr>
                                      <p:to>
                                        <p:strVal val="visible"/>
                                      </p:to>
                                    </p:set>
                                    <p:animEffect transition="in" filter="fade">
                                      <p:cBhvr>
                                        <p:cTn id="17" dur="1000"/>
                                        <p:tgtEl>
                                          <p:spTgt spid="21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13"/>
                                        </p:tgtEl>
                                        <p:attrNameLst>
                                          <p:attrName>style.visibility</p:attrName>
                                        </p:attrNameLst>
                                      </p:cBhvr>
                                      <p:to>
                                        <p:strVal val="visible"/>
                                      </p:to>
                                    </p:set>
                                    <p:animEffect transition="in" filter="fade">
                                      <p:cBhvr>
                                        <p:cTn id="22" dur="1000"/>
                                        <p:tgtEl>
                                          <p:spTgt spid="21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10"/>
                                        </p:tgtEl>
                                        <p:attrNameLst>
                                          <p:attrName>style.visibility</p:attrName>
                                        </p:attrNameLst>
                                      </p:cBhvr>
                                      <p:to>
                                        <p:strVal val="visible"/>
                                      </p:to>
                                    </p:set>
                                    <p:animEffect transition="in" filter="fade">
                                      <p:cBhvr>
                                        <p:cTn id="27" dur="1000"/>
                                        <p:tgtEl>
                                          <p:spTgt spid="21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12"/>
                                        </p:tgtEl>
                                        <p:attrNameLst>
                                          <p:attrName>style.visibility</p:attrName>
                                        </p:attrNameLst>
                                      </p:cBhvr>
                                      <p:to>
                                        <p:strVal val="visible"/>
                                      </p:to>
                                    </p:set>
                                    <p:animEffect transition="in" filter="fade">
                                      <p:cBhvr>
                                        <p:cTn id="32" dur="1000"/>
                                        <p:tgtEl>
                                          <p:spTgt spid="21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15"/>
                                        </p:tgtEl>
                                        <p:attrNameLst>
                                          <p:attrName>style.visibility</p:attrName>
                                        </p:attrNameLst>
                                      </p:cBhvr>
                                      <p:to>
                                        <p:strVal val="visible"/>
                                      </p:to>
                                    </p:set>
                                    <p:animEffect transition="in" filter="fade">
                                      <p:cBhvr>
                                        <p:cTn id="37" dur="1000"/>
                                        <p:tgtEl>
                                          <p:spTgt spid="21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36"/>
                                        </p:tgtEl>
                                        <p:attrNameLst>
                                          <p:attrName>style.visibility</p:attrName>
                                        </p:attrNameLst>
                                      </p:cBhvr>
                                      <p:to>
                                        <p:strVal val="visible"/>
                                      </p:to>
                                    </p:set>
                                    <p:animEffect transition="in" filter="fade">
                                      <p:cBhvr>
                                        <p:cTn id="42" dur="1000"/>
                                        <p:tgtEl>
                                          <p:spTgt spid="21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21"/>
                                        </p:tgtEl>
                                        <p:attrNameLst>
                                          <p:attrName>style.visibility</p:attrName>
                                        </p:attrNameLst>
                                      </p:cBhvr>
                                      <p:to>
                                        <p:strVal val="visible"/>
                                      </p:to>
                                    </p:set>
                                    <p:animEffect transition="in" filter="fade">
                                      <p:cBhvr>
                                        <p:cTn id="47" dur="1000"/>
                                        <p:tgtEl>
                                          <p:spTgt spid="21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20"/>
                                        </p:tgtEl>
                                        <p:attrNameLst>
                                          <p:attrName>style.visibility</p:attrName>
                                        </p:attrNameLst>
                                      </p:cBhvr>
                                      <p:to>
                                        <p:strVal val="visible"/>
                                      </p:to>
                                    </p:set>
                                    <p:animEffect transition="in" filter="fade">
                                      <p:cBhvr>
                                        <p:cTn id="52" dur="1000"/>
                                        <p:tgtEl>
                                          <p:spTgt spid="21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17"/>
                                        </p:tgtEl>
                                        <p:attrNameLst>
                                          <p:attrName>style.visibility</p:attrName>
                                        </p:attrNameLst>
                                      </p:cBhvr>
                                      <p:to>
                                        <p:strVal val="visible"/>
                                      </p:to>
                                    </p:set>
                                    <p:animEffect transition="in" filter="fade">
                                      <p:cBhvr>
                                        <p:cTn id="57" dur="1000"/>
                                        <p:tgtEl>
                                          <p:spTgt spid="21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19"/>
                                        </p:tgtEl>
                                        <p:attrNameLst>
                                          <p:attrName>style.visibility</p:attrName>
                                        </p:attrNameLst>
                                      </p:cBhvr>
                                      <p:to>
                                        <p:strVal val="visible"/>
                                      </p:to>
                                    </p:set>
                                    <p:animEffect transition="in" filter="fade">
                                      <p:cBhvr>
                                        <p:cTn id="62" dur="1000"/>
                                        <p:tgtEl>
                                          <p:spTgt spid="211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132"/>
                                        </p:tgtEl>
                                        <p:attrNameLst>
                                          <p:attrName>style.visibility</p:attrName>
                                        </p:attrNameLst>
                                      </p:cBhvr>
                                      <p:to>
                                        <p:strVal val="visible"/>
                                      </p:to>
                                    </p:set>
                                    <p:animEffect transition="in" filter="fade">
                                      <p:cBhvr>
                                        <p:cTn id="67" dur="1000"/>
                                        <p:tgtEl>
                                          <p:spTgt spid="213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18"/>
                                        </p:tgtEl>
                                        <p:attrNameLst>
                                          <p:attrName>style.visibility</p:attrName>
                                        </p:attrNameLst>
                                      </p:cBhvr>
                                      <p:to>
                                        <p:strVal val="visible"/>
                                      </p:to>
                                    </p:set>
                                    <p:animEffect transition="in" filter="fade">
                                      <p:cBhvr>
                                        <p:cTn id="72" dur="1000"/>
                                        <p:tgtEl>
                                          <p:spTgt spid="211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123"/>
                                        </p:tgtEl>
                                        <p:attrNameLst>
                                          <p:attrName>style.visibility</p:attrName>
                                        </p:attrNameLst>
                                      </p:cBhvr>
                                      <p:to>
                                        <p:strVal val="visible"/>
                                      </p:to>
                                    </p:set>
                                    <p:animEffect transition="in" filter="fade">
                                      <p:cBhvr>
                                        <p:cTn id="77" dur="1000"/>
                                        <p:tgtEl>
                                          <p:spTgt spid="212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122"/>
                                        </p:tgtEl>
                                        <p:attrNameLst>
                                          <p:attrName>style.visibility</p:attrName>
                                        </p:attrNameLst>
                                      </p:cBhvr>
                                      <p:to>
                                        <p:strVal val="visible"/>
                                      </p:to>
                                    </p:set>
                                    <p:animEffect transition="in" filter="fade">
                                      <p:cBhvr>
                                        <p:cTn id="82" dur="1000"/>
                                        <p:tgtEl>
                                          <p:spTgt spid="212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133"/>
                                        </p:tgtEl>
                                        <p:attrNameLst>
                                          <p:attrName>style.visibility</p:attrName>
                                        </p:attrNameLst>
                                      </p:cBhvr>
                                      <p:to>
                                        <p:strVal val="visible"/>
                                      </p:to>
                                    </p:set>
                                    <p:animEffect transition="in" filter="fade">
                                      <p:cBhvr>
                                        <p:cTn id="87" dur="1000"/>
                                        <p:tgtEl>
                                          <p:spTgt spid="213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135"/>
                                        </p:tgtEl>
                                        <p:attrNameLst>
                                          <p:attrName>style.visibility</p:attrName>
                                        </p:attrNameLst>
                                      </p:cBhvr>
                                      <p:to>
                                        <p:strVal val="visible"/>
                                      </p:to>
                                    </p:set>
                                    <p:animEffect transition="in" filter="fade">
                                      <p:cBhvr>
                                        <p:cTn id="92" dur="1000"/>
                                        <p:tgtEl>
                                          <p:spTgt spid="213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129"/>
                                        </p:tgtEl>
                                        <p:attrNameLst>
                                          <p:attrName>style.visibility</p:attrName>
                                        </p:attrNameLst>
                                      </p:cBhvr>
                                      <p:to>
                                        <p:strVal val="visible"/>
                                      </p:to>
                                    </p:set>
                                    <p:animEffect transition="in" filter="fade">
                                      <p:cBhvr>
                                        <p:cTn id="97" dur="1000"/>
                                        <p:tgtEl>
                                          <p:spTgt spid="2129"/>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125"/>
                                        </p:tgtEl>
                                        <p:attrNameLst>
                                          <p:attrName>style.visibility</p:attrName>
                                        </p:attrNameLst>
                                      </p:cBhvr>
                                      <p:to>
                                        <p:strVal val="visible"/>
                                      </p:to>
                                    </p:set>
                                    <p:animEffect transition="in" filter="fade">
                                      <p:cBhvr>
                                        <p:cTn id="102" dur="1000"/>
                                        <p:tgtEl>
                                          <p:spTgt spid="2125"/>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124"/>
                                        </p:tgtEl>
                                        <p:attrNameLst>
                                          <p:attrName>style.visibility</p:attrName>
                                        </p:attrNameLst>
                                      </p:cBhvr>
                                      <p:to>
                                        <p:strVal val="visible"/>
                                      </p:to>
                                    </p:set>
                                    <p:animEffect transition="in" filter="fade">
                                      <p:cBhvr>
                                        <p:cTn id="107" dur="1000"/>
                                        <p:tgtEl>
                                          <p:spTgt spid="2124"/>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126"/>
                                        </p:tgtEl>
                                        <p:attrNameLst>
                                          <p:attrName>style.visibility</p:attrName>
                                        </p:attrNameLst>
                                      </p:cBhvr>
                                      <p:to>
                                        <p:strVal val="visible"/>
                                      </p:to>
                                    </p:set>
                                    <p:animEffect transition="in" filter="fade">
                                      <p:cBhvr>
                                        <p:cTn id="112" dur="1000"/>
                                        <p:tgtEl>
                                          <p:spTgt spid="212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131"/>
                                        </p:tgtEl>
                                        <p:attrNameLst>
                                          <p:attrName>style.visibility</p:attrName>
                                        </p:attrNameLst>
                                      </p:cBhvr>
                                      <p:to>
                                        <p:strVal val="visible"/>
                                      </p:to>
                                    </p:set>
                                    <p:animEffect transition="in" filter="fade">
                                      <p:cBhvr>
                                        <p:cTn id="117" dur="1000"/>
                                        <p:tgtEl>
                                          <p:spTgt spid="213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127"/>
                                        </p:tgtEl>
                                        <p:attrNameLst>
                                          <p:attrName>style.visibility</p:attrName>
                                        </p:attrNameLst>
                                      </p:cBhvr>
                                      <p:to>
                                        <p:strVal val="visible"/>
                                      </p:to>
                                    </p:set>
                                    <p:animEffect transition="in" filter="fade">
                                      <p:cBhvr>
                                        <p:cTn id="122" dur="1000"/>
                                        <p:tgtEl>
                                          <p:spTgt spid="2127"/>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128"/>
                                        </p:tgtEl>
                                        <p:attrNameLst>
                                          <p:attrName>style.visibility</p:attrName>
                                        </p:attrNameLst>
                                      </p:cBhvr>
                                      <p:to>
                                        <p:strVal val="visible"/>
                                      </p:to>
                                    </p:set>
                                    <p:animEffect transition="in" filter="fade">
                                      <p:cBhvr>
                                        <p:cTn id="127" dur="1000"/>
                                        <p:tgtEl>
                                          <p:spTgt spid="2128"/>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2130"/>
                                        </p:tgtEl>
                                        <p:attrNameLst>
                                          <p:attrName>style.visibility</p:attrName>
                                        </p:attrNameLst>
                                      </p:cBhvr>
                                      <p:to>
                                        <p:strVal val="visible"/>
                                      </p:to>
                                    </p:set>
                                    <p:animEffect transition="in" filter="fade">
                                      <p:cBhvr>
                                        <p:cTn id="132" dur="1000"/>
                                        <p:tgtEl>
                                          <p:spTgt spid="2130"/>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2134"/>
                                        </p:tgtEl>
                                        <p:attrNameLst>
                                          <p:attrName>style.visibility</p:attrName>
                                        </p:attrNameLst>
                                      </p:cBhvr>
                                      <p:to>
                                        <p:strVal val="visible"/>
                                      </p:to>
                                    </p:set>
                                    <p:animEffect transition="in" filter="fade">
                                      <p:cBhvr>
                                        <p:cTn id="137" dur="1000"/>
                                        <p:tgtEl>
                                          <p:spTgt spid="2134"/>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2137"/>
                                        </p:tgtEl>
                                        <p:attrNameLst>
                                          <p:attrName>style.visibility</p:attrName>
                                        </p:attrNameLst>
                                      </p:cBhvr>
                                      <p:to>
                                        <p:strVal val="visible"/>
                                      </p:to>
                                    </p:set>
                                    <p:animEffect transition="in" filter="fade">
                                      <p:cBhvr>
                                        <p:cTn id="142" dur="1000"/>
                                        <p:tgtEl>
                                          <p:spTgt spid="2137"/>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2139"/>
                                        </p:tgtEl>
                                        <p:attrNameLst>
                                          <p:attrName>style.visibility</p:attrName>
                                        </p:attrNameLst>
                                      </p:cBhvr>
                                      <p:to>
                                        <p:strVal val="visible"/>
                                      </p:to>
                                    </p:set>
                                    <p:animEffect transition="in" filter="fade">
                                      <p:cBhvr>
                                        <p:cTn id="147" dur="1000"/>
                                        <p:tgtEl>
                                          <p:spTgt spid="2139"/>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2140"/>
                                        </p:tgtEl>
                                        <p:attrNameLst>
                                          <p:attrName>style.visibility</p:attrName>
                                        </p:attrNameLst>
                                      </p:cBhvr>
                                      <p:to>
                                        <p:strVal val="visible"/>
                                      </p:to>
                                    </p:set>
                                    <p:animEffect transition="in" filter="fade">
                                      <p:cBhvr>
                                        <p:cTn id="152" dur="1000"/>
                                        <p:tgtEl>
                                          <p:spTgt spid="2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145"/>
        <p:cNvGrpSpPr/>
        <p:nvPr/>
      </p:nvGrpSpPr>
      <p:grpSpPr>
        <a:xfrm>
          <a:off x="0" y="0"/>
          <a:ext cx="0" cy="0"/>
          <a:chOff x="0" y="0"/>
          <a:chExt cx="0" cy="0"/>
        </a:xfrm>
      </p:grpSpPr>
      <p:sp>
        <p:nvSpPr>
          <p:cNvPr id="2146" name="Google Shape;2146;p93"/>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u="sng">
                <a:solidFill>
                  <a:srgbClr val="008000"/>
                </a:solidFill>
              </a:rPr>
              <a:t>Demand Side of the Market</a:t>
            </a:r>
            <a:endParaRPr sz="3700" b="1" u="sng">
              <a:solidFill>
                <a:srgbClr val="008000"/>
              </a:solidFill>
            </a:endParaRPr>
          </a:p>
        </p:txBody>
      </p:sp>
      <p:sp>
        <p:nvSpPr>
          <p:cNvPr id="2147" name="Google Shape;2147;p93"/>
          <p:cNvSpPr txBox="1"/>
          <p:nvPr/>
        </p:nvSpPr>
        <p:spPr>
          <a:xfrm>
            <a:off x="76200" y="877650"/>
            <a:ext cx="8991600" cy="3388200"/>
          </a:xfrm>
          <a:prstGeom prst="rect">
            <a:avLst/>
          </a:prstGeom>
          <a:noFill/>
          <a:ln>
            <a:noFill/>
          </a:ln>
        </p:spPr>
        <p:txBody>
          <a:bodyPr spcFirstLastPara="1" wrap="square" lIns="91425" tIns="45700" rIns="91425" bIns="45700" anchor="t" anchorCtr="0">
            <a:noAutofit/>
          </a:bodyPr>
          <a:lstStyle/>
          <a:p>
            <a:pPr marL="457200" lvl="0" indent="-406400" algn="l" rtl="0">
              <a:lnSpc>
                <a:spcPct val="115000"/>
              </a:lnSpc>
              <a:spcBef>
                <a:spcPts val="800"/>
              </a:spcBef>
              <a:spcAft>
                <a:spcPts val="0"/>
              </a:spcAft>
              <a:buClr>
                <a:schemeClr val="dk1"/>
              </a:buClr>
              <a:buSzPts val="2800"/>
              <a:buFont typeface="Muli"/>
              <a:buChar char="•"/>
            </a:pPr>
            <a:r>
              <a:rPr lang="en" sz="2800" b="1">
                <a:solidFill>
                  <a:schemeClr val="dk1"/>
                </a:solidFill>
                <a:latin typeface="Muli"/>
                <a:ea typeface="Muli"/>
                <a:cs typeface="Muli"/>
                <a:sym typeface="Muli"/>
              </a:rPr>
              <a:t>Total Revenue Function</a:t>
            </a:r>
            <a:endParaRPr sz="2800" b="1">
              <a:solidFill>
                <a:schemeClr val="dk1"/>
              </a:solidFill>
              <a:latin typeface="Muli"/>
              <a:ea typeface="Muli"/>
              <a:cs typeface="Muli"/>
              <a:sym typeface="Muli"/>
            </a:endParaRPr>
          </a:p>
          <a:p>
            <a:pPr marL="914400" lvl="0" indent="-406400" algn="l" rtl="0">
              <a:lnSpc>
                <a:spcPct val="90000"/>
              </a:lnSpc>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A firm's total revenue (TR) for a given time period is equal to the price charged (P) times the quantity sold (Q) during that time period.</a:t>
            </a:r>
            <a:endParaRPr sz="2800">
              <a:solidFill>
                <a:schemeClr val="dk1"/>
              </a:solidFill>
              <a:latin typeface="Muli"/>
              <a:ea typeface="Muli"/>
              <a:cs typeface="Muli"/>
              <a:sym typeface="Muli"/>
            </a:endParaRPr>
          </a:p>
          <a:p>
            <a:pPr marL="1828800" lvl="0" indent="457200" algn="l" rtl="0">
              <a:lnSpc>
                <a:spcPct val="90000"/>
              </a:lnSpc>
              <a:spcBef>
                <a:spcPts val="600"/>
              </a:spcBef>
              <a:spcAft>
                <a:spcPts val="0"/>
              </a:spcAft>
              <a:buNone/>
            </a:pPr>
            <a:r>
              <a:rPr lang="en" sz="2800">
                <a:solidFill>
                  <a:schemeClr val="dk1"/>
                </a:solidFill>
                <a:latin typeface="Muli"/>
                <a:ea typeface="Muli"/>
                <a:cs typeface="Muli"/>
                <a:sym typeface="Muli"/>
              </a:rPr>
              <a:t>TR = P X Q</a:t>
            </a:r>
            <a:endParaRPr sz="2800">
              <a:solidFill>
                <a:schemeClr val="dk1"/>
              </a:solidFill>
              <a:latin typeface="Muli"/>
              <a:ea typeface="Muli"/>
              <a:cs typeface="Muli"/>
              <a:sym typeface="Muli"/>
            </a:endParaRPr>
          </a:p>
          <a:p>
            <a:pPr marL="914400" lvl="0" indent="-406400" algn="l" rtl="0">
              <a:lnSpc>
                <a:spcPct val="90000"/>
              </a:lnSpc>
              <a:spcBef>
                <a:spcPts val="700"/>
              </a:spcBef>
              <a:spcAft>
                <a:spcPts val="0"/>
              </a:spcAft>
              <a:buClr>
                <a:schemeClr val="dk1"/>
              </a:buClr>
              <a:buSzPts val="2800"/>
              <a:buFont typeface="Muli"/>
              <a:buChar char="-"/>
            </a:pPr>
            <a:r>
              <a:rPr lang="en" sz="2800">
                <a:solidFill>
                  <a:schemeClr val="dk1"/>
                </a:solidFill>
                <a:latin typeface="Muli"/>
                <a:ea typeface="Muli"/>
                <a:cs typeface="Muli"/>
                <a:sym typeface="Muli"/>
              </a:rPr>
              <a:t>The demand function reflects the effect of changes in P on quantity demanded (Q) per time period and, hence, the effect of changes in P on TR.</a:t>
            </a:r>
            <a:endParaRPr sz="2800">
              <a:solidFill>
                <a:schemeClr val="dk1"/>
              </a:solidFill>
              <a:latin typeface="Muli"/>
              <a:ea typeface="Muli"/>
              <a:cs typeface="Muli"/>
              <a:sym typeface="Muli"/>
            </a:endParaRPr>
          </a:p>
          <a:p>
            <a:pPr marL="914400" lvl="0" indent="0" algn="l" rtl="0">
              <a:lnSpc>
                <a:spcPct val="115000"/>
              </a:lnSpc>
              <a:spcBef>
                <a:spcPts val="700"/>
              </a:spcBef>
              <a:spcAft>
                <a:spcPts val="0"/>
              </a:spcAft>
              <a:buNone/>
            </a:pPr>
            <a:endParaRPr sz="2800">
              <a:solidFill>
                <a:schemeClr val="dk1"/>
              </a:solidFill>
              <a:latin typeface="Muli"/>
              <a:ea typeface="Muli"/>
              <a:cs typeface="Muli"/>
              <a:sym typeface="Muli"/>
            </a:endParaRPr>
          </a:p>
          <a:p>
            <a:pPr marL="914400" lvl="0" indent="0" algn="l" rtl="0">
              <a:lnSpc>
                <a:spcPct val="115000"/>
              </a:lnSpc>
              <a:spcBef>
                <a:spcPts val="700"/>
              </a:spcBef>
              <a:spcAft>
                <a:spcPts val="0"/>
              </a:spcAft>
              <a:buNone/>
            </a:pPr>
            <a:endParaRPr sz="2800">
              <a:solidFill>
                <a:schemeClr val="dk1"/>
              </a:solidFill>
              <a:latin typeface="Muli"/>
              <a:ea typeface="Muli"/>
              <a:cs typeface="Muli"/>
              <a:sym typeface="Muli"/>
            </a:endParaRPr>
          </a:p>
          <a:p>
            <a:pPr marL="457200" lvl="0" indent="0" algn="l" rtl="0">
              <a:lnSpc>
                <a:spcPct val="115000"/>
              </a:lnSpc>
              <a:spcBef>
                <a:spcPts val="700"/>
              </a:spcBef>
              <a:spcAft>
                <a:spcPts val="0"/>
              </a:spcAft>
              <a:buNone/>
            </a:pPr>
            <a:endParaRPr sz="2800">
              <a:solidFill>
                <a:schemeClr val="dk1"/>
              </a:solidFill>
              <a:latin typeface="Muli"/>
              <a:ea typeface="Muli"/>
              <a:cs typeface="Muli"/>
              <a:sym typeface="Muli"/>
            </a:endParaRPr>
          </a:p>
          <a:p>
            <a:pPr marL="457200" marR="0" lvl="0" indent="0" algn="l" rtl="0">
              <a:spcBef>
                <a:spcPts val="0"/>
              </a:spcBef>
              <a:spcAft>
                <a:spcPts val="0"/>
              </a:spcAft>
              <a:buNone/>
            </a:pPr>
            <a:endParaRPr sz="2800" b="1">
              <a:solidFill>
                <a:schemeClr val="dk1"/>
              </a:solidFill>
              <a:latin typeface="Muli"/>
              <a:ea typeface="Muli"/>
              <a:cs typeface="Muli"/>
              <a:sym typeface="Muli"/>
            </a:endParaRPr>
          </a:p>
          <a:p>
            <a:pPr marL="457200" lvl="0" indent="0" algn="l" rtl="0">
              <a:lnSpc>
                <a:spcPct val="90000"/>
              </a:lnSpc>
              <a:spcBef>
                <a:spcPts val="600"/>
              </a:spcBef>
              <a:spcAft>
                <a:spcPts val="0"/>
              </a:spcAft>
              <a:buNone/>
            </a:pPr>
            <a:endParaRPr sz="2800">
              <a:solidFill>
                <a:schemeClr val="dk1"/>
              </a:solidFill>
              <a:latin typeface="Muli"/>
              <a:ea typeface="Muli"/>
              <a:cs typeface="Muli"/>
              <a:sym typeface="Muli"/>
            </a:endParaRPr>
          </a:p>
          <a:p>
            <a:pPr marL="457200" marR="0" lvl="0" indent="0" algn="l" rtl="0">
              <a:spcBef>
                <a:spcPts val="0"/>
              </a:spcBef>
              <a:spcAft>
                <a:spcPts val="0"/>
              </a:spcAft>
              <a:buNone/>
            </a:pPr>
            <a:endParaRPr sz="2800" b="1">
              <a:solidFill>
                <a:schemeClr val="dk1"/>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7">
                                            <p:txEl>
                                              <p:pRg st="0" end="0"/>
                                            </p:txEl>
                                          </p:spTgt>
                                        </p:tgtEl>
                                        <p:attrNameLst>
                                          <p:attrName>style.visibility</p:attrName>
                                        </p:attrNameLst>
                                      </p:cBhvr>
                                      <p:to>
                                        <p:strVal val="visible"/>
                                      </p:to>
                                    </p:set>
                                    <p:animEffect transition="in" filter="fade">
                                      <p:cBhvr>
                                        <p:cTn id="7" dur="1000"/>
                                        <p:tgtEl>
                                          <p:spTgt spid="2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47">
                                            <p:txEl>
                                              <p:pRg st="1" end="1"/>
                                            </p:txEl>
                                          </p:spTgt>
                                        </p:tgtEl>
                                        <p:attrNameLst>
                                          <p:attrName>style.visibility</p:attrName>
                                        </p:attrNameLst>
                                      </p:cBhvr>
                                      <p:to>
                                        <p:strVal val="visible"/>
                                      </p:to>
                                    </p:set>
                                    <p:animEffect transition="in" filter="fade">
                                      <p:cBhvr>
                                        <p:cTn id="12" dur="1000"/>
                                        <p:tgtEl>
                                          <p:spTgt spid="21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47">
                                            <p:txEl>
                                              <p:pRg st="2" end="2"/>
                                            </p:txEl>
                                          </p:spTgt>
                                        </p:tgtEl>
                                        <p:attrNameLst>
                                          <p:attrName>style.visibility</p:attrName>
                                        </p:attrNameLst>
                                      </p:cBhvr>
                                      <p:to>
                                        <p:strVal val="visible"/>
                                      </p:to>
                                    </p:set>
                                    <p:animEffect transition="in" filter="fade">
                                      <p:cBhvr>
                                        <p:cTn id="17" dur="1000"/>
                                        <p:tgtEl>
                                          <p:spTgt spid="21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47">
                                            <p:txEl>
                                              <p:pRg st="3" end="3"/>
                                            </p:txEl>
                                          </p:spTgt>
                                        </p:tgtEl>
                                        <p:attrNameLst>
                                          <p:attrName>style.visibility</p:attrName>
                                        </p:attrNameLst>
                                      </p:cBhvr>
                                      <p:to>
                                        <p:strVal val="visible"/>
                                      </p:to>
                                    </p:set>
                                    <p:animEffect transition="in" filter="fade">
                                      <p:cBhvr>
                                        <p:cTn id="22" dur="1000"/>
                                        <p:tgtEl>
                                          <p:spTgt spid="21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47">
                                            <p:txEl>
                                              <p:pRg st="4" end="4"/>
                                            </p:txEl>
                                          </p:spTgt>
                                        </p:tgtEl>
                                        <p:attrNameLst>
                                          <p:attrName>style.visibility</p:attrName>
                                        </p:attrNameLst>
                                      </p:cBhvr>
                                      <p:to>
                                        <p:strVal val="visible"/>
                                      </p:to>
                                    </p:set>
                                    <p:animEffect transition="in" filter="fade">
                                      <p:cBhvr>
                                        <p:cTn id="27" dur="1000"/>
                                        <p:tgtEl>
                                          <p:spTgt spid="21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47">
                                            <p:txEl>
                                              <p:pRg st="5" end="5"/>
                                            </p:txEl>
                                          </p:spTgt>
                                        </p:tgtEl>
                                        <p:attrNameLst>
                                          <p:attrName>style.visibility</p:attrName>
                                        </p:attrNameLst>
                                      </p:cBhvr>
                                      <p:to>
                                        <p:strVal val="visible"/>
                                      </p:to>
                                    </p:set>
                                    <p:animEffect transition="in" filter="fade">
                                      <p:cBhvr>
                                        <p:cTn id="32" dur="1000"/>
                                        <p:tgtEl>
                                          <p:spTgt spid="21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47">
                                            <p:txEl>
                                              <p:pRg st="6" end="6"/>
                                            </p:txEl>
                                          </p:spTgt>
                                        </p:tgtEl>
                                        <p:attrNameLst>
                                          <p:attrName>style.visibility</p:attrName>
                                        </p:attrNameLst>
                                      </p:cBhvr>
                                      <p:to>
                                        <p:strVal val="visible"/>
                                      </p:to>
                                    </p:set>
                                    <p:animEffect transition="in" filter="fade">
                                      <p:cBhvr>
                                        <p:cTn id="37" dur="1000"/>
                                        <p:tgtEl>
                                          <p:spTgt spid="214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47">
                                            <p:txEl>
                                              <p:pRg st="7" end="7"/>
                                            </p:txEl>
                                          </p:spTgt>
                                        </p:tgtEl>
                                        <p:attrNameLst>
                                          <p:attrName>style.visibility</p:attrName>
                                        </p:attrNameLst>
                                      </p:cBhvr>
                                      <p:to>
                                        <p:strVal val="visible"/>
                                      </p:to>
                                    </p:set>
                                    <p:animEffect transition="in" filter="fade">
                                      <p:cBhvr>
                                        <p:cTn id="42" dur="1000"/>
                                        <p:tgtEl>
                                          <p:spTgt spid="214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47">
                                            <p:txEl>
                                              <p:pRg st="8" end="8"/>
                                            </p:txEl>
                                          </p:spTgt>
                                        </p:tgtEl>
                                        <p:attrNameLst>
                                          <p:attrName>style.visibility</p:attrName>
                                        </p:attrNameLst>
                                      </p:cBhvr>
                                      <p:to>
                                        <p:strVal val="visible"/>
                                      </p:to>
                                    </p:set>
                                    <p:animEffect transition="in" filter="fade">
                                      <p:cBhvr>
                                        <p:cTn id="47" dur="1000"/>
                                        <p:tgtEl>
                                          <p:spTgt spid="214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47">
                                            <p:txEl>
                                              <p:pRg st="9" end="9"/>
                                            </p:txEl>
                                          </p:spTgt>
                                        </p:tgtEl>
                                        <p:attrNameLst>
                                          <p:attrName>style.visibility</p:attrName>
                                        </p:attrNameLst>
                                      </p:cBhvr>
                                      <p:to>
                                        <p:strVal val="visible"/>
                                      </p:to>
                                    </p:set>
                                    <p:animEffect transition="in" filter="fade">
                                      <p:cBhvr>
                                        <p:cTn id="52" dur="1000"/>
                                        <p:tgtEl>
                                          <p:spTgt spid="214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151"/>
        <p:cNvGrpSpPr/>
        <p:nvPr/>
      </p:nvGrpSpPr>
      <p:grpSpPr>
        <a:xfrm>
          <a:off x="0" y="0"/>
          <a:ext cx="0" cy="0"/>
          <a:chOff x="0" y="0"/>
          <a:chExt cx="0" cy="0"/>
        </a:xfrm>
      </p:grpSpPr>
      <p:sp>
        <p:nvSpPr>
          <p:cNvPr id="2152" name="Google Shape;2152;p94"/>
          <p:cNvSpPr txBox="1">
            <a:spLocks noGrp="1"/>
          </p:cNvSpPr>
          <p:nvPr>
            <p:ph type="title"/>
          </p:nvPr>
        </p:nvSpPr>
        <p:spPr>
          <a:xfrm>
            <a:off x="457200" y="53579"/>
            <a:ext cx="8229600" cy="857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3700" b="1">
                <a:solidFill>
                  <a:srgbClr val="008000"/>
                </a:solidFill>
              </a:rPr>
              <a:t>How Supply is Created?</a:t>
            </a:r>
            <a:endParaRPr sz="3700" b="1">
              <a:solidFill>
                <a:srgbClr val="008000"/>
              </a:solidFill>
            </a:endParaRPr>
          </a:p>
        </p:txBody>
      </p:sp>
      <p:sp>
        <p:nvSpPr>
          <p:cNvPr id="2153" name="Google Shape;2153;p94"/>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78</a:t>
            </a:fld>
            <a:endParaRPr/>
          </a:p>
        </p:txBody>
      </p:sp>
      <p:pic>
        <p:nvPicPr>
          <p:cNvPr id="2154" name="Google Shape;2154;p94"/>
          <p:cNvPicPr preferRelativeResize="0"/>
          <p:nvPr/>
        </p:nvPicPr>
        <p:blipFill>
          <a:blip r:embed="rId3">
            <a:alphaModFix/>
          </a:blip>
          <a:stretch>
            <a:fillRect/>
          </a:stretch>
        </p:blipFill>
        <p:spPr>
          <a:xfrm>
            <a:off x="1720981" y="974275"/>
            <a:ext cx="5502320" cy="4118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4"/>
                                        </p:tgtEl>
                                        <p:attrNameLst>
                                          <p:attrName>style.visibility</p:attrName>
                                        </p:attrNameLst>
                                      </p:cBhvr>
                                      <p:to>
                                        <p:strVal val="visible"/>
                                      </p:to>
                                    </p:set>
                                    <p:animEffect transition="in" filter="fade">
                                      <p:cBhvr>
                                        <p:cTn id="7" dur="1000"/>
                                        <p:tgtEl>
                                          <p:spTgt spid="2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95"/>
          <p:cNvSpPr txBox="1">
            <a:spLocks noGrp="1"/>
          </p:cNvSpPr>
          <p:nvPr>
            <p:ph type="title"/>
          </p:nvPr>
        </p:nvSpPr>
        <p:spPr>
          <a:xfrm>
            <a:off x="457200" y="53579"/>
            <a:ext cx="8229600" cy="857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3700" b="1">
                <a:solidFill>
                  <a:srgbClr val="008000"/>
                </a:solidFill>
              </a:rPr>
              <a:t>Which one is the Supply?</a:t>
            </a:r>
            <a:endParaRPr sz="3700" b="1">
              <a:solidFill>
                <a:srgbClr val="008000"/>
              </a:solidFill>
            </a:endParaRPr>
          </a:p>
        </p:txBody>
      </p:sp>
      <p:sp>
        <p:nvSpPr>
          <p:cNvPr id="2160" name="Google Shape;2160;p95"/>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
              <a:t>79</a:t>
            </a:fld>
            <a:endParaRPr/>
          </a:p>
        </p:txBody>
      </p:sp>
      <p:sp>
        <p:nvSpPr>
          <p:cNvPr id="2161" name="Google Shape;2161;p95"/>
          <p:cNvSpPr txBox="1"/>
          <p:nvPr/>
        </p:nvSpPr>
        <p:spPr>
          <a:xfrm>
            <a:off x="2957200" y="1124750"/>
            <a:ext cx="5863800" cy="1200600"/>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SzPts val="2200"/>
              <a:buFont typeface="Muli"/>
              <a:buAutoNum type="alphaUcPeriod"/>
            </a:pPr>
            <a:r>
              <a:rPr lang="en" sz="2200">
                <a:latin typeface="Muli"/>
                <a:ea typeface="Muli"/>
                <a:cs typeface="Muli"/>
                <a:sym typeface="Muli"/>
              </a:rPr>
              <a:t>Razia has 3000 laptops in warehouse and  25 in her showroom and1000 in customs. So supply is 4025 laptops.</a:t>
            </a:r>
            <a:endParaRPr sz="2200">
              <a:latin typeface="Muli"/>
              <a:ea typeface="Muli"/>
              <a:cs typeface="Muli"/>
              <a:sym typeface="Muli"/>
            </a:endParaRPr>
          </a:p>
        </p:txBody>
      </p:sp>
      <p:sp>
        <p:nvSpPr>
          <p:cNvPr id="2162" name="Google Shape;2162;p95"/>
          <p:cNvSpPr txBox="1"/>
          <p:nvPr/>
        </p:nvSpPr>
        <p:spPr>
          <a:xfrm>
            <a:off x="2957200" y="2500375"/>
            <a:ext cx="5943300" cy="1200600"/>
          </a:xfrm>
          <a:prstGeom prst="rect">
            <a:avLst/>
          </a:prstGeom>
          <a:noFill/>
          <a:ln>
            <a:noFill/>
          </a:ln>
        </p:spPr>
        <p:txBody>
          <a:bodyPr spcFirstLastPara="1" wrap="square" lIns="91425" tIns="91425" rIns="91425" bIns="91425" anchor="t" anchorCtr="0">
            <a:spAutoFit/>
          </a:bodyPr>
          <a:lstStyle/>
          <a:p>
            <a:pPr marL="457200" lvl="0" indent="-457200" algn="l" rtl="0">
              <a:spcBef>
                <a:spcPts val="0"/>
              </a:spcBef>
              <a:spcAft>
                <a:spcPts val="0"/>
              </a:spcAft>
              <a:buNone/>
            </a:pPr>
            <a:r>
              <a:rPr lang="en" sz="2200">
                <a:latin typeface="Muli"/>
                <a:ea typeface="Muli"/>
                <a:cs typeface="Muli"/>
                <a:sym typeface="Muli"/>
              </a:rPr>
              <a:t>B.	Razia has 3000 laptops in warehouse and  25 in her showroom. So supply is 25 laptops.</a:t>
            </a:r>
            <a:endParaRPr sz="2200">
              <a:latin typeface="Muli"/>
              <a:ea typeface="Muli"/>
              <a:cs typeface="Muli"/>
              <a:sym typeface="Muli"/>
            </a:endParaRPr>
          </a:p>
        </p:txBody>
      </p:sp>
      <p:sp>
        <p:nvSpPr>
          <p:cNvPr id="2163" name="Google Shape;2163;p95"/>
          <p:cNvSpPr txBox="1"/>
          <p:nvPr/>
        </p:nvSpPr>
        <p:spPr>
          <a:xfrm>
            <a:off x="2982150" y="3897250"/>
            <a:ext cx="5943300" cy="1200600"/>
          </a:xfrm>
          <a:prstGeom prst="rect">
            <a:avLst/>
          </a:prstGeom>
          <a:noFill/>
          <a:ln>
            <a:noFill/>
          </a:ln>
        </p:spPr>
        <p:txBody>
          <a:bodyPr spcFirstLastPara="1" wrap="square" lIns="91425" tIns="91425" rIns="91425" bIns="91425" anchor="t" anchorCtr="0">
            <a:spAutoFit/>
          </a:bodyPr>
          <a:lstStyle/>
          <a:p>
            <a:pPr marL="457200" lvl="0" indent="-514350" algn="l" rtl="0">
              <a:spcBef>
                <a:spcPts val="0"/>
              </a:spcBef>
              <a:spcAft>
                <a:spcPts val="0"/>
              </a:spcAft>
              <a:buNone/>
            </a:pPr>
            <a:r>
              <a:rPr lang="en" sz="2200">
                <a:latin typeface="Muli"/>
                <a:ea typeface="Muli"/>
                <a:cs typeface="Muli"/>
                <a:sym typeface="Muli"/>
              </a:rPr>
              <a:t>C.    Razia has made full payments of only 2000 laptops till date and 1000 are on credit. So supply is 2000 laptops.</a:t>
            </a:r>
            <a:endParaRPr sz="2200">
              <a:latin typeface="Muli"/>
              <a:ea typeface="Muli"/>
              <a:cs typeface="Muli"/>
              <a:sym typeface="Muli"/>
            </a:endParaRPr>
          </a:p>
        </p:txBody>
      </p:sp>
      <p:pic>
        <p:nvPicPr>
          <p:cNvPr id="2164" name="Google Shape;2164;p95"/>
          <p:cNvPicPr preferRelativeResize="0"/>
          <p:nvPr/>
        </p:nvPicPr>
        <p:blipFill rotWithShape="1">
          <a:blip r:embed="rId3">
            <a:alphaModFix/>
          </a:blip>
          <a:srcRect l="21952" r="15399" b="13562"/>
          <a:stretch/>
        </p:blipFill>
        <p:spPr>
          <a:xfrm>
            <a:off x="0" y="806850"/>
            <a:ext cx="2833239" cy="418425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27"/>
          <p:cNvSpPr txBox="1"/>
          <p:nvPr/>
        </p:nvSpPr>
        <p:spPr>
          <a:xfrm>
            <a:off x="345150" y="287050"/>
            <a:ext cx="7334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u="sng">
                <a:solidFill>
                  <a:srgbClr val="008000"/>
                </a:solidFill>
                <a:latin typeface="Roboto Slab"/>
                <a:ea typeface="Roboto Slab"/>
                <a:cs typeface="Roboto Slab"/>
                <a:sym typeface="Roboto Slab"/>
              </a:rPr>
              <a:t>Situation #1</a:t>
            </a:r>
            <a:endParaRPr sz="3600" b="1" u="sng">
              <a:solidFill>
                <a:srgbClr val="008000"/>
              </a:solidFill>
              <a:latin typeface="Roboto Slab"/>
              <a:ea typeface="Roboto Slab"/>
              <a:cs typeface="Roboto Slab"/>
              <a:sym typeface="Roboto Slab"/>
            </a:endParaRPr>
          </a:p>
        </p:txBody>
      </p:sp>
      <p:sp>
        <p:nvSpPr>
          <p:cNvPr id="1553" name="Google Shape;1553;p27"/>
          <p:cNvSpPr txBox="1"/>
          <p:nvPr/>
        </p:nvSpPr>
        <p:spPr>
          <a:xfrm>
            <a:off x="316100" y="1185175"/>
            <a:ext cx="8605200" cy="366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5B5B5B"/>
                </a:solidFill>
                <a:latin typeface="Muli"/>
                <a:ea typeface="Muli"/>
                <a:cs typeface="Muli"/>
                <a:sym typeface="Muli"/>
              </a:rPr>
              <a:t>The Walt Disney Company manages theme parks throughout the world, including Disneyland in California, Disneyworld in Florida, Tokyo  Disneyland and Euro-Disney near Paris. These parks attract thousands of visitors a day. Besides spending money within the theme park, the visitors are also the customers of nearby shops, hotels, restaurants and transport services.  Recently, the Walt Disney Company planned a large program of investments to upgrade </a:t>
            </a:r>
            <a:r>
              <a:rPr lang="en" sz="2400" b="1">
                <a:solidFill>
                  <a:srgbClr val="5B5B5B"/>
                </a:solidFill>
                <a:latin typeface="Muli"/>
                <a:ea typeface="Muli"/>
                <a:cs typeface="Muli"/>
                <a:sym typeface="Muli"/>
              </a:rPr>
              <a:t> Disneyland. Before commencing the investments, the company purchased much of the property around the theme park. </a:t>
            </a:r>
            <a:endParaRPr sz="2200" b="1">
              <a:solidFill>
                <a:srgbClr val="008000"/>
              </a:solidFill>
              <a:latin typeface="Muli"/>
              <a:ea typeface="Muli"/>
              <a:cs typeface="Muli"/>
              <a:sym typeface="Muli"/>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168"/>
        <p:cNvGrpSpPr/>
        <p:nvPr/>
      </p:nvGrpSpPr>
      <p:grpSpPr>
        <a:xfrm>
          <a:off x="0" y="0"/>
          <a:ext cx="0" cy="0"/>
          <a:chOff x="0" y="0"/>
          <a:chExt cx="0" cy="0"/>
        </a:xfrm>
      </p:grpSpPr>
      <p:sp>
        <p:nvSpPr>
          <p:cNvPr id="2169" name="Google Shape;2169;p96"/>
          <p:cNvSpPr txBox="1">
            <a:spLocks noGrp="1"/>
          </p:cNvSpPr>
          <p:nvPr>
            <p:ph type="title"/>
          </p:nvPr>
        </p:nvSpPr>
        <p:spPr>
          <a:xfrm>
            <a:off x="457200" y="205979"/>
            <a:ext cx="8229600" cy="857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3700" b="1">
                <a:solidFill>
                  <a:srgbClr val="008000"/>
                </a:solidFill>
              </a:rPr>
              <a:t>Supply and Stock</a:t>
            </a:r>
            <a:endParaRPr sz="3700" b="1">
              <a:solidFill>
                <a:srgbClr val="008000"/>
              </a:solidFill>
            </a:endParaRPr>
          </a:p>
        </p:txBody>
      </p:sp>
      <p:sp>
        <p:nvSpPr>
          <p:cNvPr id="2170" name="Google Shape;2170;p96"/>
          <p:cNvSpPr txBox="1">
            <a:spLocks noGrp="1"/>
          </p:cNvSpPr>
          <p:nvPr>
            <p:ph type="body" idx="1"/>
          </p:nvPr>
        </p:nvSpPr>
        <p:spPr>
          <a:xfrm>
            <a:off x="457200" y="1047751"/>
            <a:ext cx="8229600" cy="3394500"/>
          </a:xfrm>
          <a:prstGeom prst="rect">
            <a:avLst/>
          </a:prstGeom>
        </p:spPr>
        <p:txBody>
          <a:bodyPr spcFirstLastPara="1" wrap="square" lIns="91425" tIns="45700" rIns="91425" bIns="45700" anchor="t" anchorCtr="0">
            <a:noAutofit/>
          </a:bodyPr>
          <a:lstStyle/>
          <a:p>
            <a:pPr marL="457200" lvl="0" indent="-406400" algn="l" rtl="0">
              <a:lnSpc>
                <a:spcPct val="90000"/>
              </a:lnSpc>
              <a:spcBef>
                <a:spcPts val="0"/>
              </a:spcBef>
              <a:spcAft>
                <a:spcPts val="0"/>
              </a:spcAft>
              <a:buClr>
                <a:schemeClr val="dk1"/>
              </a:buClr>
              <a:buSzPts val="2800"/>
              <a:buChar char="▪"/>
            </a:pPr>
            <a:r>
              <a:rPr lang="en" sz="2800">
                <a:solidFill>
                  <a:schemeClr val="dk1"/>
                </a:solidFill>
              </a:rPr>
              <a:t>Stock of a commodity is the total quantity that is available in the market at a certain time. 	</a:t>
            </a:r>
            <a:endParaRPr sz="2800">
              <a:solidFill>
                <a:srgbClr val="000000"/>
              </a:solidFill>
            </a:endParaRPr>
          </a:p>
          <a:p>
            <a:pPr marL="457200" lvl="0" indent="-406400" algn="l" rtl="0">
              <a:lnSpc>
                <a:spcPct val="90000"/>
              </a:lnSpc>
              <a:spcBef>
                <a:spcPts val="0"/>
              </a:spcBef>
              <a:spcAft>
                <a:spcPts val="0"/>
              </a:spcAft>
              <a:buClr>
                <a:schemeClr val="dk1"/>
              </a:buClr>
              <a:buSzPts val="2800"/>
              <a:buChar char="▪"/>
            </a:pPr>
            <a:r>
              <a:rPr lang="en" sz="2800">
                <a:solidFill>
                  <a:schemeClr val="dk1"/>
                </a:solidFill>
              </a:rPr>
              <a:t>Supply is that part of the stock which a seller is ready to sell at a certain price during a certain time. Thus, supply is the part of stock which is actually brought into the market.</a:t>
            </a:r>
            <a:endParaRPr sz="2800"/>
          </a:p>
        </p:txBody>
      </p:sp>
      <p:sp>
        <p:nvSpPr>
          <p:cNvPr id="2171" name="Google Shape;2171;p96"/>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80</a:t>
            </a:fld>
            <a:endParaRPr/>
          </a:p>
        </p:txBody>
      </p:sp>
      <p:pic>
        <p:nvPicPr>
          <p:cNvPr id="2172" name="Google Shape;2172;p96"/>
          <p:cNvPicPr preferRelativeResize="0"/>
          <p:nvPr/>
        </p:nvPicPr>
        <p:blipFill>
          <a:blip r:embed="rId3">
            <a:alphaModFix/>
          </a:blip>
          <a:stretch>
            <a:fillRect/>
          </a:stretch>
        </p:blipFill>
        <p:spPr>
          <a:xfrm>
            <a:off x="5687350" y="3509325"/>
            <a:ext cx="2451249" cy="1634175"/>
          </a:xfrm>
          <a:prstGeom prst="rect">
            <a:avLst/>
          </a:prstGeom>
          <a:noFill/>
          <a:ln>
            <a:noFill/>
          </a:ln>
        </p:spPr>
      </p:pic>
      <p:pic>
        <p:nvPicPr>
          <p:cNvPr id="2173" name="Google Shape;2173;p96"/>
          <p:cNvPicPr preferRelativeResize="0"/>
          <p:nvPr/>
        </p:nvPicPr>
        <p:blipFill rotWithShape="1">
          <a:blip r:embed="rId4">
            <a:alphaModFix/>
          </a:blip>
          <a:srcRect b="9461"/>
          <a:stretch/>
        </p:blipFill>
        <p:spPr>
          <a:xfrm>
            <a:off x="1203198" y="3561069"/>
            <a:ext cx="2133599" cy="158243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0">
                                            <p:txEl>
                                              <p:pRg st="0" end="0"/>
                                            </p:txEl>
                                          </p:spTgt>
                                        </p:tgtEl>
                                        <p:attrNameLst>
                                          <p:attrName>style.visibility</p:attrName>
                                        </p:attrNameLst>
                                      </p:cBhvr>
                                      <p:to>
                                        <p:strVal val="visible"/>
                                      </p:to>
                                    </p:set>
                                    <p:animEffect transition="in" filter="fade">
                                      <p:cBhvr>
                                        <p:cTn id="7" dur="1000"/>
                                        <p:tgtEl>
                                          <p:spTgt spid="21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70">
                                            <p:txEl>
                                              <p:pRg st="1" end="1"/>
                                            </p:txEl>
                                          </p:spTgt>
                                        </p:tgtEl>
                                        <p:attrNameLst>
                                          <p:attrName>style.visibility</p:attrName>
                                        </p:attrNameLst>
                                      </p:cBhvr>
                                      <p:to>
                                        <p:strVal val="visible"/>
                                      </p:to>
                                    </p:set>
                                    <p:animEffect transition="in" filter="fade">
                                      <p:cBhvr>
                                        <p:cTn id="12" dur="1000"/>
                                        <p:tgtEl>
                                          <p:spTgt spid="217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97"/>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81</a:t>
            </a:fld>
            <a:endParaRPr/>
          </a:p>
        </p:txBody>
      </p:sp>
      <p:sp>
        <p:nvSpPr>
          <p:cNvPr id="2179" name="Google Shape;2179;p97"/>
          <p:cNvSpPr txBox="1">
            <a:spLocks noGrp="1"/>
          </p:cNvSpPr>
          <p:nvPr>
            <p:ph type="title"/>
          </p:nvPr>
        </p:nvSpPr>
        <p:spPr>
          <a:xfrm>
            <a:off x="457200" y="129779"/>
            <a:ext cx="8229600" cy="8574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sz="4000" b="1">
                <a:solidFill>
                  <a:srgbClr val="008000"/>
                </a:solidFill>
              </a:rPr>
              <a:t>What determines Supply?</a:t>
            </a:r>
            <a:endParaRPr sz="4000" b="1">
              <a:solidFill>
                <a:srgbClr val="008000"/>
              </a:solidFill>
            </a:endParaRPr>
          </a:p>
        </p:txBody>
      </p:sp>
      <p:sp>
        <p:nvSpPr>
          <p:cNvPr id="2180" name="Google Shape;2180;p97"/>
          <p:cNvSpPr txBox="1"/>
          <p:nvPr/>
        </p:nvSpPr>
        <p:spPr>
          <a:xfrm>
            <a:off x="1430400" y="956625"/>
            <a:ext cx="7601700" cy="3786600"/>
          </a:xfrm>
          <a:prstGeom prst="rect">
            <a:avLst/>
          </a:prstGeom>
          <a:noFill/>
          <a:ln>
            <a:noFill/>
          </a:ln>
        </p:spPr>
        <p:txBody>
          <a:bodyPr spcFirstLastPara="1" wrap="square" lIns="91425" tIns="91425" rIns="91425" bIns="91425" anchor="t" anchorCtr="0">
            <a:spAutoFit/>
          </a:bodyPr>
          <a:lstStyle/>
          <a:p>
            <a:pPr marL="457200" lvl="0" indent="-393700" algn="l" rtl="0">
              <a:spcBef>
                <a:spcPts val="0"/>
              </a:spcBef>
              <a:spcAft>
                <a:spcPts val="0"/>
              </a:spcAft>
              <a:buSzPts val="2600"/>
              <a:buFont typeface="Muli"/>
              <a:buAutoNum type="alphaUcPeriod"/>
            </a:pPr>
            <a:r>
              <a:rPr lang="en" sz="2600">
                <a:latin typeface="Muli"/>
                <a:ea typeface="Muli"/>
                <a:cs typeface="Muli"/>
                <a:sym typeface="Muli"/>
              </a:rPr>
              <a:t>Price of the Commodity</a:t>
            </a:r>
            <a:endParaRPr sz="2600">
              <a:latin typeface="Muli"/>
              <a:ea typeface="Muli"/>
              <a:cs typeface="Muli"/>
              <a:sym typeface="Muli"/>
            </a:endParaRPr>
          </a:p>
          <a:p>
            <a:pPr marL="457200" lvl="0" indent="-393700" algn="l" rtl="0">
              <a:spcBef>
                <a:spcPts val="0"/>
              </a:spcBef>
              <a:spcAft>
                <a:spcPts val="0"/>
              </a:spcAft>
              <a:buSzPts val="2600"/>
              <a:buFont typeface="Muli"/>
              <a:buAutoNum type="alphaUcPeriod"/>
            </a:pPr>
            <a:r>
              <a:rPr lang="en" sz="2600">
                <a:latin typeface="Muli"/>
                <a:ea typeface="Muli"/>
                <a:cs typeface="Muli"/>
                <a:sym typeface="Muli"/>
              </a:rPr>
              <a:t>Price of Related Goods</a:t>
            </a:r>
            <a:endParaRPr sz="2600">
              <a:latin typeface="Muli"/>
              <a:ea typeface="Muli"/>
              <a:cs typeface="Muli"/>
              <a:sym typeface="Muli"/>
            </a:endParaRPr>
          </a:p>
          <a:p>
            <a:pPr marL="457200" lvl="0" indent="-393700" algn="l" rtl="0">
              <a:spcBef>
                <a:spcPts val="0"/>
              </a:spcBef>
              <a:spcAft>
                <a:spcPts val="0"/>
              </a:spcAft>
              <a:buSzPts val="2600"/>
              <a:buFont typeface="Muli"/>
              <a:buAutoNum type="alphaUcPeriod"/>
            </a:pPr>
            <a:r>
              <a:rPr lang="en" sz="2600">
                <a:latin typeface="Muli"/>
                <a:ea typeface="Muli"/>
                <a:cs typeface="Muli"/>
                <a:sym typeface="Muli"/>
              </a:rPr>
              <a:t>Income of the Consumer</a:t>
            </a:r>
            <a:endParaRPr sz="2600">
              <a:latin typeface="Muli"/>
              <a:ea typeface="Muli"/>
              <a:cs typeface="Muli"/>
              <a:sym typeface="Muli"/>
            </a:endParaRPr>
          </a:p>
          <a:p>
            <a:pPr marL="457200" lvl="0" indent="-393700" algn="l" rtl="0">
              <a:spcBef>
                <a:spcPts val="0"/>
              </a:spcBef>
              <a:spcAft>
                <a:spcPts val="0"/>
              </a:spcAft>
              <a:buSzPts val="2600"/>
              <a:buFont typeface="Muli"/>
              <a:buAutoNum type="alphaUcPeriod"/>
            </a:pPr>
            <a:r>
              <a:rPr lang="en" sz="2600">
                <a:latin typeface="Muli"/>
                <a:ea typeface="Muli"/>
                <a:cs typeface="Muli"/>
                <a:sym typeface="Muli"/>
              </a:rPr>
              <a:t>Taste and Preference of the Firms</a:t>
            </a:r>
            <a:endParaRPr sz="2600">
              <a:latin typeface="Muli"/>
              <a:ea typeface="Muli"/>
              <a:cs typeface="Muli"/>
              <a:sym typeface="Muli"/>
            </a:endParaRPr>
          </a:p>
          <a:p>
            <a:pPr marL="457200" lvl="0" indent="-393700" algn="l" rtl="0">
              <a:spcBef>
                <a:spcPts val="0"/>
              </a:spcBef>
              <a:spcAft>
                <a:spcPts val="0"/>
              </a:spcAft>
              <a:buSzPts val="2600"/>
              <a:buFont typeface="Muli"/>
              <a:buAutoNum type="alphaUcPeriod"/>
            </a:pPr>
            <a:r>
              <a:rPr lang="en" sz="2600">
                <a:latin typeface="Muli"/>
                <a:ea typeface="Muli"/>
                <a:cs typeface="Muli"/>
                <a:sym typeface="Muli"/>
              </a:rPr>
              <a:t>Number of Firms</a:t>
            </a:r>
            <a:endParaRPr sz="2600">
              <a:latin typeface="Muli"/>
              <a:ea typeface="Muli"/>
              <a:cs typeface="Muli"/>
              <a:sym typeface="Muli"/>
            </a:endParaRPr>
          </a:p>
          <a:p>
            <a:pPr marL="457200" lvl="0" indent="-393700" algn="l" rtl="0">
              <a:spcBef>
                <a:spcPts val="0"/>
              </a:spcBef>
              <a:spcAft>
                <a:spcPts val="0"/>
              </a:spcAft>
              <a:buSzPts val="2600"/>
              <a:buFont typeface="Muli"/>
              <a:buAutoNum type="alphaUcPeriod"/>
            </a:pPr>
            <a:r>
              <a:rPr lang="en" sz="2600">
                <a:latin typeface="Muli"/>
                <a:ea typeface="Muli"/>
                <a:cs typeface="Muli"/>
                <a:sym typeface="Muli"/>
              </a:rPr>
              <a:t>Culture</a:t>
            </a:r>
            <a:endParaRPr sz="2600">
              <a:latin typeface="Muli"/>
              <a:ea typeface="Muli"/>
              <a:cs typeface="Muli"/>
              <a:sym typeface="Muli"/>
            </a:endParaRPr>
          </a:p>
          <a:p>
            <a:pPr marL="457200" lvl="0" indent="-393700" algn="l" rtl="0">
              <a:spcBef>
                <a:spcPts val="0"/>
              </a:spcBef>
              <a:spcAft>
                <a:spcPts val="0"/>
              </a:spcAft>
              <a:buSzPts val="2600"/>
              <a:buFont typeface="Muli"/>
              <a:buAutoNum type="alphaUcPeriod"/>
            </a:pPr>
            <a:r>
              <a:rPr lang="en" sz="2600">
                <a:latin typeface="Muli"/>
                <a:ea typeface="Muli"/>
                <a:cs typeface="Muli"/>
                <a:sym typeface="Muli"/>
              </a:rPr>
              <a:t>Expectation of Rise or Fall in Price by the Firm</a:t>
            </a:r>
            <a:endParaRPr sz="2600">
              <a:latin typeface="Muli"/>
              <a:ea typeface="Muli"/>
              <a:cs typeface="Muli"/>
              <a:sym typeface="Muli"/>
            </a:endParaRPr>
          </a:p>
          <a:p>
            <a:pPr marL="457200" lvl="0" indent="-393700" algn="l" rtl="0">
              <a:spcBef>
                <a:spcPts val="0"/>
              </a:spcBef>
              <a:spcAft>
                <a:spcPts val="0"/>
              </a:spcAft>
              <a:buSzPts val="2600"/>
              <a:buFont typeface="Muli"/>
              <a:buAutoNum type="alphaUcPeriod"/>
            </a:pPr>
            <a:r>
              <a:rPr lang="en" sz="2600">
                <a:latin typeface="Muli"/>
                <a:ea typeface="Muli"/>
                <a:cs typeface="Muli"/>
                <a:sym typeface="Muli"/>
              </a:rPr>
              <a:t>Population</a:t>
            </a:r>
            <a:endParaRPr sz="2600">
              <a:latin typeface="Muli"/>
              <a:ea typeface="Muli"/>
              <a:cs typeface="Muli"/>
              <a:sym typeface="Muli"/>
            </a:endParaRPr>
          </a:p>
          <a:p>
            <a:pPr marL="457200" lvl="0" indent="-393700" algn="l" rtl="0">
              <a:spcBef>
                <a:spcPts val="0"/>
              </a:spcBef>
              <a:spcAft>
                <a:spcPts val="0"/>
              </a:spcAft>
              <a:buSzPts val="2600"/>
              <a:buFont typeface="Muli"/>
              <a:buAutoNum type="alphaUcPeriod"/>
            </a:pPr>
            <a:r>
              <a:rPr lang="en" sz="2600">
                <a:latin typeface="Muli"/>
                <a:ea typeface="Muli"/>
                <a:cs typeface="Muli"/>
                <a:sym typeface="Muli"/>
              </a:rPr>
              <a:t>Income Distribution</a:t>
            </a:r>
            <a:endParaRPr sz="2600">
              <a:latin typeface="Muli"/>
              <a:ea typeface="Muli"/>
              <a:cs typeface="Muli"/>
              <a:sym typeface="Muli"/>
            </a:endParaRPr>
          </a:p>
        </p:txBody>
      </p:sp>
      <p:pic>
        <p:nvPicPr>
          <p:cNvPr id="2181" name="Google Shape;2181;p97"/>
          <p:cNvPicPr preferRelativeResize="0"/>
          <p:nvPr/>
        </p:nvPicPr>
        <p:blipFill rotWithShape="1">
          <a:blip r:embed="rId3">
            <a:alphaModFix/>
          </a:blip>
          <a:srcRect l="26668" r="17293"/>
          <a:stretch/>
        </p:blipFill>
        <p:spPr>
          <a:xfrm>
            <a:off x="70401" y="894150"/>
            <a:ext cx="1428750" cy="4249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0"/>
                                        </p:tgtEl>
                                        <p:attrNameLst>
                                          <p:attrName>style.visibility</p:attrName>
                                        </p:attrNameLst>
                                      </p:cBhvr>
                                      <p:to>
                                        <p:strVal val="visible"/>
                                      </p:to>
                                    </p:set>
                                    <p:animEffect transition="in" filter="fade">
                                      <p:cBhvr>
                                        <p:cTn id="7" dur="1000"/>
                                        <p:tgtEl>
                                          <p:spTgt spid="2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185"/>
        <p:cNvGrpSpPr/>
        <p:nvPr/>
      </p:nvGrpSpPr>
      <p:grpSpPr>
        <a:xfrm>
          <a:off x="0" y="0"/>
          <a:ext cx="0" cy="0"/>
          <a:chOff x="0" y="0"/>
          <a:chExt cx="0" cy="0"/>
        </a:xfrm>
      </p:grpSpPr>
      <p:sp>
        <p:nvSpPr>
          <p:cNvPr id="2186" name="Google Shape;2186;p98"/>
          <p:cNvSpPr txBox="1">
            <a:spLocks noGrp="1"/>
          </p:cNvSpPr>
          <p:nvPr>
            <p:ph type="body" idx="1"/>
          </p:nvPr>
        </p:nvSpPr>
        <p:spPr>
          <a:xfrm>
            <a:off x="457200" y="1123951"/>
            <a:ext cx="8229600" cy="3394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800">
                <a:solidFill>
                  <a:schemeClr val="dk1"/>
                </a:solidFill>
              </a:rPr>
              <a:t>S</a:t>
            </a:r>
            <a:r>
              <a:rPr lang="en" sz="2800" baseline="-25000">
                <a:solidFill>
                  <a:schemeClr val="dk1"/>
                </a:solidFill>
              </a:rPr>
              <a:t>x </a:t>
            </a:r>
            <a:r>
              <a:rPr lang="en" sz="2800">
                <a:solidFill>
                  <a:schemeClr val="dk1"/>
                </a:solidFill>
              </a:rPr>
              <a:t>= f (P</a:t>
            </a:r>
            <a:r>
              <a:rPr lang="en" sz="2800" baseline="-25000">
                <a:solidFill>
                  <a:schemeClr val="dk1"/>
                </a:solidFill>
              </a:rPr>
              <a:t>x</a:t>
            </a:r>
            <a:r>
              <a:rPr lang="en" sz="2800">
                <a:solidFill>
                  <a:schemeClr val="dk1"/>
                </a:solidFill>
              </a:rPr>
              <a:t>, P</a:t>
            </a:r>
            <a:r>
              <a:rPr lang="en" sz="2800" baseline="-25000">
                <a:solidFill>
                  <a:schemeClr val="dk1"/>
                </a:solidFill>
              </a:rPr>
              <a:t>Z</a:t>
            </a:r>
            <a:r>
              <a:rPr lang="en" sz="2800">
                <a:solidFill>
                  <a:schemeClr val="dk1"/>
                </a:solidFill>
              </a:rPr>
              <a:t>, N</a:t>
            </a:r>
            <a:r>
              <a:rPr lang="en" sz="2800" baseline="-25000">
                <a:solidFill>
                  <a:schemeClr val="dk1"/>
                </a:solidFill>
              </a:rPr>
              <a:t>F,</a:t>
            </a:r>
            <a:r>
              <a:rPr lang="en" sz="2800">
                <a:solidFill>
                  <a:schemeClr val="dk1"/>
                </a:solidFill>
              </a:rPr>
              <a:t> T, P</a:t>
            </a:r>
            <a:r>
              <a:rPr lang="en" sz="2800" baseline="-25000">
                <a:solidFill>
                  <a:schemeClr val="dk1"/>
                </a:solidFill>
              </a:rPr>
              <a:t>F</a:t>
            </a:r>
            <a:r>
              <a:rPr lang="en" sz="2800">
                <a:solidFill>
                  <a:schemeClr val="dk1"/>
                </a:solidFill>
              </a:rPr>
              <a:t>, Ex , GP) </a:t>
            </a:r>
            <a:endParaRPr sz="2800">
              <a:solidFill>
                <a:srgbClr val="000000"/>
              </a:solidFill>
            </a:endParaRPr>
          </a:p>
          <a:p>
            <a:pPr marL="0" lvl="0" indent="0" algn="l" rtl="0">
              <a:spcBef>
                <a:spcPts val="0"/>
              </a:spcBef>
              <a:spcAft>
                <a:spcPts val="0"/>
              </a:spcAft>
              <a:buNone/>
            </a:pPr>
            <a:r>
              <a:rPr lang="en" sz="2800">
                <a:solidFill>
                  <a:schemeClr val="dk1"/>
                </a:solidFill>
              </a:rPr>
              <a:t>		</a:t>
            </a:r>
            <a:r>
              <a:rPr lang="en" sz="2100">
                <a:solidFill>
                  <a:schemeClr val="dk1"/>
                </a:solidFill>
              </a:rPr>
              <a:t>S</a:t>
            </a:r>
            <a:r>
              <a:rPr lang="en" sz="2100" baseline="-25000">
                <a:solidFill>
                  <a:schemeClr val="dk1"/>
                </a:solidFill>
              </a:rPr>
              <a:t>x </a:t>
            </a:r>
            <a:r>
              <a:rPr lang="en" sz="2100">
                <a:solidFill>
                  <a:schemeClr val="dk1"/>
                </a:solidFill>
              </a:rPr>
              <a:t>= Supply of commodity X</a:t>
            </a:r>
            <a:endParaRPr sz="2100">
              <a:solidFill>
                <a:srgbClr val="000000"/>
              </a:solidFill>
            </a:endParaRPr>
          </a:p>
          <a:p>
            <a:pPr marL="0" lvl="0" indent="0" algn="l" rtl="0">
              <a:spcBef>
                <a:spcPts val="0"/>
              </a:spcBef>
              <a:spcAft>
                <a:spcPts val="0"/>
              </a:spcAft>
              <a:buNone/>
            </a:pPr>
            <a:r>
              <a:rPr lang="en" sz="2100">
                <a:solidFill>
                  <a:schemeClr val="dk1"/>
                </a:solidFill>
              </a:rPr>
              <a:t>		P</a:t>
            </a:r>
            <a:r>
              <a:rPr lang="en" sz="2100" baseline="-25000">
                <a:solidFill>
                  <a:schemeClr val="dk1"/>
                </a:solidFill>
              </a:rPr>
              <a:t>x </a:t>
            </a:r>
            <a:r>
              <a:rPr lang="en" sz="2100">
                <a:solidFill>
                  <a:schemeClr val="dk1"/>
                </a:solidFill>
              </a:rPr>
              <a:t>= Price of commodity X</a:t>
            </a:r>
            <a:endParaRPr sz="2100">
              <a:solidFill>
                <a:srgbClr val="000000"/>
              </a:solidFill>
            </a:endParaRPr>
          </a:p>
          <a:p>
            <a:pPr marL="0" lvl="0" indent="0" algn="l" rtl="0">
              <a:spcBef>
                <a:spcPts val="0"/>
              </a:spcBef>
              <a:spcAft>
                <a:spcPts val="0"/>
              </a:spcAft>
              <a:buNone/>
            </a:pPr>
            <a:r>
              <a:rPr lang="en" sz="2100">
                <a:solidFill>
                  <a:schemeClr val="dk1"/>
                </a:solidFill>
              </a:rPr>
              <a:t>		P</a:t>
            </a:r>
            <a:r>
              <a:rPr lang="en" sz="2100" baseline="-25000">
                <a:solidFill>
                  <a:schemeClr val="dk1"/>
                </a:solidFill>
              </a:rPr>
              <a:t>Z</a:t>
            </a:r>
            <a:r>
              <a:rPr lang="en" sz="2100">
                <a:solidFill>
                  <a:schemeClr val="dk1"/>
                </a:solidFill>
              </a:rPr>
              <a:t>= Price of related goods</a:t>
            </a:r>
            <a:endParaRPr sz="2100">
              <a:solidFill>
                <a:srgbClr val="000000"/>
              </a:solidFill>
            </a:endParaRPr>
          </a:p>
          <a:p>
            <a:pPr marL="0" lvl="0" indent="0" algn="l" rtl="0">
              <a:spcBef>
                <a:spcPts val="0"/>
              </a:spcBef>
              <a:spcAft>
                <a:spcPts val="0"/>
              </a:spcAft>
              <a:buNone/>
            </a:pPr>
            <a:r>
              <a:rPr lang="en" sz="2100">
                <a:solidFill>
                  <a:schemeClr val="dk1"/>
                </a:solidFill>
              </a:rPr>
              <a:t>		N</a:t>
            </a:r>
            <a:r>
              <a:rPr lang="en" sz="2100" baseline="-25000">
                <a:solidFill>
                  <a:schemeClr val="dk1"/>
                </a:solidFill>
              </a:rPr>
              <a:t>F </a:t>
            </a:r>
            <a:r>
              <a:rPr lang="en" sz="2100">
                <a:solidFill>
                  <a:schemeClr val="dk1"/>
                </a:solidFill>
              </a:rPr>
              <a:t>= Number of Firms</a:t>
            </a:r>
            <a:endParaRPr sz="2100">
              <a:solidFill>
                <a:srgbClr val="000000"/>
              </a:solidFill>
            </a:endParaRPr>
          </a:p>
          <a:p>
            <a:pPr marL="0" lvl="0" indent="0" algn="l" rtl="0">
              <a:spcBef>
                <a:spcPts val="0"/>
              </a:spcBef>
              <a:spcAft>
                <a:spcPts val="0"/>
              </a:spcAft>
              <a:buNone/>
            </a:pPr>
            <a:r>
              <a:rPr lang="en" sz="2100">
                <a:solidFill>
                  <a:schemeClr val="dk1"/>
                </a:solidFill>
              </a:rPr>
              <a:t>		T  = Technological changes</a:t>
            </a:r>
            <a:endParaRPr sz="2100">
              <a:solidFill>
                <a:srgbClr val="000000"/>
              </a:solidFill>
            </a:endParaRPr>
          </a:p>
          <a:p>
            <a:pPr marL="0" lvl="0" indent="0" algn="l" rtl="0">
              <a:spcBef>
                <a:spcPts val="0"/>
              </a:spcBef>
              <a:spcAft>
                <a:spcPts val="0"/>
              </a:spcAft>
              <a:buNone/>
            </a:pPr>
            <a:r>
              <a:rPr lang="en" sz="2100">
                <a:solidFill>
                  <a:schemeClr val="dk1"/>
                </a:solidFill>
              </a:rPr>
              <a:t>		P</a:t>
            </a:r>
            <a:r>
              <a:rPr lang="en" sz="2100" baseline="-25000">
                <a:solidFill>
                  <a:schemeClr val="dk1"/>
                </a:solidFill>
              </a:rPr>
              <a:t>F</a:t>
            </a:r>
            <a:r>
              <a:rPr lang="en" sz="2100">
                <a:solidFill>
                  <a:schemeClr val="dk1"/>
                </a:solidFill>
              </a:rPr>
              <a:t>  = Price of factors of production</a:t>
            </a:r>
            <a:endParaRPr sz="2100">
              <a:solidFill>
                <a:srgbClr val="000000"/>
              </a:solidFill>
            </a:endParaRPr>
          </a:p>
          <a:p>
            <a:pPr marL="0" lvl="0" indent="0" algn="l" rtl="0">
              <a:spcBef>
                <a:spcPts val="0"/>
              </a:spcBef>
              <a:spcAft>
                <a:spcPts val="0"/>
              </a:spcAft>
              <a:buNone/>
            </a:pPr>
            <a:r>
              <a:rPr lang="en" sz="2100">
                <a:solidFill>
                  <a:schemeClr val="dk1"/>
                </a:solidFill>
              </a:rPr>
              <a:t>		E</a:t>
            </a:r>
            <a:r>
              <a:rPr lang="en" sz="2100" baseline="-25000">
                <a:solidFill>
                  <a:schemeClr val="dk1"/>
                </a:solidFill>
              </a:rPr>
              <a:t>X </a:t>
            </a:r>
            <a:r>
              <a:rPr lang="en" sz="2100">
                <a:solidFill>
                  <a:schemeClr val="dk1"/>
                </a:solidFill>
              </a:rPr>
              <a:t>= Expected Future Price</a:t>
            </a:r>
            <a:endParaRPr sz="2100">
              <a:solidFill>
                <a:srgbClr val="000000"/>
              </a:solidFill>
            </a:endParaRPr>
          </a:p>
          <a:p>
            <a:pPr marL="0" lvl="0" indent="0" algn="l" rtl="0">
              <a:spcBef>
                <a:spcPts val="0"/>
              </a:spcBef>
              <a:spcAft>
                <a:spcPts val="0"/>
              </a:spcAft>
              <a:buNone/>
            </a:pPr>
            <a:r>
              <a:rPr lang="en" sz="2100">
                <a:solidFill>
                  <a:schemeClr val="dk1"/>
                </a:solidFill>
              </a:rPr>
              <a:t>		G</a:t>
            </a:r>
            <a:r>
              <a:rPr lang="en" sz="2100" baseline="-25000">
                <a:solidFill>
                  <a:schemeClr val="dk1"/>
                </a:solidFill>
              </a:rPr>
              <a:t>P</a:t>
            </a:r>
            <a:r>
              <a:rPr lang="en" sz="2100">
                <a:solidFill>
                  <a:schemeClr val="dk1"/>
                </a:solidFill>
              </a:rPr>
              <a:t> = Government Policy	</a:t>
            </a:r>
            <a:endParaRPr sz="2100">
              <a:solidFill>
                <a:srgbClr val="000000"/>
              </a:solidFill>
            </a:endParaRPr>
          </a:p>
          <a:p>
            <a:pPr marL="0" lvl="0" indent="0" algn="l" rtl="0">
              <a:spcBef>
                <a:spcPts val="0"/>
              </a:spcBef>
              <a:spcAft>
                <a:spcPts val="0"/>
              </a:spcAft>
              <a:buNone/>
            </a:pPr>
            <a:endParaRPr sz="2800">
              <a:solidFill>
                <a:schemeClr val="dk1"/>
              </a:solidFill>
            </a:endParaRPr>
          </a:p>
          <a:p>
            <a:pPr marL="0" lvl="0" indent="0" algn="l" rtl="0">
              <a:lnSpc>
                <a:spcPct val="90000"/>
              </a:lnSpc>
              <a:spcBef>
                <a:spcPts val="0"/>
              </a:spcBef>
              <a:spcAft>
                <a:spcPts val="0"/>
              </a:spcAft>
              <a:buNone/>
            </a:pPr>
            <a:endParaRPr sz="2800">
              <a:solidFill>
                <a:schemeClr val="dk1"/>
              </a:solidFill>
            </a:endParaRPr>
          </a:p>
          <a:p>
            <a:pPr marL="0" lvl="0" indent="0" algn="l" rtl="0">
              <a:lnSpc>
                <a:spcPct val="90000"/>
              </a:lnSpc>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r>
              <a:rPr lang="en" sz="2800">
                <a:solidFill>
                  <a:srgbClr val="212529"/>
                </a:solidFill>
                <a:highlight>
                  <a:srgbClr val="FFFFFF"/>
                </a:highlight>
              </a:rPr>
              <a:t> </a:t>
            </a:r>
            <a:endParaRPr sz="2800" b="1" i="1" u="sng">
              <a:solidFill>
                <a:schemeClr val="lt1"/>
              </a:solidFill>
              <a:highlight>
                <a:srgbClr val="FF0000"/>
              </a:highlight>
            </a:endParaRPr>
          </a:p>
          <a:p>
            <a:pPr marL="0" lvl="0" indent="0" algn="l" rtl="0">
              <a:spcBef>
                <a:spcPts val="0"/>
              </a:spcBef>
              <a:spcAft>
                <a:spcPts val="0"/>
              </a:spcAft>
              <a:buNone/>
            </a:pPr>
            <a:endParaRPr sz="2800">
              <a:solidFill>
                <a:schemeClr val="dk1"/>
              </a:solidFill>
            </a:endParaRPr>
          </a:p>
          <a:p>
            <a:pPr marL="0" lvl="0" indent="0" algn="l" rtl="0">
              <a:spcBef>
                <a:spcPts val="360"/>
              </a:spcBef>
              <a:spcAft>
                <a:spcPts val="0"/>
              </a:spcAft>
              <a:buNone/>
            </a:pPr>
            <a:endParaRPr sz="2800"/>
          </a:p>
        </p:txBody>
      </p:sp>
      <p:sp>
        <p:nvSpPr>
          <p:cNvPr id="2187" name="Google Shape;2187;p98"/>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82</a:t>
            </a:fld>
            <a:endParaRPr/>
          </a:p>
        </p:txBody>
      </p:sp>
      <p:sp>
        <p:nvSpPr>
          <p:cNvPr id="2188" name="Google Shape;2188;p98"/>
          <p:cNvSpPr txBox="1">
            <a:spLocks noGrp="1"/>
          </p:cNvSpPr>
          <p:nvPr>
            <p:ph type="title"/>
          </p:nvPr>
        </p:nvSpPr>
        <p:spPr>
          <a:xfrm>
            <a:off x="457200" y="205979"/>
            <a:ext cx="8229600" cy="8574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sz="3600" b="1">
                <a:solidFill>
                  <a:srgbClr val="008000"/>
                </a:solidFill>
              </a:rPr>
              <a:t>Supply Side of Market: Determinants</a:t>
            </a:r>
            <a:endParaRPr sz="3600" b="1">
              <a:solidFill>
                <a:srgbClr val="008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6">
                                            <p:txEl>
                                              <p:pRg st="0" end="0"/>
                                            </p:txEl>
                                          </p:spTgt>
                                        </p:tgtEl>
                                        <p:attrNameLst>
                                          <p:attrName>style.visibility</p:attrName>
                                        </p:attrNameLst>
                                      </p:cBhvr>
                                      <p:to>
                                        <p:strVal val="visible"/>
                                      </p:to>
                                    </p:set>
                                    <p:animEffect transition="in" filter="fade">
                                      <p:cBhvr>
                                        <p:cTn id="7" dur="1000"/>
                                        <p:tgtEl>
                                          <p:spTgt spid="21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86">
                                            <p:txEl>
                                              <p:pRg st="1" end="1"/>
                                            </p:txEl>
                                          </p:spTgt>
                                        </p:tgtEl>
                                        <p:attrNameLst>
                                          <p:attrName>style.visibility</p:attrName>
                                        </p:attrNameLst>
                                      </p:cBhvr>
                                      <p:to>
                                        <p:strVal val="visible"/>
                                      </p:to>
                                    </p:set>
                                    <p:animEffect transition="in" filter="fade">
                                      <p:cBhvr>
                                        <p:cTn id="12" dur="1000"/>
                                        <p:tgtEl>
                                          <p:spTgt spid="218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86">
                                            <p:txEl>
                                              <p:pRg st="2" end="2"/>
                                            </p:txEl>
                                          </p:spTgt>
                                        </p:tgtEl>
                                        <p:attrNameLst>
                                          <p:attrName>style.visibility</p:attrName>
                                        </p:attrNameLst>
                                      </p:cBhvr>
                                      <p:to>
                                        <p:strVal val="visible"/>
                                      </p:to>
                                    </p:set>
                                    <p:animEffect transition="in" filter="fade">
                                      <p:cBhvr>
                                        <p:cTn id="17" dur="1000"/>
                                        <p:tgtEl>
                                          <p:spTgt spid="218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86">
                                            <p:txEl>
                                              <p:pRg st="3" end="3"/>
                                            </p:txEl>
                                          </p:spTgt>
                                        </p:tgtEl>
                                        <p:attrNameLst>
                                          <p:attrName>style.visibility</p:attrName>
                                        </p:attrNameLst>
                                      </p:cBhvr>
                                      <p:to>
                                        <p:strVal val="visible"/>
                                      </p:to>
                                    </p:set>
                                    <p:animEffect transition="in" filter="fade">
                                      <p:cBhvr>
                                        <p:cTn id="22" dur="1000"/>
                                        <p:tgtEl>
                                          <p:spTgt spid="218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86">
                                            <p:txEl>
                                              <p:pRg st="4" end="4"/>
                                            </p:txEl>
                                          </p:spTgt>
                                        </p:tgtEl>
                                        <p:attrNameLst>
                                          <p:attrName>style.visibility</p:attrName>
                                        </p:attrNameLst>
                                      </p:cBhvr>
                                      <p:to>
                                        <p:strVal val="visible"/>
                                      </p:to>
                                    </p:set>
                                    <p:animEffect transition="in" filter="fade">
                                      <p:cBhvr>
                                        <p:cTn id="27" dur="1000"/>
                                        <p:tgtEl>
                                          <p:spTgt spid="218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86">
                                            <p:txEl>
                                              <p:pRg st="5" end="5"/>
                                            </p:txEl>
                                          </p:spTgt>
                                        </p:tgtEl>
                                        <p:attrNameLst>
                                          <p:attrName>style.visibility</p:attrName>
                                        </p:attrNameLst>
                                      </p:cBhvr>
                                      <p:to>
                                        <p:strVal val="visible"/>
                                      </p:to>
                                    </p:set>
                                    <p:animEffect transition="in" filter="fade">
                                      <p:cBhvr>
                                        <p:cTn id="32" dur="1000"/>
                                        <p:tgtEl>
                                          <p:spTgt spid="218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86">
                                            <p:txEl>
                                              <p:pRg st="6" end="6"/>
                                            </p:txEl>
                                          </p:spTgt>
                                        </p:tgtEl>
                                        <p:attrNameLst>
                                          <p:attrName>style.visibility</p:attrName>
                                        </p:attrNameLst>
                                      </p:cBhvr>
                                      <p:to>
                                        <p:strVal val="visible"/>
                                      </p:to>
                                    </p:set>
                                    <p:animEffect transition="in" filter="fade">
                                      <p:cBhvr>
                                        <p:cTn id="37" dur="1000"/>
                                        <p:tgtEl>
                                          <p:spTgt spid="218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86">
                                            <p:txEl>
                                              <p:pRg st="7" end="7"/>
                                            </p:txEl>
                                          </p:spTgt>
                                        </p:tgtEl>
                                        <p:attrNameLst>
                                          <p:attrName>style.visibility</p:attrName>
                                        </p:attrNameLst>
                                      </p:cBhvr>
                                      <p:to>
                                        <p:strVal val="visible"/>
                                      </p:to>
                                    </p:set>
                                    <p:animEffect transition="in" filter="fade">
                                      <p:cBhvr>
                                        <p:cTn id="42" dur="1000"/>
                                        <p:tgtEl>
                                          <p:spTgt spid="218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86">
                                            <p:txEl>
                                              <p:pRg st="8" end="8"/>
                                            </p:txEl>
                                          </p:spTgt>
                                        </p:tgtEl>
                                        <p:attrNameLst>
                                          <p:attrName>style.visibility</p:attrName>
                                        </p:attrNameLst>
                                      </p:cBhvr>
                                      <p:to>
                                        <p:strVal val="visible"/>
                                      </p:to>
                                    </p:set>
                                    <p:animEffect transition="in" filter="fade">
                                      <p:cBhvr>
                                        <p:cTn id="47" dur="1000"/>
                                        <p:tgtEl>
                                          <p:spTgt spid="218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86">
                                            <p:txEl>
                                              <p:pRg st="9" end="9"/>
                                            </p:txEl>
                                          </p:spTgt>
                                        </p:tgtEl>
                                        <p:attrNameLst>
                                          <p:attrName>style.visibility</p:attrName>
                                        </p:attrNameLst>
                                      </p:cBhvr>
                                      <p:to>
                                        <p:strVal val="visible"/>
                                      </p:to>
                                    </p:set>
                                    <p:animEffect transition="in" filter="fade">
                                      <p:cBhvr>
                                        <p:cTn id="52" dur="1000"/>
                                        <p:tgtEl>
                                          <p:spTgt spid="218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186">
                                            <p:txEl>
                                              <p:pRg st="10" end="10"/>
                                            </p:txEl>
                                          </p:spTgt>
                                        </p:tgtEl>
                                        <p:attrNameLst>
                                          <p:attrName>style.visibility</p:attrName>
                                        </p:attrNameLst>
                                      </p:cBhvr>
                                      <p:to>
                                        <p:strVal val="visible"/>
                                      </p:to>
                                    </p:set>
                                    <p:animEffect transition="in" filter="fade">
                                      <p:cBhvr>
                                        <p:cTn id="57" dur="1000"/>
                                        <p:tgtEl>
                                          <p:spTgt spid="2186">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86">
                                            <p:txEl>
                                              <p:pRg st="11" end="11"/>
                                            </p:txEl>
                                          </p:spTgt>
                                        </p:tgtEl>
                                        <p:attrNameLst>
                                          <p:attrName>style.visibility</p:attrName>
                                        </p:attrNameLst>
                                      </p:cBhvr>
                                      <p:to>
                                        <p:strVal val="visible"/>
                                      </p:to>
                                    </p:set>
                                    <p:animEffect transition="in" filter="fade">
                                      <p:cBhvr>
                                        <p:cTn id="62" dur="1000"/>
                                        <p:tgtEl>
                                          <p:spTgt spid="2186">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186">
                                            <p:txEl>
                                              <p:pRg st="12" end="12"/>
                                            </p:txEl>
                                          </p:spTgt>
                                        </p:tgtEl>
                                        <p:attrNameLst>
                                          <p:attrName>style.visibility</p:attrName>
                                        </p:attrNameLst>
                                      </p:cBhvr>
                                      <p:to>
                                        <p:strVal val="visible"/>
                                      </p:to>
                                    </p:set>
                                    <p:animEffect transition="in" filter="fade">
                                      <p:cBhvr>
                                        <p:cTn id="67" dur="1000"/>
                                        <p:tgtEl>
                                          <p:spTgt spid="2186">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86">
                                            <p:txEl>
                                              <p:pRg st="13" end="13"/>
                                            </p:txEl>
                                          </p:spTgt>
                                        </p:tgtEl>
                                        <p:attrNameLst>
                                          <p:attrName>style.visibility</p:attrName>
                                        </p:attrNameLst>
                                      </p:cBhvr>
                                      <p:to>
                                        <p:strVal val="visible"/>
                                      </p:to>
                                    </p:set>
                                    <p:animEffect transition="in" filter="fade">
                                      <p:cBhvr>
                                        <p:cTn id="72" dur="1000"/>
                                        <p:tgtEl>
                                          <p:spTgt spid="2186">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186">
                                            <p:txEl>
                                              <p:pRg st="14" end="14"/>
                                            </p:txEl>
                                          </p:spTgt>
                                        </p:tgtEl>
                                        <p:attrNameLst>
                                          <p:attrName>style.visibility</p:attrName>
                                        </p:attrNameLst>
                                      </p:cBhvr>
                                      <p:to>
                                        <p:strVal val="visible"/>
                                      </p:to>
                                    </p:set>
                                    <p:animEffect transition="in" filter="fade">
                                      <p:cBhvr>
                                        <p:cTn id="77" dur="1000"/>
                                        <p:tgtEl>
                                          <p:spTgt spid="2186">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186">
                                            <p:txEl>
                                              <p:pRg st="15" end="15"/>
                                            </p:txEl>
                                          </p:spTgt>
                                        </p:tgtEl>
                                        <p:attrNameLst>
                                          <p:attrName>style.visibility</p:attrName>
                                        </p:attrNameLst>
                                      </p:cBhvr>
                                      <p:to>
                                        <p:strVal val="visible"/>
                                      </p:to>
                                    </p:set>
                                    <p:animEffect transition="in" filter="fade">
                                      <p:cBhvr>
                                        <p:cTn id="82" dur="1000"/>
                                        <p:tgtEl>
                                          <p:spTgt spid="2186">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186">
                                            <p:txEl>
                                              <p:pRg st="16" end="16"/>
                                            </p:txEl>
                                          </p:spTgt>
                                        </p:tgtEl>
                                        <p:attrNameLst>
                                          <p:attrName>style.visibility</p:attrName>
                                        </p:attrNameLst>
                                      </p:cBhvr>
                                      <p:to>
                                        <p:strVal val="visible"/>
                                      </p:to>
                                    </p:set>
                                    <p:animEffect transition="in" filter="fade">
                                      <p:cBhvr>
                                        <p:cTn id="87" dur="1000"/>
                                        <p:tgtEl>
                                          <p:spTgt spid="2186">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99"/>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83</a:t>
            </a:fld>
            <a:endParaRPr/>
          </a:p>
        </p:txBody>
      </p:sp>
      <p:pic>
        <p:nvPicPr>
          <p:cNvPr id="2194" name="Google Shape;2194;p99"/>
          <p:cNvPicPr preferRelativeResize="0"/>
          <p:nvPr/>
        </p:nvPicPr>
        <p:blipFill rotWithShape="1">
          <a:blip r:embed="rId3">
            <a:alphaModFix/>
          </a:blip>
          <a:srcRect l="10109" r="7095"/>
          <a:stretch/>
        </p:blipFill>
        <p:spPr>
          <a:xfrm>
            <a:off x="-22375" y="2702850"/>
            <a:ext cx="3068725" cy="2404550"/>
          </a:xfrm>
          <a:prstGeom prst="rect">
            <a:avLst/>
          </a:prstGeom>
          <a:noFill/>
          <a:ln>
            <a:noFill/>
          </a:ln>
        </p:spPr>
      </p:pic>
      <p:pic>
        <p:nvPicPr>
          <p:cNvPr id="2195" name="Google Shape;2195;p99"/>
          <p:cNvPicPr preferRelativeResize="0"/>
          <p:nvPr/>
        </p:nvPicPr>
        <p:blipFill rotWithShape="1">
          <a:blip r:embed="rId4">
            <a:alphaModFix/>
          </a:blip>
          <a:srcRect/>
          <a:stretch/>
        </p:blipFill>
        <p:spPr>
          <a:xfrm>
            <a:off x="4984775" y="3066800"/>
            <a:ext cx="4115875" cy="1953300"/>
          </a:xfrm>
          <a:prstGeom prst="rect">
            <a:avLst/>
          </a:prstGeom>
          <a:noFill/>
          <a:ln>
            <a:noFill/>
          </a:ln>
        </p:spPr>
      </p:pic>
      <p:pic>
        <p:nvPicPr>
          <p:cNvPr id="2196" name="Google Shape;2196;p99"/>
          <p:cNvPicPr preferRelativeResize="0"/>
          <p:nvPr/>
        </p:nvPicPr>
        <p:blipFill>
          <a:blip r:embed="rId5">
            <a:alphaModFix/>
          </a:blip>
          <a:stretch>
            <a:fillRect/>
          </a:stretch>
        </p:blipFill>
        <p:spPr>
          <a:xfrm>
            <a:off x="3123988" y="2323063"/>
            <a:ext cx="2124075" cy="2276475"/>
          </a:xfrm>
          <a:prstGeom prst="rect">
            <a:avLst/>
          </a:prstGeom>
          <a:noFill/>
          <a:ln>
            <a:noFill/>
          </a:ln>
        </p:spPr>
      </p:pic>
      <p:sp>
        <p:nvSpPr>
          <p:cNvPr id="2197" name="Google Shape;2197;p99"/>
          <p:cNvSpPr txBox="1">
            <a:spLocks noGrp="1"/>
          </p:cNvSpPr>
          <p:nvPr>
            <p:ph type="body" idx="1"/>
          </p:nvPr>
        </p:nvSpPr>
        <p:spPr>
          <a:xfrm>
            <a:off x="231725" y="1219200"/>
            <a:ext cx="8526000" cy="1173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800">
                <a:solidFill>
                  <a:schemeClr val="dk1"/>
                </a:solidFill>
              </a:rPr>
              <a:t>A fall in the price of a related good say Y, leads to a rise in the quantity supplied of good X and vice versa.</a:t>
            </a: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lnSpc>
                <a:spcPct val="90000"/>
              </a:lnSpc>
              <a:spcBef>
                <a:spcPts val="0"/>
              </a:spcBef>
              <a:spcAft>
                <a:spcPts val="0"/>
              </a:spcAft>
              <a:buNone/>
            </a:pPr>
            <a:endParaRPr sz="2800">
              <a:solidFill>
                <a:schemeClr val="dk1"/>
              </a:solidFill>
            </a:endParaRPr>
          </a:p>
          <a:p>
            <a:pPr marL="0" lvl="0" indent="0" algn="l" rtl="0">
              <a:lnSpc>
                <a:spcPct val="90000"/>
              </a:lnSpc>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r>
              <a:rPr lang="en" sz="2800">
                <a:solidFill>
                  <a:srgbClr val="212529"/>
                </a:solidFill>
                <a:highlight>
                  <a:srgbClr val="FFFFFF"/>
                </a:highlight>
              </a:rPr>
              <a:t> </a:t>
            </a:r>
            <a:endParaRPr sz="2800" b="1" i="1" u="sng">
              <a:solidFill>
                <a:schemeClr val="lt1"/>
              </a:solidFill>
              <a:highlight>
                <a:srgbClr val="FF0000"/>
              </a:highlight>
            </a:endParaRPr>
          </a:p>
          <a:p>
            <a:pPr marL="0" lvl="0" indent="0" algn="l" rtl="0">
              <a:spcBef>
                <a:spcPts val="0"/>
              </a:spcBef>
              <a:spcAft>
                <a:spcPts val="0"/>
              </a:spcAft>
              <a:buNone/>
            </a:pPr>
            <a:endParaRPr sz="2800">
              <a:solidFill>
                <a:schemeClr val="dk1"/>
              </a:solidFill>
            </a:endParaRPr>
          </a:p>
          <a:p>
            <a:pPr marL="0" lvl="0" indent="0" algn="l" rtl="0">
              <a:spcBef>
                <a:spcPts val="360"/>
              </a:spcBef>
              <a:spcAft>
                <a:spcPts val="0"/>
              </a:spcAft>
              <a:buNone/>
            </a:pPr>
            <a:endParaRPr sz="2800"/>
          </a:p>
        </p:txBody>
      </p:sp>
      <p:sp>
        <p:nvSpPr>
          <p:cNvPr id="2198" name="Google Shape;2198;p99"/>
          <p:cNvSpPr txBox="1">
            <a:spLocks noGrp="1"/>
          </p:cNvSpPr>
          <p:nvPr>
            <p:ph type="title"/>
          </p:nvPr>
        </p:nvSpPr>
        <p:spPr>
          <a:xfrm>
            <a:off x="231725" y="205975"/>
            <a:ext cx="8627100" cy="8574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sz="3600" b="1">
                <a:solidFill>
                  <a:srgbClr val="008000"/>
                </a:solidFill>
              </a:rPr>
              <a:t>Supply Side of Market: Price of Related Goods</a:t>
            </a:r>
            <a:endParaRPr sz="3600" b="1">
              <a:solidFill>
                <a:srgbClr val="008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5"/>
                                        </p:tgtEl>
                                        <p:attrNameLst>
                                          <p:attrName>style.visibility</p:attrName>
                                        </p:attrNameLst>
                                      </p:cBhvr>
                                      <p:to>
                                        <p:strVal val="visible"/>
                                      </p:to>
                                    </p:set>
                                    <p:animEffect transition="in" filter="fade">
                                      <p:cBhvr>
                                        <p:cTn id="7" dur="1000"/>
                                        <p:tgtEl>
                                          <p:spTgt spid="21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96"/>
                                        </p:tgtEl>
                                        <p:attrNameLst>
                                          <p:attrName>style.visibility</p:attrName>
                                        </p:attrNameLst>
                                      </p:cBhvr>
                                      <p:to>
                                        <p:strVal val="visible"/>
                                      </p:to>
                                    </p:set>
                                    <p:animEffect transition="in" filter="fade">
                                      <p:cBhvr>
                                        <p:cTn id="12" dur="1000"/>
                                        <p:tgtEl>
                                          <p:spTgt spid="21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97"/>
                                        </p:tgtEl>
                                        <p:attrNameLst>
                                          <p:attrName>style.visibility</p:attrName>
                                        </p:attrNameLst>
                                      </p:cBhvr>
                                      <p:to>
                                        <p:strVal val="visible"/>
                                      </p:to>
                                    </p:set>
                                    <p:animEffect transition="in" filter="fade">
                                      <p:cBhvr>
                                        <p:cTn id="17" dur="1000"/>
                                        <p:tgtEl>
                                          <p:spTgt spid="2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3" name="Google Shape;2203;p100"/>
          <p:cNvSpPr txBox="1">
            <a:spLocks noGrp="1"/>
          </p:cNvSpPr>
          <p:nvPr>
            <p:ph type="body" idx="1"/>
          </p:nvPr>
        </p:nvSpPr>
        <p:spPr>
          <a:xfrm>
            <a:off x="457200" y="1200151"/>
            <a:ext cx="8229600" cy="3394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800">
                <a:solidFill>
                  <a:schemeClr val="dk1"/>
                </a:solidFill>
              </a:rPr>
              <a:t>Increase in the number of firms in the market implies increase in supply and vice versa.</a:t>
            </a:r>
            <a:endParaRPr sz="2800">
              <a:solidFill>
                <a:srgbClr val="000000"/>
              </a:solidFill>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lnSpc>
                <a:spcPct val="90000"/>
              </a:lnSpc>
              <a:spcBef>
                <a:spcPts val="0"/>
              </a:spcBef>
              <a:spcAft>
                <a:spcPts val="0"/>
              </a:spcAft>
              <a:buNone/>
            </a:pPr>
            <a:endParaRPr sz="2800">
              <a:solidFill>
                <a:schemeClr val="dk1"/>
              </a:solidFill>
            </a:endParaRPr>
          </a:p>
          <a:p>
            <a:pPr marL="0" lvl="0" indent="0" algn="l" rtl="0">
              <a:lnSpc>
                <a:spcPct val="90000"/>
              </a:lnSpc>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r>
              <a:rPr lang="en" sz="2800">
                <a:solidFill>
                  <a:srgbClr val="212529"/>
                </a:solidFill>
                <a:highlight>
                  <a:srgbClr val="FFFFFF"/>
                </a:highlight>
              </a:rPr>
              <a:t> </a:t>
            </a:r>
            <a:endParaRPr sz="2800" b="1" i="1" u="sng">
              <a:solidFill>
                <a:schemeClr val="lt1"/>
              </a:solidFill>
              <a:highlight>
                <a:srgbClr val="FF0000"/>
              </a:highlight>
            </a:endParaRPr>
          </a:p>
          <a:p>
            <a:pPr marL="0" lvl="0" indent="0" algn="l" rtl="0">
              <a:spcBef>
                <a:spcPts val="0"/>
              </a:spcBef>
              <a:spcAft>
                <a:spcPts val="0"/>
              </a:spcAft>
              <a:buNone/>
            </a:pPr>
            <a:endParaRPr sz="2800">
              <a:solidFill>
                <a:schemeClr val="dk1"/>
              </a:solidFill>
            </a:endParaRPr>
          </a:p>
          <a:p>
            <a:pPr marL="0" lvl="0" indent="0" algn="l" rtl="0">
              <a:spcBef>
                <a:spcPts val="360"/>
              </a:spcBef>
              <a:spcAft>
                <a:spcPts val="0"/>
              </a:spcAft>
              <a:buNone/>
            </a:pPr>
            <a:endParaRPr sz="2800"/>
          </a:p>
        </p:txBody>
      </p:sp>
      <p:sp>
        <p:nvSpPr>
          <p:cNvPr id="2204" name="Google Shape;2204;p100"/>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84</a:t>
            </a:fld>
            <a:endParaRPr/>
          </a:p>
        </p:txBody>
      </p:sp>
      <p:pic>
        <p:nvPicPr>
          <p:cNvPr id="2205" name="Google Shape;2205;p100"/>
          <p:cNvPicPr preferRelativeResize="0"/>
          <p:nvPr/>
        </p:nvPicPr>
        <p:blipFill>
          <a:blip r:embed="rId3">
            <a:alphaModFix/>
          </a:blip>
          <a:stretch>
            <a:fillRect/>
          </a:stretch>
        </p:blipFill>
        <p:spPr>
          <a:xfrm>
            <a:off x="3391538" y="2118775"/>
            <a:ext cx="3007825" cy="2754301"/>
          </a:xfrm>
          <a:prstGeom prst="rect">
            <a:avLst/>
          </a:prstGeom>
          <a:noFill/>
          <a:ln>
            <a:noFill/>
          </a:ln>
        </p:spPr>
      </p:pic>
      <p:pic>
        <p:nvPicPr>
          <p:cNvPr id="2206" name="Google Shape;2206;p100"/>
          <p:cNvPicPr preferRelativeResize="0"/>
          <p:nvPr/>
        </p:nvPicPr>
        <p:blipFill rotWithShape="1">
          <a:blip r:embed="rId4">
            <a:alphaModFix/>
          </a:blip>
          <a:srcRect l="19424" r="18436"/>
          <a:stretch/>
        </p:blipFill>
        <p:spPr>
          <a:xfrm>
            <a:off x="4491662" y="3214175"/>
            <a:ext cx="807575" cy="751675"/>
          </a:xfrm>
          <a:prstGeom prst="rect">
            <a:avLst/>
          </a:prstGeom>
          <a:noFill/>
          <a:ln>
            <a:noFill/>
          </a:ln>
        </p:spPr>
      </p:pic>
      <p:sp>
        <p:nvSpPr>
          <p:cNvPr id="2207" name="Google Shape;2207;p100"/>
          <p:cNvSpPr txBox="1">
            <a:spLocks noGrp="1"/>
          </p:cNvSpPr>
          <p:nvPr>
            <p:ph type="title"/>
          </p:nvPr>
        </p:nvSpPr>
        <p:spPr>
          <a:xfrm>
            <a:off x="231725" y="205975"/>
            <a:ext cx="8627100" cy="8574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sz="3600" b="1">
                <a:solidFill>
                  <a:srgbClr val="008000"/>
                </a:solidFill>
              </a:rPr>
              <a:t>Supply Side of Market: Number of Firms</a:t>
            </a:r>
            <a:endParaRPr sz="3600" b="1">
              <a:solidFill>
                <a:srgbClr val="008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3">
                                            <p:txEl>
                                              <p:pRg st="0" end="0"/>
                                            </p:txEl>
                                          </p:spTgt>
                                        </p:tgtEl>
                                        <p:attrNameLst>
                                          <p:attrName>style.visibility</p:attrName>
                                        </p:attrNameLst>
                                      </p:cBhvr>
                                      <p:to>
                                        <p:strVal val="visible"/>
                                      </p:to>
                                    </p:set>
                                    <p:animEffect transition="in" filter="fade">
                                      <p:cBhvr>
                                        <p:cTn id="7" dur="1000"/>
                                        <p:tgtEl>
                                          <p:spTgt spid="2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03">
                                            <p:txEl>
                                              <p:pRg st="1" end="1"/>
                                            </p:txEl>
                                          </p:spTgt>
                                        </p:tgtEl>
                                        <p:attrNameLst>
                                          <p:attrName>style.visibility</p:attrName>
                                        </p:attrNameLst>
                                      </p:cBhvr>
                                      <p:to>
                                        <p:strVal val="visible"/>
                                      </p:to>
                                    </p:set>
                                    <p:animEffect transition="in" filter="fade">
                                      <p:cBhvr>
                                        <p:cTn id="12" dur="1000"/>
                                        <p:tgtEl>
                                          <p:spTgt spid="22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03">
                                            <p:txEl>
                                              <p:pRg st="2" end="2"/>
                                            </p:txEl>
                                          </p:spTgt>
                                        </p:tgtEl>
                                        <p:attrNameLst>
                                          <p:attrName>style.visibility</p:attrName>
                                        </p:attrNameLst>
                                      </p:cBhvr>
                                      <p:to>
                                        <p:strVal val="visible"/>
                                      </p:to>
                                    </p:set>
                                    <p:animEffect transition="in" filter="fade">
                                      <p:cBhvr>
                                        <p:cTn id="17" dur="1000"/>
                                        <p:tgtEl>
                                          <p:spTgt spid="22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03">
                                            <p:txEl>
                                              <p:pRg st="3" end="3"/>
                                            </p:txEl>
                                          </p:spTgt>
                                        </p:tgtEl>
                                        <p:attrNameLst>
                                          <p:attrName>style.visibility</p:attrName>
                                        </p:attrNameLst>
                                      </p:cBhvr>
                                      <p:to>
                                        <p:strVal val="visible"/>
                                      </p:to>
                                    </p:set>
                                    <p:animEffect transition="in" filter="fade">
                                      <p:cBhvr>
                                        <p:cTn id="22" dur="1000"/>
                                        <p:tgtEl>
                                          <p:spTgt spid="22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03">
                                            <p:txEl>
                                              <p:pRg st="4" end="4"/>
                                            </p:txEl>
                                          </p:spTgt>
                                        </p:tgtEl>
                                        <p:attrNameLst>
                                          <p:attrName>style.visibility</p:attrName>
                                        </p:attrNameLst>
                                      </p:cBhvr>
                                      <p:to>
                                        <p:strVal val="visible"/>
                                      </p:to>
                                    </p:set>
                                    <p:animEffect transition="in" filter="fade">
                                      <p:cBhvr>
                                        <p:cTn id="27" dur="1000"/>
                                        <p:tgtEl>
                                          <p:spTgt spid="22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03">
                                            <p:txEl>
                                              <p:pRg st="5" end="5"/>
                                            </p:txEl>
                                          </p:spTgt>
                                        </p:tgtEl>
                                        <p:attrNameLst>
                                          <p:attrName>style.visibility</p:attrName>
                                        </p:attrNameLst>
                                      </p:cBhvr>
                                      <p:to>
                                        <p:strVal val="visible"/>
                                      </p:to>
                                    </p:set>
                                    <p:animEffect transition="in" filter="fade">
                                      <p:cBhvr>
                                        <p:cTn id="32" dur="1000"/>
                                        <p:tgtEl>
                                          <p:spTgt spid="220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03">
                                            <p:txEl>
                                              <p:pRg st="6" end="6"/>
                                            </p:txEl>
                                          </p:spTgt>
                                        </p:tgtEl>
                                        <p:attrNameLst>
                                          <p:attrName>style.visibility</p:attrName>
                                        </p:attrNameLst>
                                      </p:cBhvr>
                                      <p:to>
                                        <p:strVal val="visible"/>
                                      </p:to>
                                    </p:set>
                                    <p:animEffect transition="in" filter="fade">
                                      <p:cBhvr>
                                        <p:cTn id="37" dur="1000"/>
                                        <p:tgtEl>
                                          <p:spTgt spid="220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03">
                                            <p:txEl>
                                              <p:pRg st="7" end="7"/>
                                            </p:txEl>
                                          </p:spTgt>
                                        </p:tgtEl>
                                        <p:attrNameLst>
                                          <p:attrName>style.visibility</p:attrName>
                                        </p:attrNameLst>
                                      </p:cBhvr>
                                      <p:to>
                                        <p:strVal val="visible"/>
                                      </p:to>
                                    </p:set>
                                    <p:animEffect transition="in" filter="fade">
                                      <p:cBhvr>
                                        <p:cTn id="42" dur="1000"/>
                                        <p:tgtEl>
                                          <p:spTgt spid="220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03">
                                            <p:txEl>
                                              <p:pRg st="8" end="8"/>
                                            </p:txEl>
                                          </p:spTgt>
                                        </p:tgtEl>
                                        <p:attrNameLst>
                                          <p:attrName>style.visibility</p:attrName>
                                        </p:attrNameLst>
                                      </p:cBhvr>
                                      <p:to>
                                        <p:strVal val="visible"/>
                                      </p:to>
                                    </p:set>
                                    <p:animEffect transition="in" filter="fade">
                                      <p:cBhvr>
                                        <p:cTn id="47" dur="1000"/>
                                        <p:tgtEl>
                                          <p:spTgt spid="220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03">
                                            <p:txEl>
                                              <p:pRg st="9" end="9"/>
                                            </p:txEl>
                                          </p:spTgt>
                                        </p:tgtEl>
                                        <p:attrNameLst>
                                          <p:attrName>style.visibility</p:attrName>
                                        </p:attrNameLst>
                                      </p:cBhvr>
                                      <p:to>
                                        <p:strVal val="visible"/>
                                      </p:to>
                                    </p:set>
                                    <p:animEffect transition="in" filter="fade">
                                      <p:cBhvr>
                                        <p:cTn id="52" dur="1000"/>
                                        <p:tgtEl>
                                          <p:spTgt spid="22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211"/>
        <p:cNvGrpSpPr/>
        <p:nvPr/>
      </p:nvGrpSpPr>
      <p:grpSpPr>
        <a:xfrm>
          <a:off x="0" y="0"/>
          <a:ext cx="0" cy="0"/>
          <a:chOff x="0" y="0"/>
          <a:chExt cx="0" cy="0"/>
        </a:xfrm>
      </p:grpSpPr>
      <p:sp>
        <p:nvSpPr>
          <p:cNvPr id="2212" name="Google Shape;2212;p101"/>
          <p:cNvSpPr txBox="1">
            <a:spLocks noGrp="1"/>
          </p:cNvSpPr>
          <p:nvPr>
            <p:ph type="body" idx="1"/>
          </p:nvPr>
        </p:nvSpPr>
        <p:spPr>
          <a:xfrm>
            <a:off x="457200" y="1123951"/>
            <a:ext cx="8229600" cy="3394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800">
                <a:solidFill>
                  <a:schemeClr val="dk1"/>
                </a:solidFill>
              </a:rPr>
              <a:t>Improvement in the technique of production reduces cost of production. This leads to increase in profit and hence an increase in supply.</a:t>
            </a: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endParaRPr sz="2800" b="1">
              <a:solidFill>
                <a:schemeClr val="lt1"/>
              </a:solidFill>
              <a:highlight>
                <a:srgbClr val="FF0000"/>
              </a:highlight>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lnSpc>
                <a:spcPct val="90000"/>
              </a:lnSpc>
              <a:spcBef>
                <a:spcPts val="0"/>
              </a:spcBef>
              <a:spcAft>
                <a:spcPts val="0"/>
              </a:spcAft>
              <a:buNone/>
            </a:pPr>
            <a:endParaRPr sz="2800">
              <a:solidFill>
                <a:schemeClr val="dk1"/>
              </a:solidFill>
            </a:endParaRPr>
          </a:p>
          <a:p>
            <a:pPr marL="0" lvl="0" indent="0" algn="l" rtl="0">
              <a:lnSpc>
                <a:spcPct val="90000"/>
              </a:lnSpc>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r>
              <a:rPr lang="en" sz="2800">
                <a:solidFill>
                  <a:srgbClr val="212529"/>
                </a:solidFill>
                <a:highlight>
                  <a:srgbClr val="FFFFFF"/>
                </a:highlight>
              </a:rPr>
              <a:t> </a:t>
            </a:r>
            <a:endParaRPr sz="2800" b="1" i="1" u="sng">
              <a:solidFill>
                <a:schemeClr val="lt1"/>
              </a:solidFill>
              <a:highlight>
                <a:srgbClr val="FF0000"/>
              </a:highlight>
            </a:endParaRPr>
          </a:p>
          <a:p>
            <a:pPr marL="0" lvl="0" indent="0" algn="l" rtl="0">
              <a:spcBef>
                <a:spcPts val="0"/>
              </a:spcBef>
              <a:spcAft>
                <a:spcPts val="0"/>
              </a:spcAft>
              <a:buNone/>
            </a:pPr>
            <a:endParaRPr sz="2800">
              <a:solidFill>
                <a:schemeClr val="dk1"/>
              </a:solidFill>
            </a:endParaRPr>
          </a:p>
          <a:p>
            <a:pPr marL="0" lvl="0" indent="0" algn="l" rtl="0">
              <a:spcBef>
                <a:spcPts val="360"/>
              </a:spcBef>
              <a:spcAft>
                <a:spcPts val="0"/>
              </a:spcAft>
              <a:buNone/>
            </a:pPr>
            <a:endParaRPr sz="2800"/>
          </a:p>
        </p:txBody>
      </p:sp>
      <p:sp>
        <p:nvSpPr>
          <p:cNvPr id="2213" name="Google Shape;2213;p101"/>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85</a:t>
            </a:fld>
            <a:endParaRPr/>
          </a:p>
        </p:txBody>
      </p:sp>
      <p:sp>
        <p:nvSpPr>
          <p:cNvPr id="2214" name="Google Shape;2214;p101"/>
          <p:cNvSpPr txBox="1">
            <a:spLocks noGrp="1"/>
          </p:cNvSpPr>
          <p:nvPr>
            <p:ph type="title"/>
          </p:nvPr>
        </p:nvSpPr>
        <p:spPr>
          <a:xfrm>
            <a:off x="231725" y="205975"/>
            <a:ext cx="8627100" cy="8574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sz="3600" b="1">
                <a:solidFill>
                  <a:srgbClr val="008000"/>
                </a:solidFill>
              </a:rPr>
              <a:t>Supply Side of Market: Technology</a:t>
            </a:r>
            <a:endParaRPr sz="3600" b="1">
              <a:solidFill>
                <a:srgbClr val="008000"/>
              </a:solidFill>
            </a:endParaRPr>
          </a:p>
        </p:txBody>
      </p:sp>
      <p:pic>
        <p:nvPicPr>
          <p:cNvPr id="2215" name="Google Shape;2215;p101"/>
          <p:cNvPicPr preferRelativeResize="0"/>
          <p:nvPr/>
        </p:nvPicPr>
        <p:blipFill>
          <a:blip r:embed="rId3">
            <a:alphaModFix/>
          </a:blip>
          <a:stretch>
            <a:fillRect/>
          </a:stretch>
        </p:blipFill>
        <p:spPr>
          <a:xfrm>
            <a:off x="2621350" y="2514875"/>
            <a:ext cx="3847850" cy="2526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12">
                                            <p:txEl>
                                              <p:pRg st="0" end="0"/>
                                            </p:txEl>
                                          </p:spTgt>
                                        </p:tgtEl>
                                        <p:attrNameLst>
                                          <p:attrName>style.visibility</p:attrName>
                                        </p:attrNameLst>
                                      </p:cBhvr>
                                      <p:to>
                                        <p:strVal val="visible"/>
                                      </p:to>
                                    </p:set>
                                    <p:animEffect transition="in" filter="fade">
                                      <p:cBhvr>
                                        <p:cTn id="7" dur="1000"/>
                                        <p:tgtEl>
                                          <p:spTgt spid="22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2">
                                            <p:txEl>
                                              <p:pRg st="1" end="1"/>
                                            </p:txEl>
                                          </p:spTgt>
                                        </p:tgtEl>
                                        <p:attrNameLst>
                                          <p:attrName>style.visibility</p:attrName>
                                        </p:attrNameLst>
                                      </p:cBhvr>
                                      <p:to>
                                        <p:strVal val="visible"/>
                                      </p:to>
                                    </p:set>
                                    <p:animEffect transition="in" filter="fade">
                                      <p:cBhvr>
                                        <p:cTn id="12" dur="1000"/>
                                        <p:tgtEl>
                                          <p:spTgt spid="22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12">
                                            <p:txEl>
                                              <p:pRg st="2" end="2"/>
                                            </p:txEl>
                                          </p:spTgt>
                                        </p:tgtEl>
                                        <p:attrNameLst>
                                          <p:attrName>style.visibility</p:attrName>
                                        </p:attrNameLst>
                                      </p:cBhvr>
                                      <p:to>
                                        <p:strVal val="visible"/>
                                      </p:to>
                                    </p:set>
                                    <p:animEffect transition="in" filter="fade">
                                      <p:cBhvr>
                                        <p:cTn id="17" dur="1000"/>
                                        <p:tgtEl>
                                          <p:spTgt spid="22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12">
                                            <p:txEl>
                                              <p:pRg st="3" end="3"/>
                                            </p:txEl>
                                          </p:spTgt>
                                        </p:tgtEl>
                                        <p:attrNameLst>
                                          <p:attrName>style.visibility</p:attrName>
                                        </p:attrNameLst>
                                      </p:cBhvr>
                                      <p:to>
                                        <p:strVal val="visible"/>
                                      </p:to>
                                    </p:set>
                                    <p:animEffect transition="in" filter="fade">
                                      <p:cBhvr>
                                        <p:cTn id="22" dur="1000"/>
                                        <p:tgtEl>
                                          <p:spTgt spid="22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12">
                                            <p:txEl>
                                              <p:pRg st="4" end="4"/>
                                            </p:txEl>
                                          </p:spTgt>
                                        </p:tgtEl>
                                        <p:attrNameLst>
                                          <p:attrName>style.visibility</p:attrName>
                                        </p:attrNameLst>
                                      </p:cBhvr>
                                      <p:to>
                                        <p:strVal val="visible"/>
                                      </p:to>
                                    </p:set>
                                    <p:animEffect transition="in" filter="fade">
                                      <p:cBhvr>
                                        <p:cTn id="27" dur="1000"/>
                                        <p:tgtEl>
                                          <p:spTgt spid="22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12">
                                            <p:txEl>
                                              <p:pRg st="5" end="5"/>
                                            </p:txEl>
                                          </p:spTgt>
                                        </p:tgtEl>
                                        <p:attrNameLst>
                                          <p:attrName>style.visibility</p:attrName>
                                        </p:attrNameLst>
                                      </p:cBhvr>
                                      <p:to>
                                        <p:strVal val="visible"/>
                                      </p:to>
                                    </p:set>
                                    <p:animEffect transition="in" filter="fade">
                                      <p:cBhvr>
                                        <p:cTn id="32" dur="1000"/>
                                        <p:tgtEl>
                                          <p:spTgt spid="22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12">
                                            <p:txEl>
                                              <p:pRg st="6" end="6"/>
                                            </p:txEl>
                                          </p:spTgt>
                                        </p:tgtEl>
                                        <p:attrNameLst>
                                          <p:attrName>style.visibility</p:attrName>
                                        </p:attrNameLst>
                                      </p:cBhvr>
                                      <p:to>
                                        <p:strVal val="visible"/>
                                      </p:to>
                                    </p:set>
                                    <p:animEffect transition="in" filter="fade">
                                      <p:cBhvr>
                                        <p:cTn id="37" dur="1000"/>
                                        <p:tgtEl>
                                          <p:spTgt spid="221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12">
                                            <p:txEl>
                                              <p:pRg st="7" end="7"/>
                                            </p:txEl>
                                          </p:spTgt>
                                        </p:tgtEl>
                                        <p:attrNameLst>
                                          <p:attrName>style.visibility</p:attrName>
                                        </p:attrNameLst>
                                      </p:cBhvr>
                                      <p:to>
                                        <p:strVal val="visible"/>
                                      </p:to>
                                    </p:set>
                                    <p:animEffect transition="in" filter="fade">
                                      <p:cBhvr>
                                        <p:cTn id="42" dur="1000"/>
                                        <p:tgtEl>
                                          <p:spTgt spid="221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12">
                                            <p:txEl>
                                              <p:pRg st="8" end="8"/>
                                            </p:txEl>
                                          </p:spTgt>
                                        </p:tgtEl>
                                        <p:attrNameLst>
                                          <p:attrName>style.visibility</p:attrName>
                                        </p:attrNameLst>
                                      </p:cBhvr>
                                      <p:to>
                                        <p:strVal val="visible"/>
                                      </p:to>
                                    </p:set>
                                    <p:animEffect transition="in" filter="fade">
                                      <p:cBhvr>
                                        <p:cTn id="47" dur="1000"/>
                                        <p:tgtEl>
                                          <p:spTgt spid="221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12">
                                            <p:txEl>
                                              <p:pRg st="9" end="9"/>
                                            </p:txEl>
                                          </p:spTgt>
                                        </p:tgtEl>
                                        <p:attrNameLst>
                                          <p:attrName>style.visibility</p:attrName>
                                        </p:attrNameLst>
                                      </p:cBhvr>
                                      <p:to>
                                        <p:strVal val="visible"/>
                                      </p:to>
                                    </p:set>
                                    <p:animEffect transition="in" filter="fade">
                                      <p:cBhvr>
                                        <p:cTn id="52" dur="1000"/>
                                        <p:tgtEl>
                                          <p:spTgt spid="221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12">
                                            <p:txEl>
                                              <p:pRg st="10" end="10"/>
                                            </p:txEl>
                                          </p:spTgt>
                                        </p:tgtEl>
                                        <p:attrNameLst>
                                          <p:attrName>style.visibility</p:attrName>
                                        </p:attrNameLst>
                                      </p:cBhvr>
                                      <p:to>
                                        <p:strVal val="visible"/>
                                      </p:to>
                                    </p:set>
                                    <p:animEffect transition="in" filter="fade">
                                      <p:cBhvr>
                                        <p:cTn id="57" dur="1000"/>
                                        <p:tgtEl>
                                          <p:spTgt spid="221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12">
                                            <p:txEl>
                                              <p:pRg st="11" end="11"/>
                                            </p:txEl>
                                          </p:spTgt>
                                        </p:tgtEl>
                                        <p:attrNameLst>
                                          <p:attrName>style.visibility</p:attrName>
                                        </p:attrNameLst>
                                      </p:cBhvr>
                                      <p:to>
                                        <p:strVal val="visible"/>
                                      </p:to>
                                    </p:set>
                                    <p:animEffect transition="in" filter="fade">
                                      <p:cBhvr>
                                        <p:cTn id="62" dur="1000"/>
                                        <p:tgtEl>
                                          <p:spTgt spid="221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p102"/>
          <p:cNvSpPr txBox="1">
            <a:spLocks noGrp="1"/>
          </p:cNvSpPr>
          <p:nvPr>
            <p:ph type="body" idx="1"/>
          </p:nvPr>
        </p:nvSpPr>
        <p:spPr>
          <a:xfrm>
            <a:off x="457200" y="1200151"/>
            <a:ext cx="8229600" cy="3394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800">
                <a:solidFill>
                  <a:schemeClr val="dk1"/>
                </a:solidFill>
              </a:rPr>
              <a:t>If the factor price reduces, cost of production also reduces and supply increases and vice versa.</a:t>
            </a:r>
            <a:endParaRPr sz="2800">
              <a:solidFill>
                <a:srgbClr val="000000"/>
              </a:solidFill>
            </a:endParaRPr>
          </a:p>
          <a:p>
            <a:pPr marL="0" lvl="0" indent="0" algn="l" rtl="0">
              <a:spcBef>
                <a:spcPts val="0"/>
              </a:spcBef>
              <a:spcAft>
                <a:spcPts val="0"/>
              </a:spcAft>
              <a:buNone/>
            </a:pPr>
            <a:endParaRPr sz="2800" b="1">
              <a:solidFill>
                <a:schemeClr val="lt1"/>
              </a:solidFill>
              <a:highlight>
                <a:srgbClr val="FF0000"/>
              </a:highlight>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lnSpc>
                <a:spcPct val="90000"/>
              </a:lnSpc>
              <a:spcBef>
                <a:spcPts val="0"/>
              </a:spcBef>
              <a:spcAft>
                <a:spcPts val="0"/>
              </a:spcAft>
              <a:buNone/>
            </a:pPr>
            <a:endParaRPr sz="2800">
              <a:solidFill>
                <a:schemeClr val="dk1"/>
              </a:solidFill>
            </a:endParaRPr>
          </a:p>
          <a:p>
            <a:pPr marL="0" lvl="0" indent="0" algn="l" rtl="0">
              <a:lnSpc>
                <a:spcPct val="90000"/>
              </a:lnSpc>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r>
              <a:rPr lang="en" sz="2800">
                <a:solidFill>
                  <a:srgbClr val="212529"/>
                </a:solidFill>
                <a:highlight>
                  <a:srgbClr val="FFFFFF"/>
                </a:highlight>
              </a:rPr>
              <a:t> </a:t>
            </a:r>
            <a:endParaRPr sz="2800" b="1" i="1" u="sng">
              <a:solidFill>
                <a:schemeClr val="lt1"/>
              </a:solidFill>
              <a:highlight>
                <a:srgbClr val="FF0000"/>
              </a:highlight>
            </a:endParaRPr>
          </a:p>
          <a:p>
            <a:pPr marL="0" lvl="0" indent="0" algn="l" rtl="0">
              <a:spcBef>
                <a:spcPts val="0"/>
              </a:spcBef>
              <a:spcAft>
                <a:spcPts val="0"/>
              </a:spcAft>
              <a:buNone/>
            </a:pPr>
            <a:endParaRPr sz="2800">
              <a:solidFill>
                <a:schemeClr val="dk1"/>
              </a:solidFill>
            </a:endParaRPr>
          </a:p>
          <a:p>
            <a:pPr marL="0" lvl="0" indent="0" algn="l" rtl="0">
              <a:spcBef>
                <a:spcPts val="360"/>
              </a:spcBef>
              <a:spcAft>
                <a:spcPts val="0"/>
              </a:spcAft>
              <a:buNone/>
            </a:pPr>
            <a:endParaRPr sz="2800"/>
          </a:p>
        </p:txBody>
      </p:sp>
      <p:sp>
        <p:nvSpPr>
          <p:cNvPr id="2221" name="Google Shape;2221;p102"/>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86</a:t>
            </a:fld>
            <a:endParaRPr/>
          </a:p>
        </p:txBody>
      </p:sp>
      <p:pic>
        <p:nvPicPr>
          <p:cNvPr id="2222" name="Google Shape;2222;p102"/>
          <p:cNvPicPr preferRelativeResize="0"/>
          <p:nvPr/>
        </p:nvPicPr>
        <p:blipFill rotWithShape="1">
          <a:blip r:embed="rId3">
            <a:alphaModFix/>
          </a:blip>
          <a:srcRect t="7789" b="2988"/>
          <a:stretch/>
        </p:blipFill>
        <p:spPr>
          <a:xfrm>
            <a:off x="2890825" y="2411000"/>
            <a:ext cx="3137300" cy="2735825"/>
          </a:xfrm>
          <a:prstGeom prst="rect">
            <a:avLst/>
          </a:prstGeom>
          <a:noFill/>
          <a:ln>
            <a:noFill/>
          </a:ln>
        </p:spPr>
      </p:pic>
      <p:sp>
        <p:nvSpPr>
          <p:cNvPr id="2223" name="Google Shape;2223;p102"/>
          <p:cNvSpPr txBox="1">
            <a:spLocks noGrp="1"/>
          </p:cNvSpPr>
          <p:nvPr>
            <p:ph type="title"/>
          </p:nvPr>
        </p:nvSpPr>
        <p:spPr>
          <a:xfrm>
            <a:off x="231725" y="205975"/>
            <a:ext cx="8627100" cy="8574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sz="3600" b="1">
                <a:solidFill>
                  <a:srgbClr val="008000"/>
                </a:solidFill>
              </a:rPr>
              <a:t>Supply Side of Market: Price of Factors of Production</a:t>
            </a:r>
            <a:endParaRPr sz="3600" b="1">
              <a:solidFill>
                <a:srgbClr val="008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20">
                                            <p:txEl>
                                              <p:pRg st="0" end="0"/>
                                            </p:txEl>
                                          </p:spTgt>
                                        </p:tgtEl>
                                        <p:attrNameLst>
                                          <p:attrName>style.visibility</p:attrName>
                                        </p:attrNameLst>
                                      </p:cBhvr>
                                      <p:to>
                                        <p:strVal val="visible"/>
                                      </p:to>
                                    </p:set>
                                    <p:animEffect transition="in" filter="fade">
                                      <p:cBhvr>
                                        <p:cTn id="7" dur="1000"/>
                                        <p:tgtEl>
                                          <p:spTgt spid="22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0">
                                            <p:txEl>
                                              <p:pRg st="1" end="1"/>
                                            </p:txEl>
                                          </p:spTgt>
                                        </p:tgtEl>
                                        <p:attrNameLst>
                                          <p:attrName>style.visibility</p:attrName>
                                        </p:attrNameLst>
                                      </p:cBhvr>
                                      <p:to>
                                        <p:strVal val="visible"/>
                                      </p:to>
                                    </p:set>
                                    <p:animEffect transition="in" filter="fade">
                                      <p:cBhvr>
                                        <p:cTn id="12" dur="1000"/>
                                        <p:tgtEl>
                                          <p:spTgt spid="22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20">
                                            <p:txEl>
                                              <p:pRg st="2" end="2"/>
                                            </p:txEl>
                                          </p:spTgt>
                                        </p:tgtEl>
                                        <p:attrNameLst>
                                          <p:attrName>style.visibility</p:attrName>
                                        </p:attrNameLst>
                                      </p:cBhvr>
                                      <p:to>
                                        <p:strVal val="visible"/>
                                      </p:to>
                                    </p:set>
                                    <p:animEffect transition="in" filter="fade">
                                      <p:cBhvr>
                                        <p:cTn id="17" dur="1000"/>
                                        <p:tgtEl>
                                          <p:spTgt spid="22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20">
                                            <p:txEl>
                                              <p:pRg st="3" end="3"/>
                                            </p:txEl>
                                          </p:spTgt>
                                        </p:tgtEl>
                                        <p:attrNameLst>
                                          <p:attrName>style.visibility</p:attrName>
                                        </p:attrNameLst>
                                      </p:cBhvr>
                                      <p:to>
                                        <p:strVal val="visible"/>
                                      </p:to>
                                    </p:set>
                                    <p:animEffect transition="in" filter="fade">
                                      <p:cBhvr>
                                        <p:cTn id="22" dur="1000"/>
                                        <p:tgtEl>
                                          <p:spTgt spid="222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20">
                                            <p:txEl>
                                              <p:pRg st="4" end="4"/>
                                            </p:txEl>
                                          </p:spTgt>
                                        </p:tgtEl>
                                        <p:attrNameLst>
                                          <p:attrName>style.visibility</p:attrName>
                                        </p:attrNameLst>
                                      </p:cBhvr>
                                      <p:to>
                                        <p:strVal val="visible"/>
                                      </p:to>
                                    </p:set>
                                    <p:animEffect transition="in" filter="fade">
                                      <p:cBhvr>
                                        <p:cTn id="27" dur="1000"/>
                                        <p:tgtEl>
                                          <p:spTgt spid="222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20">
                                            <p:txEl>
                                              <p:pRg st="5" end="5"/>
                                            </p:txEl>
                                          </p:spTgt>
                                        </p:tgtEl>
                                        <p:attrNameLst>
                                          <p:attrName>style.visibility</p:attrName>
                                        </p:attrNameLst>
                                      </p:cBhvr>
                                      <p:to>
                                        <p:strVal val="visible"/>
                                      </p:to>
                                    </p:set>
                                    <p:animEffect transition="in" filter="fade">
                                      <p:cBhvr>
                                        <p:cTn id="32" dur="1000"/>
                                        <p:tgtEl>
                                          <p:spTgt spid="222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20">
                                            <p:txEl>
                                              <p:pRg st="6" end="6"/>
                                            </p:txEl>
                                          </p:spTgt>
                                        </p:tgtEl>
                                        <p:attrNameLst>
                                          <p:attrName>style.visibility</p:attrName>
                                        </p:attrNameLst>
                                      </p:cBhvr>
                                      <p:to>
                                        <p:strVal val="visible"/>
                                      </p:to>
                                    </p:set>
                                    <p:animEffect transition="in" filter="fade">
                                      <p:cBhvr>
                                        <p:cTn id="37" dur="1000"/>
                                        <p:tgtEl>
                                          <p:spTgt spid="222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20">
                                            <p:txEl>
                                              <p:pRg st="7" end="7"/>
                                            </p:txEl>
                                          </p:spTgt>
                                        </p:tgtEl>
                                        <p:attrNameLst>
                                          <p:attrName>style.visibility</p:attrName>
                                        </p:attrNameLst>
                                      </p:cBhvr>
                                      <p:to>
                                        <p:strVal val="visible"/>
                                      </p:to>
                                    </p:set>
                                    <p:animEffect transition="in" filter="fade">
                                      <p:cBhvr>
                                        <p:cTn id="42" dur="1000"/>
                                        <p:tgtEl>
                                          <p:spTgt spid="222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20">
                                            <p:txEl>
                                              <p:pRg st="8" end="8"/>
                                            </p:txEl>
                                          </p:spTgt>
                                        </p:tgtEl>
                                        <p:attrNameLst>
                                          <p:attrName>style.visibility</p:attrName>
                                        </p:attrNameLst>
                                      </p:cBhvr>
                                      <p:to>
                                        <p:strVal val="visible"/>
                                      </p:to>
                                    </p:set>
                                    <p:animEffect transition="in" filter="fade">
                                      <p:cBhvr>
                                        <p:cTn id="47" dur="1000"/>
                                        <p:tgtEl>
                                          <p:spTgt spid="222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20">
                                            <p:txEl>
                                              <p:pRg st="9" end="9"/>
                                            </p:txEl>
                                          </p:spTgt>
                                        </p:tgtEl>
                                        <p:attrNameLst>
                                          <p:attrName>style.visibility</p:attrName>
                                        </p:attrNameLst>
                                      </p:cBhvr>
                                      <p:to>
                                        <p:strVal val="visible"/>
                                      </p:to>
                                    </p:set>
                                    <p:animEffect transition="in" filter="fade">
                                      <p:cBhvr>
                                        <p:cTn id="52" dur="1000"/>
                                        <p:tgtEl>
                                          <p:spTgt spid="222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20">
                                            <p:txEl>
                                              <p:pRg st="10" end="10"/>
                                            </p:txEl>
                                          </p:spTgt>
                                        </p:tgtEl>
                                        <p:attrNameLst>
                                          <p:attrName>style.visibility</p:attrName>
                                        </p:attrNameLst>
                                      </p:cBhvr>
                                      <p:to>
                                        <p:strVal val="visible"/>
                                      </p:to>
                                    </p:set>
                                    <p:animEffect transition="in" filter="fade">
                                      <p:cBhvr>
                                        <p:cTn id="57" dur="1000"/>
                                        <p:tgtEl>
                                          <p:spTgt spid="222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227"/>
        <p:cNvGrpSpPr/>
        <p:nvPr/>
      </p:nvGrpSpPr>
      <p:grpSpPr>
        <a:xfrm>
          <a:off x="0" y="0"/>
          <a:ext cx="0" cy="0"/>
          <a:chOff x="0" y="0"/>
          <a:chExt cx="0" cy="0"/>
        </a:xfrm>
      </p:grpSpPr>
      <p:sp>
        <p:nvSpPr>
          <p:cNvPr id="2228" name="Google Shape;2228;p103"/>
          <p:cNvSpPr txBox="1">
            <a:spLocks noGrp="1"/>
          </p:cNvSpPr>
          <p:nvPr>
            <p:ph type="body" idx="1"/>
          </p:nvPr>
        </p:nvSpPr>
        <p:spPr>
          <a:xfrm>
            <a:off x="457200" y="1200151"/>
            <a:ext cx="8229600" cy="3394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800">
                <a:solidFill>
                  <a:schemeClr val="dk1"/>
                </a:solidFill>
              </a:rPr>
              <a:t>If the producer expects the price of the commodity to increase in near future, current supply of the commodity would reduce and vice versa.</a:t>
            </a:r>
            <a:endParaRPr sz="2800">
              <a:solidFill>
                <a:srgbClr val="000000"/>
              </a:solidFill>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lt1"/>
              </a:solidFill>
              <a:highlight>
                <a:srgbClr val="FF0000"/>
              </a:highlight>
            </a:endParaRPr>
          </a:p>
          <a:p>
            <a:pPr marL="0" lvl="0" indent="0" algn="l" rtl="0">
              <a:spcBef>
                <a:spcPts val="0"/>
              </a:spcBef>
              <a:spcAft>
                <a:spcPts val="0"/>
              </a:spcAft>
              <a:buNone/>
            </a:pPr>
            <a:endParaRPr sz="2800" b="1">
              <a:solidFill>
                <a:schemeClr val="lt1"/>
              </a:solidFill>
              <a:highlight>
                <a:srgbClr val="FF0000"/>
              </a:highlight>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lnSpc>
                <a:spcPct val="90000"/>
              </a:lnSpc>
              <a:spcBef>
                <a:spcPts val="0"/>
              </a:spcBef>
              <a:spcAft>
                <a:spcPts val="0"/>
              </a:spcAft>
              <a:buNone/>
            </a:pPr>
            <a:endParaRPr sz="2800">
              <a:solidFill>
                <a:schemeClr val="dk1"/>
              </a:solidFill>
            </a:endParaRPr>
          </a:p>
          <a:p>
            <a:pPr marL="0" lvl="0" indent="0" algn="l" rtl="0">
              <a:lnSpc>
                <a:spcPct val="90000"/>
              </a:lnSpc>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r>
              <a:rPr lang="en" sz="2800">
                <a:solidFill>
                  <a:srgbClr val="212529"/>
                </a:solidFill>
                <a:highlight>
                  <a:srgbClr val="FFFFFF"/>
                </a:highlight>
              </a:rPr>
              <a:t> </a:t>
            </a:r>
            <a:endParaRPr sz="2800" b="1" i="1" u="sng">
              <a:solidFill>
                <a:schemeClr val="lt1"/>
              </a:solidFill>
              <a:highlight>
                <a:srgbClr val="FF0000"/>
              </a:highlight>
            </a:endParaRPr>
          </a:p>
          <a:p>
            <a:pPr marL="0" lvl="0" indent="0" algn="l" rtl="0">
              <a:spcBef>
                <a:spcPts val="0"/>
              </a:spcBef>
              <a:spcAft>
                <a:spcPts val="0"/>
              </a:spcAft>
              <a:buNone/>
            </a:pPr>
            <a:endParaRPr sz="2800">
              <a:solidFill>
                <a:schemeClr val="dk1"/>
              </a:solidFill>
            </a:endParaRPr>
          </a:p>
          <a:p>
            <a:pPr marL="0" lvl="0" indent="0" algn="l" rtl="0">
              <a:spcBef>
                <a:spcPts val="360"/>
              </a:spcBef>
              <a:spcAft>
                <a:spcPts val="0"/>
              </a:spcAft>
              <a:buNone/>
            </a:pPr>
            <a:endParaRPr sz="2800"/>
          </a:p>
        </p:txBody>
      </p:sp>
      <p:sp>
        <p:nvSpPr>
          <p:cNvPr id="2229" name="Google Shape;2229;p103"/>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87</a:t>
            </a:fld>
            <a:endParaRPr/>
          </a:p>
        </p:txBody>
      </p:sp>
      <p:pic>
        <p:nvPicPr>
          <p:cNvPr id="2230" name="Google Shape;2230;p103"/>
          <p:cNvPicPr preferRelativeResize="0"/>
          <p:nvPr/>
        </p:nvPicPr>
        <p:blipFill>
          <a:blip r:embed="rId3">
            <a:alphaModFix/>
          </a:blip>
          <a:stretch>
            <a:fillRect/>
          </a:stretch>
        </p:blipFill>
        <p:spPr>
          <a:xfrm>
            <a:off x="6553200" y="2322362"/>
            <a:ext cx="2574125" cy="2833713"/>
          </a:xfrm>
          <a:prstGeom prst="rect">
            <a:avLst/>
          </a:prstGeom>
          <a:noFill/>
          <a:ln>
            <a:noFill/>
          </a:ln>
        </p:spPr>
      </p:pic>
      <p:pic>
        <p:nvPicPr>
          <p:cNvPr id="2231" name="Google Shape;2231;p103"/>
          <p:cNvPicPr preferRelativeResize="0"/>
          <p:nvPr/>
        </p:nvPicPr>
        <p:blipFill>
          <a:blip r:embed="rId4">
            <a:alphaModFix/>
          </a:blip>
          <a:stretch>
            <a:fillRect/>
          </a:stretch>
        </p:blipFill>
        <p:spPr>
          <a:xfrm>
            <a:off x="-69150" y="2944375"/>
            <a:ext cx="2381825" cy="2211701"/>
          </a:xfrm>
          <a:prstGeom prst="rect">
            <a:avLst/>
          </a:prstGeom>
          <a:noFill/>
          <a:ln>
            <a:noFill/>
          </a:ln>
        </p:spPr>
      </p:pic>
      <p:sp>
        <p:nvSpPr>
          <p:cNvPr id="2232" name="Google Shape;2232;p103"/>
          <p:cNvSpPr txBox="1">
            <a:spLocks noGrp="1"/>
          </p:cNvSpPr>
          <p:nvPr>
            <p:ph type="title"/>
          </p:nvPr>
        </p:nvSpPr>
        <p:spPr>
          <a:xfrm>
            <a:off x="231725" y="205975"/>
            <a:ext cx="8627100" cy="8574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sz="3600" b="1">
                <a:solidFill>
                  <a:srgbClr val="008000"/>
                </a:solidFill>
              </a:rPr>
              <a:t>Supply Side of Market: Expected Future Price</a:t>
            </a:r>
            <a:endParaRPr sz="3600" b="1">
              <a:solidFill>
                <a:srgbClr val="008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28">
                                            <p:txEl>
                                              <p:pRg st="0" end="0"/>
                                            </p:txEl>
                                          </p:spTgt>
                                        </p:tgtEl>
                                        <p:attrNameLst>
                                          <p:attrName>style.visibility</p:attrName>
                                        </p:attrNameLst>
                                      </p:cBhvr>
                                      <p:to>
                                        <p:strVal val="visible"/>
                                      </p:to>
                                    </p:set>
                                    <p:animEffect transition="in" filter="fade">
                                      <p:cBhvr>
                                        <p:cTn id="7" dur="1000"/>
                                        <p:tgtEl>
                                          <p:spTgt spid="22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28">
                                            <p:txEl>
                                              <p:pRg st="1" end="1"/>
                                            </p:txEl>
                                          </p:spTgt>
                                        </p:tgtEl>
                                        <p:attrNameLst>
                                          <p:attrName>style.visibility</p:attrName>
                                        </p:attrNameLst>
                                      </p:cBhvr>
                                      <p:to>
                                        <p:strVal val="visible"/>
                                      </p:to>
                                    </p:set>
                                    <p:animEffect transition="in" filter="fade">
                                      <p:cBhvr>
                                        <p:cTn id="12" dur="1000"/>
                                        <p:tgtEl>
                                          <p:spTgt spid="22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28">
                                            <p:txEl>
                                              <p:pRg st="2" end="2"/>
                                            </p:txEl>
                                          </p:spTgt>
                                        </p:tgtEl>
                                        <p:attrNameLst>
                                          <p:attrName>style.visibility</p:attrName>
                                        </p:attrNameLst>
                                      </p:cBhvr>
                                      <p:to>
                                        <p:strVal val="visible"/>
                                      </p:to>
                                    </p:set>
                                    <p:animEffect transition="in" filter="fade">
                                      <p:cBhvr>
                                        <p:cTn id="17" dur="1000"/>
                                        <p:tgtEl>
                                          <p:spTgt spid="222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28">
                                            <p:txEl>
                                              <p:pRg st="3" end="3"/>
                                            </p:txEl>
                                          </p:spTgt>
                                        </p:tgtEl>
                                        <p:attrNameLst>
                                          <p:attrName>style.visibility</p:attrName>
                                        </p:attrNameLst>
                                      </p:cBhvr>
                                      <p:to>
                                        <p:strVal val="visible"/>
                                      </p:to>
                                    </p:set>
                                    <p:animEffect transition="in" filter="fade">
                                      <p:cBhvr>
                                        <p:cTn id="22" dur="1000"/>
                                        <p:tgtEl>
                                          <p:spTgt spid="222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28">
                                            <p:txEl>
                                              <p:pRg st="4" end="4"/>
                                            </p:txEl>
                                          </p:spTgt>
                                        </p:tgtEl>
                                        <p:attrNameLst>
                                          <p:attrName>style.visibility</p:attrName>
                                        </p:attrNameLst>
                                      </p:cBhvr>
                                      <p:to>
                                        <p:strVal val="visible"/>
                                      </p:to>
                                    </p:set>
                                    <p:animEffect transition="in" filter="fade">
                                      <p:cBhvr>
                                        <p:cTn id="27" dur="1000"/>
                                        <p:tgtEl>
                                          <p:spTgt spid="222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28">
                                            <p:txEl>
                                              <p:pRg st="5" end="5"/>
                                            </p:txEl>
                                          </p:spTgt>
                                        </p:tgtEl>
                                        <p:attrNameLst>
                                          <p:attrName>style.visibility</p:attrName>
                                        </p:attrNameLst>
                                      </p:cBhvr>
                                      <p:to>
                                        <p:strVal val="visible"/>
                                      </p:to>
                                    </p:set>
                                    <p:animEffect transition="in" filter="fade">
                                      <p:cBhvr>
                                        <p:cTn id="32" dur="1000"/>
                                        <p:tgtEl>
                                          <p:spTgt spid="222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28">
                                            <p:txEl>
                                              <p:pRg st="6" end="6"/>
                                            </p:txEl>
                                          </p:spTgt>
                                        </p:tgtEl>
                                        <p:attrNameLst>
                                          <p:attrName>style.visibility</p:attrName>
                                        </p:attrNameLst>
                                      </p:cBhvr>
                                      <p:to>
                                        <p:strVal val="visible"/>
                                      </p:to>
                                    </p:set>
                                    <p:animEffect transition="in" filter="fade">
                                      <p:cBhvr>
                                        <p:cTn id="37" dur="1000"/>
                                        <p:tgtEl>
                                          <p:spTgt spid="222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28">
                                            <p:txEl>
                                              <p:pRg st="7" end="7"/>
                                            </p:txEl>
                                          </p:spTgt>
                                        </p:tgtEl>
                                        <p:attrNameLst>
                                          <p:attrName>style.visibility</p:attrName>
                                        </p:attrNameLst>
                                      </p:cBhvr>
                                      <p:to>
                                        <p:strVal val="visible"/>
                                      </p:to>
                                    </p:set>
                                    <p:animEffect transition="in" filter="fade">
                                      <p:cBhvr>
                                        <p:cTn id="42" dur="1000"/>
                                        <p:tgtEl>
                                          <p:spTgt spid="222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28">
                                            <p:txEl>
                                              <p:pRg st="8" end="8"/>
                                            </p:txEl>
                                          </p:spTgt>
                                        </p:tgtEl>
                                        <p:attrNameLst>
                                          <p:attrName>style.visibility</p:attrName>
                                        </p:attrNameLst>
                                      </p:cBhvr>
                                      <p:to>
                                        <p:strVal val="visible"/>
                                      </p:to>
                                    </p:set>
                                    <p:animEffect transition="in" filter="fade">
                                      <p:cBhvr>
                                        <p:cTn id="47" dur="1000"/>
                                        <p:tgtEl>
                                          <p:spTgt spid="222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28">
                                            <p:txEl>
                                              <p:pRg st="9" end="9"/>
                                            </p:txEl>
                                          </p:spTgt>
                                        </p:tgtEl>
                                        <p:attrNameLst>
                                          <p:attrName>style.visibility</p:attrName>
                                        </p:attrNameLst>
                                      </p:cBhvr>
                                      <p:to>
                                        <p:strVal val="visible"/>
                                      </p:to>
                                    </p:set>
                                    <p:animEffect transition="in" filter="fade">
                                      <p:cBhvr>
                                        <p:cTn id="52" dur="1000"/>
                                        <p:tgtEl>
                                          <p:spTgt spid="222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28">
                                            <p:txEl>
                                              <p:pRg st="10" end="10"/>
                                            </p:txEl>
                                          </p:spTgt>
                                        </p:tgtEl>
                                        <p:attrNameLst>
                                          <p:attrName>style.visibility</p:attrName>
                                        </p:attrNameLst>
                                      </p:cBhvr>
                                      <p:to>
                                        <p:strVal val="visible"/>
                                      </p:to>
                                    </p:set>
                                    <p:animEffect transition="in" filter="fade">
                                      <p:cBhvr>
                                        <p:cTn id="57" dur="1000"/>
                                        <p:tgtEl>
                                          <p:spTgt spid="222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28">
                                            <p:txEl>
                                              <p:pRg st="11" end="11"/>
                                            </p:txEl>
                                          </p:spTgt>
                                        </p:tgtEl>
                                        <p:attrNameLst>
                                          <p:attrName>style.visibility</p:attrName>
                                        </p:attrNameLst>
                                      </p:cBhvr>
                                      <p:to>
                                        <p:strVal val="visible"/>
                                      </p:to>
                                    </p:set>
                                    <p:animEffect transition="in" filter="fade">
                                      <p:cBhvr>
                                        <p:cTn id="62" dur="1000"/>
                                        <p:tgtEl>
                                          <p:spTgt spid="2228">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28">
                                            <p:txEl>
                                              <p:pRg st="12" end="12"/>
                                            </p:txEl>
                                          </p:spTgt>
                                        </p:tgtEl>
                                        <p:attrNameLst>
                                          <p:attrName>style.visibility</p:attrName>
                                        </p:attrNameLst>
                                      </p:cBhvr>
                                      <p:to>
                                        <p:strVal val="visible"/>
                                      </p:to>
                                    </p:set>
                                    <p:animEffect transition="in" filter="fade">
                                      <p:cBhvr>
                                        <p:cTn id="67" dur="1000"/>
                                        <p:tgtEl>
                                          <p:spTgt spid="2228">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231"/>
                                        </p:tgtEl>
                                        <p:attrNameLst>
                                          <p:attrName>style.visibility</p:attrName>
                                        </p:attrNameLst>
                                      </p:cBhvr>
                                      <p:to>
                                        <p:strVal val="visible"/>
                                      </p:to>
                                    </p:set>
                                    <p:animEffect transition="in" filter="fade">
                                      <p:cBhvr>
                                        <p:cTn id="72" dur="1000"/>
                                        <p:tgtEl>
                                          <p:spTgt spid="2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104"/>
          <p:cNvSpPr txBox="1">
            <a:spLocks noGrp="1"/>
          </p:cNvSpPr>
          <p:nvPr>
            <p:ph type="body" idx="1"/>
          </p:nvPr>
        </p:nvSpPr>
        <p:spPr>
          <a:xfrm>
            <a:off x="457200" y="1200151"/>
            <a:ext cx="8229600" cy="3394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800">
                <a:solidFill>
                  <a:schemeClr val="dk1"/>
                </a:solidFill>
              </a:rPr>
              <a:t>Increase in Taxation tends to reduce the supply while increase in Subsidy tends to induce greater supply of the commodity.</a:t>
            </a:r>
            <a:endParaRPr sz="2800">
              <a:solidFill>
                <a:srgbClr val="000000"/>
              </a:solidFill>
            </a:endParaRPr>
          </a:p>
          <a:p>
            <a:pPr marL="0" lvl="0" indent="0" algn="l" rtl="0">
              <a:spcBef>
                <a:spcPts val="0"/>
              </a:spcBef>
              <a:spcAft>
                <a:spcPts val="0"/>
              </a:spcAft>
              <a:buNone/>
            </a:pPr>
            <a:endParaRPr sz="2800">
              <a:solidFill>
                <a:schemeClr val="lt1"/>
              </a:solidFill>
              <a:highlight>
                <a:srgbClr val="FF0000"/>
              </a:highlight>
            </a:endParaRPr>
          </a:p>
          <a:p>
            <a:pPr marL="0" lvl="0" indent="0" algn="l" rtl="0">
              <a:spcBef>
                <a:spcPts val="0"/>
              </a:spcBef>
              <a:spcAft>
                <a:spcPts val="0"/>
              </a:spcAft>
              <a:buNone/>
            </a:pPr>
            <a:endParaRPr sz="2800" b="1">
              <a:solidFill>
                <a:schemeClr val="lt1"/>
              </a:solidFill>
              <a:highlight>
                <a:srgbClr val="FF0000"/>
              </a:highlight>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lnSpc>
                <a:spcPct val="90000"/>
              </a:lnSpc>
              <a:spcBef>
                <a:spcPts val="0"/>
              </a:spcBef>
              <a:spcAft>
                <a:spcPts val="0"/>
              </a:spcAft>
              <a:buNone/>
            </a:pPr>
            <a:endParaRPr sz="2800">
              <a:solidFill>
                <a:schemeClr val="dk1"/>
              </a:solidFill>
            </a:endParaRPr>
          </a:p>
          <a:p>
            <a:pPr marL="0" lvl="0" indent="0" algn="l" rtl="0">
              <a:lnSpc>
                <a:spcPct val="90000"/>
              </a:lnSpc>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endParaRPr sz="2800">
              <a:solidFill>
                <a:schemeClr val="dk1"/>
              </a:solidFill>
            </a:endParaRPr>
          </a:p>
          <a:p>
            <a:pPr marL="0" lvl="0" indent="0" algn="l" rtl="0">
              <a:spcBef>
                <a:spcPts val="0"/>
              </a:spcBef>
              <a:spcAft>
                <a:spcPts val="0"/>
              </a:spcAft>
              <a:buNone/>
            </a:pPr>
            <a:r>
              <a:rPr lang="en" sz="2800">
                <a:solidFill>
                  <a:srgbClr val="212529"/>
                </a:solidFill>
                <a:highlight>
                  <a:srgbClr val="FFFFFF"/>
                </a:highlight>
              </a:rPr>
              <a:t> </a:t>
            </a:r>
            <a:endParaRPr sz="2800" b="1" i="1" u="sng">
              <a:solidFill>
                <a:schemeClr val="lt1"/>
              </a:solidFill>
              <a:highlight>
                <a:srgbClr val="FF0000"/>
              </a:highlight>
            </a:endParaRPr>
          </a:p>
          <a:p>
            <a:pPr marL="0" lvl="0" indent="0" algn="l" rtl="0">
              <a:spcBef>
                <a:spcPts val="0"/>
              </a:spcBef>
              <a:spcAft>
                <a:spcPts val="0"/>
              </a:spcAft>
              <a:buNone/>
            </a:pPr>
            <a:endParaRPr sz="2800">
              <a:solidFill>
                <a:schemeClr val="dk1"/>
              </a:solidFill>
            </a:endParaRPr>
          </a:p>
          <a:p>
            <a:pPr marL="0" lvl="0" indent="0" algn="l" rtl="0">
              <a:spcBef>
                <a:spcPts val="360"/>
              </a:spcBef>
              <a:spcAft>
                <a:spcPts val="0"/>
              </a:spcAft>
              <a:buNone/>
            </a:pPr>
            <a:endParaRPr sz="2800"/>
          </a:p>
        </p:txBody>
      </p:sp>
      <p:sp>
        <p:nvSpPr>
          <p:cNvPr id="2238" name="Google Shape;2238;p104"/>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88</a:t>
            </a:fld>
            <a:endParaRPr/>
          </a:p>
        </p:txBody>
      </p:sp>
      <p:pic>
        <p:nvPicPr>
          <p:cNvPr id="2239" name="Google Shape;2239;p104"/>
          <p:cNvPicPr preferRelativeResize="0"/>
          <p:nvPr/>
        </p:nvPicPr>
        <p:blipFill>
          <a:blip r:embed="rId3">
            <a:alphaModFix/>
          </a:blip>
          <a:stretch>
            <a:fillRect/>
          </a:stretch>
        </p:blipFill>
        <p:spPr>
          <a:xfrm>
            <a:off x="1203195" y="2885523"/>
            <a:ext cx="4183726" cy="2100764"/>
          </a:xfrm>
          <a:prstGeom prst="rect">
            <a:avLst/>
          </a:prstGeom>
          <a:noFill/>
          <a:ln>
            <a:noFill/>
          </a:ln>
        </p:spPr>
      </p:pic>
      <p:pic>
        <p:nvPicPr>
          <p:cNvPr id="2240" name="Google Shape;2240;p104"/>
          <p:cNvPicPr preferRelativeResize="0"/>
          <p:nvPr/>
        </p:nvPicPr>
        <p:blipFill>
          <a:blip r:embed="rId4">
            <a:alphaModFix/>
          </a:blip>
          <a:stretch>
            <a:fillRect/>
          </a:stretch>
        </p:blipFill>
        <p:spPr>
          <a:xfrm>
            <a:off x="5952300" y="1956625"/>
            <a:ext cx="3209000" cy="3202599"/>
          </a:xfrm>
          <a:prstGeom prst="rect">
            <a:avLst/>
          </a:prstGeom>
          <a:noFill/>
          <a:ln>
            <a:noFill/>
          </a:ln>
        </p:spPr>
      </p:pic>
      <p:sp>
        <p:nvSpPr>
          <p:cNvPr id="2241" name="Google Shape;2241;p104"/>
          <p:cNvSpPr txBox="1">
            <a:spLocks noGrp="1"/>
          </p:cNvSpPr>
          <p:nvPr>
            <p:ph type="title"/>
          </p:nvPr>
        </p:nvSpPr>
        <p:spPr>
          <a:xfrm>
            <a:off x="231725" y="205975"/>
            <a:ext cx="8627100" cy="8574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sz="3600" b="1">
                <a:solidFill>
                  <a:srgbClr val="008000"/>
                </a:solidFill>
              </a:rPr>
              <a:t>Supply Side of Market: Government Policy</a:t>
            </a:r>
            <a:endParaRPr sz="3600" b="1">
              <a:solidFill>
                <a:srgbClr val="008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7">
                                            <p:txEl>
                                              <p:pRg st="0" end="0"/>
                                            </p:txEl>
                                          </p:spTgt>
                                        </p:tgtEl>
                                        <p:attrNameLst>
                                          <p:attrName>style.visibility</p:attrName>
                                        </p:attrNameLst>
                                      </p:cBhvr>
                                      <p:to>
                                        <p:strVal val="visible"/>
                                      </p:to>
                                    </p:set>
                                    <p:animEffect transition="in" filter="fade">
                                      <p:cBhvr>
                                        <p:cTn id="7" dur="1000"/>
                                        <p:tgtEl>
                                          <p:spTgt spid="22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37">
                                            <p:txEl>
                                              <p:pRg st="1" end="1"/>
                                            </p:txEl>
                                          </p:spTgt>
                                        </p:tgtEl>
                                        <p:attrNameLst>
                                          <p:attrName>style.visibility</p:attrName>
                                        </p:attrNameLst>
                                      </p:cBhvr>
                                      <p:to>
                                        <p:strVal val="visible"/>
                                      </p:to>
                                    </p:set>
                                    <p:animEffect transition="in" filter="fade">
                                      <p:cBhvr>
                                        <p:cTn id="12" dur="1000"/>
                                        <p:tgtEl>
                                          <p:spTgt spid="22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37">
                                            <p:txEl>
                                              <p:pRg st="2" end="2"/>
                                            </p:txEl>
                                          </p:spTgt>
                                        </p:tgtEl>
                                        <p:attrNameLst>
                                          <p:attrName>style.visibility</p:attrName>
                                        </p:attrNameLst>
                                      </p:cBhvr>
                                      <p:to>
                                        <p:strVal val="visible"/>
                                      </p:to>
                                    </p:set>
                                    <p:animEffect transition="in" filter="fade">
                                      <p:cBhvr>
                                        <p:cTn id="17" dur="1000"/>
                                        <p:tgtEl>
                                          <p:spTgt spid="22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37">
                                            <p:txEl>
                                              <p:pRg st="3" end="3"/>
                                            </p:txEl>
                                          </p:spTgt>
                                        </p:tgtEl>
                                        <p:attrNameLst>
                                          <p:attrName>style.visibility</p:attrName>
                                        </p:attrNameLst>
                                      </p:cBhvr>
                                      <p:to>
                                        <p:strVal val="visible"/>
                                      </p:to>
                                    </p:set>
                                    <p:animEffect transition="in" filter="fade">
                                      <p:cBhvr>
                                        <p:cTn id="22" dur="1000"/>
                                        <p:tgtEl>
                                          <p:spTgt spid="22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37">
                                            <p:txEl>
                                              <p:pRg st="4" end="4"/>
                                            </p:txEl>
                                          </p:spTgt>
                                        </p:tgtEl>
                                        <p:attrNameLst>
                                          <p:attrName>style.visibility</p:attrName>
                                        </p:attrNameLst>
                                      </p:cBhvr>
                                      <p:to>
                                        <p:strVal val="visible"/>
                                      </p:to>
                                    </p:set>
                                    <p:animEffect transition="in" filter="fade">
                                      <p:cBhvr>
                                        <p:cTn id="27" dur="1000"/>
                                        <p:tgtEl>
                                          <p:spTgt spid="22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37">
                                            <p:txEl>
                                              <p:pRg st="5" end="5"/>
                                            </p:txEl>
                                          </p:spTgt>
                                        </p:tgtEl>
                                        <p:attrNameLst>
                                          <p:attrName>style.visibility</p:attrName>
                                        </p:attrNameLst>
                                      </p:cBhvr>
                                      <p:to>
                                        <p:strVal val="visible"/>
                                      </p:to>
                                    </p:set>
                                    <p:animEffect transition="in" filter="fade">
                                      <p:cBhvr>
                                        <p:cTn id="32" dur="1000"/>
                                        <p:tgtEl>
                                          <p:spTgt spid="223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37">
                                            <p:txEl>
                                              <p:pRg st="6" end="6"/>
                                            </p:txEl>
                                          </p:spTgt>
                                        </p:tgtEl>
                                        <p:attrNameLst>
                                          <p:attrName>style.visibility</p:attrName>
                                        </p:attrNameLst>
                                      </p:cBhvr>
                                      <p:to>
                                        <p:strVal val="visible"/>
                                      </p:to>
                                    </p:set>
                                    <p:animEffect transition="in" filter="fade">
                                      <p:cBhvr>
                                        <p:cTn id="37" dur="1000"/>
                                        <p:tgtEl>
                                          <p:spTgt spid="223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37">
                                            <p:txEl>
                                              <p:pRg st="7" end="7"/>
                                            </p:txEl>
                                          </p:spTgt>
                                        </p:tgtEl>
                                        <p:attrNameLst>
                                          <p:attrName>style.visibility</p:attrName>
                                        </p:attrNameLst>
                                      </p:cBhvr>
                                      <p:to>
                                        <p:strVal val="visible"/>
                                      </p:to>
                                    </p:set>
                                    <p:animEffect transition="in" filter="fade">
                                      <p:cBhvr>
                                        <p:cTn id="42" dur="1000"/>
                                        <p:tgtEl>
                                          <p:spTgt spid="223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37">
                                            <p:txEl>
                                              <p:pRg st="8" end="8"/>
                                            </p:txEl>
                                          </p:spTgt>
                                        </p:tgtEl>
                                        <p:attrNameLst>
                                          <p:attrName>style.visibility</p:attrName>
                                        </p:attrNameLst>
                                      </p:cBhvr>
                                      <p:to>
                                        <p:strVal val="visible"/>
                                      </p:to>
                                    </p:set>
                                    <p:animEffect transition="in" filter="fade">
                                      <p:cBhvr>
                                        <p:cTn id="47" dur="1000"/>
                                        <p:tgtEl>
                                          <p:spTgt spid="223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37">
                                            <p:txEl>
                                              <p:pRg st="9" end="9"/>
                                            </p:txEl>
                                          </p:spTgt>
                                        </p:tgtEl>
                                        <p:attrNameLst>
                                          <p:attrName>style.visibility</p:attrName>
                                        </p:attrNameLst>
                                      </p:cBhvr>
                                      <p:to>
                                        <p:strVal val="visible"/>
                                      </p:to>
                                    </p:set>
                                    <p:animEffect transition="in" filter="fade">
                                      <p:cBhvr>
                                        <p:cTn id="52" dur="1000"/>
                                        <p:tgtEl>
                                          <p:spTgt spid="223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37">
                                            <p:txEl>
                                              <p:pRg st="10" end="10"/>
                                            </p:txEl>
                                          </p:spTgt>
                                        </p:tgtEl>
                                        <p:attrNameLst>
                                          <p:attrName>style.visibility</p:attrName>
                                        </p:attrNameLst>
                                      </p:cBhvr>
                                      <p:to>
                                        <p:strVal val="visible"/>
                                      </p:to>
                                    </p:set>
                                    <p:animEffect transition="in" filter="fade">
                                      <p:cBhvr>
                                        <p:cTn id="57" dur="1000"/>
                                        <p:tgtEl>
                                          <p:spTgt spid="223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37">
                                            <p:txEl>
                                              <p:pRg st="11" end="11"/>
                                            </p:txEl>
                                          </p:spTgt>
                                        </p:tgtEl>
                                        <p:attrNameLst>
                                          <p:attrName>style.visibility</p:attrName>
                                        </p:attrNameLst>
                                      </p:cBhvr>
                                      <p:to>
                                        <p:strVal val="visible"/>
                                      </p:to>
                                    </p:set>
                                    <p:animEffect transition="in" filter="fade">
                                      <p:cBhvr>
                                        <p:cTn id="62" dur="1000"/>
                                        <p:tgtEl>
                                          <p:spTgt spid="223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105"/>
          <p:cNvSpPr txBox="1">
            <a:spLocks noGrp="1"/>
          </p:cNvSpPr>
          <p:nvPr>
            <p:ph type="body" idx="1"/>
          </p:nvPr>
        </p:nvSpPr>
        <p:spPr>
          <a:xfrm>
            <a:off x="457200" y="1200151"/>
            <a:ext cx="8229600" cy="3394500"/>
          </a:xfrm>
          <a:prstGeom prst="rect">
            <a:avLst/>
          </a:prstGeom>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Font typeface="Arial"/>
              <a:buNone/>
            </a:pPr>
            <a:r>
              <a:rPr lang="en" sz="2800">
                <a:solidFill>
                  <a:schemeClr val="dk1"/>
                </a:solidFill>
              </a:rPr>
              <a:t>There is a direct relationship between the price of a commodity and the quantity supplied of that commodity.</a:t>
            </a:r>
            <a:endParaRPr sz="2800">
              <a:solidFill>
                <a:srgbClr val="000000"/>
              </a:solidFill>
            </a:endParaRPr>
          </a:p>
          <a:p>
            <a:pPr marL="0" lvl="0" indent="0" algn="l" rtl="0">
              <a:lnSpc>
                <a:spcPct val="90000"/>
              </a:lnSpc>
              <a:spcBef>
                <a:spcPts val="0"/>
              </a:spcBef>
              <a:spcAft>
                <a:spcPts val="0"/>
              </a:spcAft>
              <a:buClr>
                <a:srgbClr val="000000"/>
              </a:buClr>
              <a:buFont typeface="Arial"/>
              <a:buNone/>
            </a:pPr>
            <a:r>
              <a:rPr lang="en" sz="2800">
                <a:solidFill>
                  <a:schemeClr val="dk1"/>
                </a:solidFill>
              </a:rPr>
              <a:t>			S</a:t>
            </a:r>
            <a:r>
              <a:rPr lang="en" sz="2800" baseline="-25000">
                <a:solidFill>
                  <a:schemeClr val="dk1"/>
                </a:solidFill>
              </a:rPr>
              <a:t>x </a:t>
            </a:r>
            <a:r>
              <a:rPr lang="en" sz="2800">
                <a:solidFill>
                  <a:schemeClr val="dk1"/>
                </a:solidFill>
              </a:rPr>
              <a:t>= f (P</a:t>
            </a:r>
            <a:r>
              <a:rPr lang="en" sz="2800" baseline="-25000">
                <a:solidFill>
                  <a:schemeClr val="dk1"/>
                </a:solidFill>
              </a:rPr>
              <a:t>x</a:t>
            </a:r>
            <a:r>
              <a:rPr lang="en" sz="2800">
                <a:solidFill>
                  <a:schemeClr val="dk1"/>
                </a:solidFill>
              </a:rPr>
              <a:t>), </a:t>
            </a:r>
            <a:r>
              <a:rPr lang="en" sz="2800" i="1">
                <a:solidFill>
                  <a:schemeClr val="dk1"/>
                </a:solidFill>
              </a:rPr>
              <a:t>ceteris peribus</a:t>
            </a:r>
            <a:endParaRPr sz="2800" i="1">
              <a:solidFill>
                <a:schemeClr val="dk1"/>
              </a:solidFill>
            </a:endParaRPr>
          </a:p>
          <a:p>
            <a:pPr marL="0" lvl="0" indent="0" algn="l" rtl="0">
              <a:lnSpc>
                <a:spcPct val="90000"/>
              </a:lnSpc>
              <a:spcBef>
                <a:spcPts val="0"/>
              </a:spcBef>
              <a:spcAft>
                <a:spcPts val="0"/>
              </a:spcAft>
              <a:buClr>
                <a:srgbClr val="000000"/>
              </a:buClr>
              <a:buFont typeface="Arial"/>
              <a:buNone/>
            </a:pPr>
            <a:r>
              <a:rPr lang="en" sz="2800" i="1">
                <a:solidFill>
                  <a:schemeClr val="dk1"/>
                </a:solidFill>
              </a:rPr>
              <a:t>	</a:t>
            </a:r>
            <a:r>
              <a:rPr lang="en" sz="2800">
                <a:solidFill>
                  <a:schemeClr val="dk1"/>
                </a:solidFill>
              </a:rPr>
              <a:t>where,</a:t>
            </a:r>
            <a:endParaRPr sz="2800">
              <a:solidFill>
                <a:srgbClr val="000000"/>
              </a:solidFill>
            </a:endParaRPr>
          </a:p>
          <a:p>
            <a:pPr marL="0" lvl="0" indent="0" algn="l" rtl="0">
              <a:lnSpc>
                <a:spcPct val="90000"/>
              </a:lnSpc>
              <a:spcBef>
                <a:spcPts val="0"/>
              </a:spcBef>
              <a:spcAft>
                <a:spcPts val="0"/>
              </a:spcAft>
              <a:buClr>
                <a:srgbClr val="000000"/>
              </a:buClr>
              <a:buFont typeface="Arial"/>
              <a:buNone/>
            </a:pPr>
            <a:r>
              <a:rPr lang="en" sz="2800">
                <a:solidFill>
                  <a:schemeClr val="dk1"/>
                </a:solidFill>
              </a:rPr>
              <a:t>		 </a:t>
            </a:r>
            <a:r>
              <a:rPr lang="en" sz="2300">
                <a:solidFill>
                  <a:schemeClr val="dk1"/>
                </a:solidFill>
              </a:rPr>
              <a:t>S</a:t>
            </a:r>
            <a:r>
              <a:rPr lang="en" sz="2300" baseline="-25000">
                <a:solidFill>
                  <a:schemeClr val="dk1"/>
                </a:solidFill>
              </a:rPr>
              <a:t>x </a:t>
            </a:r>
            <a:r>
              <a:rPr lang="en" sz="2300">
                <a:solidFill>
                  <a:schemeClr val="dk1"/>
                </a:solidFill>
              </a:rPr>
              <a:t> = quantity supplied of good X</a:t>
            </a:r>
            <a:endParaRPr sz="2300">
              <a:solidFill>
                <a:srgbClr val="000000"/>
              </a:solidFill>
            </a:endParaRPr>
          </a:p>
          <a:p>
            <a:pPr marL="0" lvl="0" indent="0" algn="l" rtl="0">
              <a:lnSpc>
                <a:spcPct val="90000"/>
              </a:lnSpc>
              <a:spcBef>
                <a:spcPts val="0"/>
              </a:spcBef>
              <a:spcAft>
                <a:spcPts val="0"/>
              </a:spcAft>
              <a:buNone/>
            </a:pPr>
            <a:r>
              <a:rPr lang="en" sz="2300">
                <a:solidFill>
                  <a:schemeClr val="dk1"/>
                </a:solidFill>
              </a:rPr>
              <a:t>		 P</a:t>
            </a:r>
            <a:r>
              <a:rPr lang="en" sz="2300" baseline="-25000">
                <a:solidFill>
                  <a:schemeClr val="dk1"/>
                </a:solidFill>
              </a:rPr>
              <a:t>x</a:t>
            </a:r>
            <a:r>
              <a:rPr lang="en" sz="2300">
                <a:solidFill>
                  <a:schemeClr val="dk1"/>
                </a:solidFill>
              </a:rPr>
              <a:t>  = price of the good X</a:t>
            </a:r>
            <a:endParaRPr sz="2300">
              <a:solidFill>
                <a:schemeClr val="dk1"/>
              </a:solidFill>
            </a:endParaRPr>
          </a:p>
          <a:p>
            <a:pPr marL="0" lvl="0" indent="0" algn="l" rtl="0">
              <a:lnSpc>
                <a:spcPct val="90000"/>
              </a:lnSpc>
              <a:spcBef>
                <a:spcPts val="0"/>
              </a:spcBef>
              <a:spcAft>
                <a:spcPts val="0"/>
              </a:spcAft>
              <a:buClr>
                <a:srgbClr val="000000"/>
              </a:buClr>
              <a:buFont typeface="Arial"/>
              <a:buNone/>
            </a:pPr>
            <a:endParaRPr sz="2800">
              <a:solidFill>
                <a:schemeClr val="dk1"/>
              </a:solidFill>
            </a:endParaRPr>
          </a:p>
          <a:p>
            <a:pPr marL="0" lvl="0" indent="0" algn="l" rtl="0">
              <a:lnSpc>
                <a:spcPct val="100000"/>
              </a:lnSpc>
              <a:spcBef>
                <a:spcPts val="527"/>
              </a:spcBef>
              <a:spcAft>
                <a:spcPts val="0"/>
              </a:spcAft>
              <a:buNone/>
            </a:pPr>
            <a:endParaRPr sz="2800">
              <a:solidFill>
                <a:schemeClr val="dk1"/>
              </a:solidFill>
            </a:endParaRPr>
          </a:p>
          <a:p>
            <a:pPr marL="0" lvl="0" indent="0" algn="l" rtl="0">
              <a:lnSpc>
                <a:spcPct val="100000"/>
              </a:lnSpc>
              <a:spcBef>
                <a:spcPts val="720"/>
              </a:spcBef>
              <a:spcAft>
                <a:spcPts val="0"/>
              </a:spcAft>
              <a:buNone/>
            </a:pPr>
            <a:endParaRPr sz="2800">
              <a:solidFill>
                <a:schemeClr val="lt1"/>
              </a:solidFill>
              <a:highlight>
                <a:srgbClr val="FF0000"/>
              </a:highlight>
            </a:endParaRPr>
          </a:p>
          <a:p>
            <a:pPr marL="0" lvl="0" indent="0" algn="l" rtl="0">
              <a:lnSpc>
                <a:spcPct val="100000"/>
              </a:lnSpc>
              <a:spcBef>
                <a:spcPts val="720"/>
              </a:spcBef>
              <a:spcAft>
                <a:spcPts val="0"/>
              </a:spcAft>
              <a:buNone/>
            </a:pPr>
            <a:endParaRPr sz="2800">
              <a:solidFill>
                <a:schemeClr val="dk1"/>
              </a:solidFill>
            </a:endParaRPr>
          </a:p>
          <a:p>
            <a:pPr marL="457200" lvl="0" indent="0" algn="l" rtl="0">
              <a:lnSpc>
                <a:spcPct val="100000"/>
              </a:lnSpc>
              <a:spcBef>
                <a:spcPts val="518"/>
              </a:spcBef>
              <a:spcAft>
                <a:spcPts val="0"/>
              </a:spcAft>
              <a:buNone/>
            </a:pPr>
            <a:endParaRPr sz="2800"/>
          </a:p>
        </p:txBody>
      </p:sp>
      <p:sp>
        <p:nvSpPr>
          <p:cNvPr id="2247" name="Google Shape;2247;p105"/>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89</a:t>
            </a:fld>
            <a:endParaRPr/>
          </a:p>
        </p:txBody>
      </p:sp>
      <p:sp>
        <p:nvSpPr>
          <p:cNvPr id="2248" name="Google Shape;2248;p105"/>
          <p:cNvSpPr txBox="1"/>
          <p:nvPr/>
        </p:nvSpPr>
        <p:spPr>
          <a:xfrm>
            <a:off x="2209801" y="4572001"/>
            <a:ext cx="1387500" cy="538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900" b="1" i="0" u="none" strike="noStrike" cap="none">
                <a:solidFill>
                  <a:srgbClr val="993300"/>
                </a:solidFill>
                <a:latin typeface="Georgia"/>
                <a:ea typeface="Georgia"/>
                <a:cs typeface="Georgia"/>
                <a:sym typeface="Georgia"/>
              </a:rPr>
              <a:t>Price</a:t>
            </a:r>
            <a:endParaRPr sz="300" b="1">
              <a:latin typeface="Georgia"/>
              <a:ea typeface="Georgia"/>
              <a:cs typeface="Georgia"/>
              <a:sym typeface="Georgia"/>
            </a:endParaRPr>
          </a:p>
        </p:txBody>
      </p:sp>
      <p:sp>
        <p:nvSpPr>
          <p:cNvPr id="2249" name="Google Shape;2249;p105"/>
          <p:cNvSpPr txBox="1"/>
          <p:nvPr/>
        </p:nvSpPr>
        <p:spPr>
          <a:xfrm>
            <a:off x="4800600" y="4552950"/>
            <a:ext cx="2220600" cy="538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900" b="1">
                <a:solidFill>
                  <a:srgbClr val="993300"/>
                </a:solidFill>
                <a:latin typeface="Georgia"/>
                <a:ea typeface="Georgia"/>
                <a:cs typeface="Georgia"/>
                <a:sym typeface="Georgia"/>
              </a:rPr>
              <a:t>Quantity</a:t>
            </a:r>
            <a:endParaRPr sz="300" b="1">
              <a:latin typeface="Georgia"/>
              <a:ea typeface="Georgia"/>
              <a:cs typeface="Georgia"/>
              <a:sym typeface="Georgia"/>
            </a:endParaRPr>
          </a:p>
        </p:txBody>
      </p:sp>
      <p:sp>
        <p:nvSpPr>
          <p:cNvPr id="2250" name="Google Shape;2250;p105"/>
          <p:cNvSpPr/>
          <p:nvPr/>
        </p:nvSpPr>
        <p:spPr>
          <a:xfrm>
            <a:off x="3402150" y="4576050"/>
            <a:ext cx="350100" cy="473100"/>
          </a:xfrm>
          <a:prstGeom prst="up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05"/>
          <p:cNvSpPr/>
          <p:nvPr/>
        </p:nvSpPr>
        <p:spPr>
          <a:xfrm>
            <a:off x="6678750" y="4576050"/>
            <a:ext cx="350100" cy="473100"/>
          </a:xfrm>
          <a:prstGeom prst="up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05"/>
          <p:cNvSpPr txBox="1">
            <a:spLocks noGrp="1"/>
          </p:cNvSpPr>
          <p:nvPr>
            <p:ph type="title"/>
          </p:nvPr>
        </p:nvSpPr>
        <p:spPr>
          <a:xfrm>
            <a:off x="231725" y="205975"/>
            <a:ext cx="8627100" cy="857400"/>
          </a:xfrm>
          <a:prstGeom prst="rect">
            <a:avLst/>
          </a:prstGeom>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 sz="3600" b="1">
                <a:solidFill>
                  <a:srgbClr val="008000"/>
                </a:solidFill>
              </a:rPr>
              <a:t>Supply Side of Market: Law of Supply</a:t>
            </a:r>
            <a:endParaRPr sz="3600" b="1">
              <a:solidFill>
                <a:srgbClr val="008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46">
                                            <p:txEl>
                                              <p:pRg st="0" end="0"/>
                                            </p:txEl>
                                          </p:spTgt>
                                        </p:tgtEl>
                                        <p:attrNameLst>
                                          <p:attrName>style.visibility</p:attrName>
                                        </p:attrNameLst>
                                      </p:cBhvr>
                                      <p:to>
                                        <p:strVal val="visible"/>
                                      </p:to>
                                    </p:set>
                                    <p:animEffect transition="in" filter="fade">
                                      <p:cBhvr>
                                        <p:cTn id="7" dur="1000"/>
                                        <p:tgtEl>
                                          <p:spTgt spid="22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46">
                                            <p:txEl>
                                              <p:pRg st="1" end="1"/>
                                            </p:txEl>
                                          </p:spTgt>
                                        </p:tgtEl>
                                        <p:attrNameLst>
                                          <p:attrName>style.visibility</p:attrName>
                                        </p:attrNameLst>
                                      </p:cBhvr>
                                      <p:to>
                                        <p:strVal val="visible"/>
                                      </p:to>
                                    </p:set>
                                    <p:animEffect transition="in" filter="fade">
                                      <p:cBhvr>
                                        <p:cTn id="12" dur="1000"/>
                                        <p:tgtEl>
                                          <p:spTgt spid="22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46">
                                            <p:txEl>
                                              <p:pRg st="2" end="2"/>
                                            </p:txEl>
                                          </p:spTgt>
                                        </p:tgtEl>
                                        <p:attrNameLst>
                                          <p:attrName>style.visibility</p:attrName>
                                        </p:attrNameLst>
                                      </p:cBhvr>
                                      <p:to>
                                        <p:strVal val="visible"/>
                                      </p:to>
                                    </p:set>
                                    <p:animEffect transition="in" filter="fade">
                                      <p:cBhvr>
                                        <p:cTn id="17" dur="1000"/>
                                        <p:tgtEl>
                                          <p:spTgt spid="22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46">
                                            <p:txEl>
                                              <p:pRg st="3" end="3"/>
                                            </p:txEl>
                                          </p:spTgt>
                                        </p:tgtEl>
                                        <p:attrNameLst>
                                          <p:attrName>style.visibility</p:attrName>
                                        </p:attrNameLst>
                                      </p:cBhvr>
                                      <p:to>
                                        <p:strVal val="visible"/>
                                      </p:to>
                                    </p:set>
                                    <p:animEffect transition="in" filter="fade">
                                      <p:cBhvr>
                                        <p:cTn id="22" dur="1000"/>
                                        <p:tgtEl>
                                          <p:spTgt spid="22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46">
                                            <p:txEl>
                                              <p:pRg st="4" end="4"/>
                                            </p:txEl>
                                          </p:spTgt>
                                        </p:tgtEl>
                                        <p:attrNameLst>
                                          <p:attrName>style.visibility</p:attrName>
                                        </p:attrNameLst>
                                      </p:cBhvr>
                                      <p:to>
                                        <p:strVal val="visible"/>
                                      </p:to>
                                    </p:set>
                                    <p:animEffect transition="in" filter="fade">
                                      <p:cBhvr>
                                        <p:cTn id="27" dur="1000"/>
                                        <p:tgtEl>
                                          <p:spTgt spid="224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46">
                                            <p:txEl>
                                              <p:pRg st="5" end="5"/>
                                            </p:txEl>
                                          </p:spTgt>
                                        </p:tgtEl>
                                        <p:attrNameLst>
                                          <p:attrName>style.visibility</p:attrName>
                                        </p:attrNameLst>
                                      </p:cBhvr>
                                      <p:to>
                                        <p:strVal val="visible"/>
                                      </p:to>
                                    </p:set>
                                    <p:animEffect transition="in" filter="fade">
                                      <p:cBhvr>
                                        <p:cTn id="32" dur="1000"/>
                                        <p:tgtEl>
                                          <p:spTgt spid="224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46">
                                            <p:txEl>
                                              <p:pRg st="6" end="6"/>
                                            </p:txEl>
                                          </p:spTgt>
                                        </p:tgtEl>
                                        <p:attrNameLst>
                                          <p:attrName>style.visibility</p:attrName>
                                        </p:attrNameLst>
                                      </p:cBhvr>
                                      <p:to>
                                        <p:strVal val="visible"/>
                                      </p:to>
                                    </p:set>
                                    <p:animEffect transition="in" filter="fade">
                                      <p:cBhvr>
                                        <p:cTn id="37" dur="1000"/>
                                        <p:tgtEl>
                                          <p:spTgt spid="224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46">
                                            <p:txEl>
                                              <p:pRg st="7" end="7"/>
                                            </p:txEl>
                                          </p:spTgt>
                                        </p:tgtEl>
                                        <p:attrNameLst>
                                          <p:attrName>style.visibility</p:attrName>
                                        </p:attrNameLst>
                                      </p:cBhvr>
                                      <p:to>
                                        <p:strVal val="visible"/>
                                      </p:to>
                                    </p:set>
                                    <p:animEffect transition="in" filter="fade">
                                      <p:cBhvr>
                                        <p:cTn id="42" dur="1000"/>
                                        <p:tgtEl>
                                          <p:spTgt spid="224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46">
                                            <p:txEl>
                                              <p:pRg st="8" end="8"/>
                                            </p:txEl>
                                          </p:spTgt>
                                        </p:tgtEl>
                                        <p:attrNameLst>
                                          <p:attrName>style.visibility</p:attrName>
                                        </p:attrNameLst>
                                      </p:cBhvr>
                                      <p:to>
                                        <p:strVal val="visible"/>
                                      </p:to>
                                    </p:set>
                                    <p:animEffect transition="in" filter="fade">
                                      <p:cBhvr>
                                        <p:cTn id="47" dur="1000"/>
                                        <p:tgtEl>
                                          <p:spTgt spid="224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46">
                                            <p:txEl>
                                              <p:pRg st="9" end="9"/>
                                            </p:txEl>
                                          </p:spTgt>
                                        </p:tgtEl>
                                        <p:attrNameLst>
                                          <p:attrName>style.visibility</p:attrName>
                                        </p:attrNameLst>
                                      </p:cBhvr>
                                      <p:to>
                                        <p:strVal val="visible"/>
                                      </p:to>
                                    </p:set>
                                    <p:animEffect transition="in" filter="fade">
                                      <p:cBhvr>
                                        <p:cTn id="52" dur="1000"/>
                                        <p:tgtEl>
                                          <p:spTgt spid="224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48"/>
                                        </p:tgtEl>
                                        <p:attrNameLst>
                                          <p:attrName>style.visibility</p:attrName>
                                        </p:attrNameLst>
                                      </p:cBhvr>
                                      <p:to>
                                        <p:strVal val="visible"/>
                                      </p:to>
                                    </p:set>
                                    <p:animEffect transition="in" filter="fade">
                                      <p:cBhvr>
                                        <p:cTn id="57" dur="1000"/>
                                        <p:tgtEl>
                                          <p:spTgt spid="224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50"/>
                                        </p:tgtEl>
                                        <p:attrNameLst>
                                          <p:attrName>style.visibility</p:attrName>
                                        </p:attrNameLst>
                                      </p:cBhvr>
                                      <p:to>
                                        <p:strVal val="visible"/>
                                      </p:to>
                                    </p:set>
                                    <p:animEffect transition="in" filter="fade">
                                      <p:cBhvr>
                                        <p:cTn id="62" dur="1000"/>
                                        <p:tgtEl>
                                          <p:spTgt spid="225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49"/>
                                        </p:tgtEl>
                                        <p:attrNameLst>
                                          <p:attrName>style.visibility</p:attrName>
                                        </p:attrNameLst>
                                      </p:cBhvr>
                                      <p:to>
                                        <p:strVal val="visible"/>
                                      </p:to>
                                    </p:set>
                                    <p:animEffect transition="in" filter="fade">
                                      <p:cBhvr>
                                        <p:cTn id="67" dur="1000"/>
                                        <p:tgtEl>
                                          <p:spTgt spid="224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251"/>
                                        </p:tgtEl>
                                        <p:attrNameLst>
                                          <p:attrName>style.visibility</p:attrName>
                                        </p:attrNameLst>
                                      </p:cBhvr>
                                      <p:to>
                                        <p:strVal val="visible"/>
                                      </p:to>
                                    </p:set>
                                    <p:animEffect transition="in" filter="fade">
                                      <p:cBhvr>
                                        <p:cTn id="72" dur="1000"/>
                                        <p:tgtEl>
                                          <p:spTgt spid="2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p28"/>
          <p:cNvSpPr txBox="1"/>
          <p:nvPr/>
        </p:nvSpPr>
        <p:spPr>
          <a:xfrm>
            <a:off x="345150" y="287050"/>
            <a:ext cx="7334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600" b="1" u="sng">
                <a:solidFill>
                  <a:srgbClr val="008000"/>
                </a:solidFill>
                <a:latin typeface="Roboto Slab"/>
                <a:ea typeface="Roboto Slab"/>
                <a:cs typeface="Roboto Slab"/>
                <a:sym typeface="Roboto Slab"/>
              </a:rPr>
              <a:t>Situation #2</a:t>
            </a:r>
            <a:endParaRPr sz="3600" b="1" u="sng">
              <a:solidFill>
                <a:srgbClr val="008000"/>
              </a:solidFill>
              <a:latin typeface="Roboto Slab"/>
              <a:ea typeface="Roboto Slab"/>
              <a:cs typeface="Roboto Slab"/>
              <a:sym typeface="Roboto Slab"/>
            </a:endParaRPr>
          </a:p>
        </p:txBody>
      </p:sp>
      <p:sp>
        <p:nvSpPr>
          <p:cNvPr id="1559" name="Google Shape;1559;p28"/>
          <p:cNvSpPr txBox="1"/>
          <p:nvPr/>
        </p:nvSpPr>
        <p:spPr>
          <a:xfrm>
            <a:off x="316100" y="1185175"/>
            <a:ext cx="8605200" cy="3570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b="1">
                <a:solidFill>
                  <a:srgbClr val="5B5B5B"/>
                </a:solidFill>
                <a:latin typeface="Muli"/>
                <a:ea typeface="Muli"/>
                <a:cs typeface="Muli"/>
                <a:sym typeface="Muli"/>
              </a:rPr>
              <a:t>A personal computer’s internal memory handles the complex calculations for graphics and spreadsheets. During the summer of 1988, the management of Apple Computer anticipated a shortage of memory chips and bought several hundred million dollars of 1-megabit chips at an average cost of $38. To recoup this cost, Apple’s management raised prices across the entire Macintosh line. By January 1989, however the shortages in the memory chip market eased, with the average cost falling to $23. Apple, nonetheless, maintained the prices of its computers.</a:t>
            </a:r>
            <a:endParaRPr sz="2200" b="1">
              <a:solidFill>
                <a:srgbClr val="5B5B5B"/>
              </a:solidFill>
              <a:latin typeface="Muli"/>
              <a:ea typeface="Muli"/>
              <a:cs typeface="Muli"/>
              <a:sym typeface="Muli"/>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257"/>
        <p:cNvGrpSpPr/>
        <p:nvPr/>
      </p:nvGrpSpPr>
      <p:grpSpPr>
        <a:xfrm>
          <a:off x="0" y="0"/>
          <a:ext cx="0" cy="0"/>
          <a:chOff x="0" y="0"/>
          <a:chExt cx="0" cy="0"/>
        </a:xfrm>
      </p:grpSpPr>
      <p:cxnSp>
        <p:nvCxnSpPr>
          <p:cNvPr id="2258" name="Google Shape;2258;p106"/>
          <p:cNvCxnSpPr/>
          <p:nvPr/>
        </p:nvCxnSpPr>
        <p:spPr>
          <a:xfrm rot="10800000" flipH="1">
            <a:off x="1654225" y="1414575"/>
            <a:ext cx="33600" cy="3036900"/>
          </a:xfrm>
          <a:prstGeom prst="straightConnector1">
            <a:avLst/>
          </a:prstGeom>
          <a:noFill/>
          <a:ln w="28575" cap="flat" cmpd="sng">
            <a:solidFill>
              <a:schemeClr val="dk2"/>
            </a:solidFill>
            <a:prstDash val="solid"/>
            <a:round/>
            <a:headEnd type="none" w="med" len="med"/>
            <a:tailEnd type="triangle" w="med" len="med"/>
          </a:ln>
        </p:spPr>
      </p:cxnSp>
      <p:cxnSp>
        <p:nvCxnSpPr>
          <p:cNvPr id="2259" name="Google Shape;2259;p106"/>
          <p:cNvCxnSpPr/>
          <p:nvPr/>
        </p:nvCxnSpPr>
        <p:spPr>
          <a:xfrm>
            <a:off x="1654225" y="4451475"/>
            <a:ext cx="4947000" cy="28200"/>
          </a:xfrm>
          <a:prstGeom prst="straightConnector1">
            <a:avLst/>
          </a:prstGeom>
          <a:noFill/>
          <a:ln w="28575" cap="flat" cmpd="sng">
            <a:solidFill>
              <a:schemeClr val="dk2"/>
            </a:solidFill>
            <a:prstDash val="solid"/>
            <a:round/>
            <a:headEnd type="none" w="med" len="med"/>
            <a:tailEnd type="triangle" w="med" len="med"/>
          </a:ln>
        </p:spPr>
      </p:cxnSp>
      <p:cxnSp>
        <p:nvCxnSpPr>
          <p:cNvPr id="2260" name="Google Shape;2260;p106"/>
          <p:cNvCxnSpPr/>
          <p:nvPr/>
        </p:nvCxnSpPr>
        <p:spPr>
          <a:xfrm rot="10800000" flipH="1">
            <a:off x="2029275" y="1394200"/>
            <a:ext cx="3475800" cy="2280600"/>
          </a:xfrm>
          <a:prstGeom prst="straightConnector1">
            <a:avLst/>
          </a:prstGeom>
          <a:noFill/>
          <a:ln w="38100" cap="flat" cmpd="sng">
            <a:solidFill>
              <a:srgbClr val="0000CC"/>
            </a:solidFill>
            <a:prstDash val="solid"/>
            <a:round/>
            <a:headEnd type="none" w="med" len="med"/>
            <a:tailEnd type="none" w="med" len="med"/>
          </a:ln>
        </p:spPr>
      </p:cxnSp>
      <p:sp>
        <p:nvSpPr>
          <p:cNvPr id="2261" name="Google Shape;2261;p106"/>
          <p:cNvSpPr txBox="1"/>
          <p:nvPr/>
        </p:nvSpPr>
        <p:spPr>
          <a:xfrm>
            <a:off x="5466225" y="127612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CC"/>
                </a:solidFill>
                <a:latin typeface="Muli"/>
                <a:ea typeface="Muli"/>
                <a:cs typeface="Muli"/>
                <a:sym typeface="Muli"/>
              </a:rPr>
              <a:t>S</a:t>
            </a:r>
            <a:endParaRPr b="1">
              <a:solidFill>
                <a:srgbClr val="0000CC"/>
              </a:solidFill>
              <a:latin typeface="Muli"/>
              <a:ea typeface="Muli"/>
              <a:cs typeface="Muli"/>
              <a:sym typeface="Muli"/>
            </a:endParaRPr>
          </a:p>
        </p:txBody>
      </p:sp>
      <p:sp>
        <p:nvSpPr>
          <p:cNvPr id="2262" name="Google Shape;2262;p106"/>
          <p:cNvSpPr txBox="1"/>
          <p:nvPr/>
        </p:nvSpPr>
        <p:spPr>
          <a:xfrm>
            <a:off x="1442950" y="433732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O</a:t>
            </a:r>
            <a:endParaRPr b="1">
              <a:solidFill>
                <a:srgbClr val="666666"/>
              </a:solidFill>
              <a:latin typeface="Muli"/>
              <a:ea typeface="Muli"/>
              <a:cs typeface="Muli"/>
              <a:sym typeface="Muli"/>
            </a:endParaRPr>
          </a:p>
        </p:txBody>
      </p:sp>
      <p:sp>
        <p:nvSpPr>
          <p:cNvPr id="2263" name="Google Shape;2263;p106"/>
          <p:cNvSpPr txBox="1"/>
          <p:nvPr/>
        </p:nvSpPr>
        <p:spPr>
          <a:xfrm>
            <a:off x="6486350" y="4479675"/>
            <a:ext cx="250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Quantity </a:t>
            </a:r>
            <a:endParaRPr b="1">
              <a:solidFill>
                <a:srgbClr val="666666"/>
              </a:solidFill>
              <a:latin typeface="Muli"/>
              <a:ea typeface="Muli"/>
              <a:cs typeface="Muli"/>
              <a:sym typeface="Muli"/>
            </a:endParaRPr>
          </a:p>
        </p:txBody>
      </p:sp>
      <p:sp>
        <p:nvSpPr>
          <p:cNvPr id="2264" name="Google Shape;2264;p106"/>
          <p:cNvSpPr txBox="1"/>
          <p:nvPr/>
        </p:nvSpPr>
        <p:spPr>
          <a:xfrm>
            <a:off x="1103125" y="1260075"/>
            <a:ext cx="117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Price</a:t>
            </a:r>
            <a:endParaRPr b="1">
              <a:solidFill>
                <a:srgbClr val="666666"/>
              </a:solidFill>
              <a:latin typeface="Muli"/>
              <a:ea typeface="Muli"/>
              <a:cs typeface="Muli"/>
              <a:sym typeface="Muli"/>
            </a:endParaRPr>
          </a:p>
        </p:txBody>
      </p:sp>
      <p:sp>
        <p:nvSpPr>
          <p:cNvPr id="2265" name="Google Shape;2265;p106"/>
          <p:cNvSpPr txBox="1"/>
          <p:nvPr/>
        </p:nvSpPr>
        <p:spPr>
          <a:xfrm>
            <a:off x="3603575" y="2206150"/>
            <a:ext cx="2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A </a:t>
            </a:r>
            <a:endParaRPr b="1">
              <a:solidFill>
                <a:srgbClr val="666666"/>
              </a:solidFill>
              <a:latin typeface="Muli"/>
              <a:ea typeface="Muli"/>
              <a:cs typeface="Muli"/>
              <a:sym typeface="Muli"/>
            </a:endParaRPr>
          </a:p>
        </p:txBody>
      </p:sp>
      <p:cxnSp>
        <p:nvCxnSpPr>
          <p:cNvPr id="2266" name="Google Shape;2266;p106"/>
          <p:cNvCxnSpPr/>
          <p:nvPr/>
        </p:nvCxnSpPr>
        <p:spPr>
          <a:xfrm rot="10800000" flipH="1">
            <a:off x="1676825" y="2606350"/>
            <a:ext cx="2076300" cy="12000"/>
          </a:xfrm>
          <a:prstGeom prst="straightConnector1">
            <a:avLst/>
          </a:prstGeom>
          <a:noFill/>
          <a:ln w="38100" cap="flat" cmpd="sng">
            <a:solidFill>
              <a:srgbClr val="FF0066"/>
            </a:solidFill>
            <a:prstDash val="lgDash"/>
            <a:round/>
            <a:headEnd type="none" w="med" len="med"/>
            <a:tailEnd type="none" w="med" len="med"/>
          </a:ln>
        </p:spPr>
      </p:cxnSp>
      <p:cxnSp>
        <p:nvCxnSpPr>
          <p:cNvPr id="2267" name="Google Shape;2267;p106"/>
          <p:cNvCxnSpPr/>
          <p:nvPr/>
        </p:nvCxnSpPr>
        <p:spPr>
          <a:xfrm>
            <a:off x="3751325" y="2571750"/>
            <a:ext cx="17400" cy="1879800"/>
          </a:xfrm>
          <a:prstGeom prst="straightConnector1">
            <a:avLst/>
          </a:prstGeom>
          <a:noFill/>
          <a:ln w="38100" cap="flat" cmpd="sng">
            <a:solidFill>
              <a:srgbClr val="FF0066"/>
            </a:solidFill>
            <a:prstDash val="lgDash"/>
            <a:round/>
            <a:headEnd type="none" w="med" len="med"/>
            <a:tailEnd type="none" w="med" len="med"/>
          </a:ln>
        </p:spPr>
      </p:cxnSp>
      <p:sp>
        <p:nvSpPr>
          <p:cNvPr id="2268" name="Google Shape;2268;p106"/>
          <p:cNvSpPr/>
          <p:nvPr/>
        </p:nvSpPr>
        <p:spPr>
          <a:xfrm>
            <a:off x="3685975" y="25063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06"/>
          <p:cNvSpPr txBox="1"/>
          <p:nvPr/>
        </p:nvSpPr>
        <p:spPr>
          <a:xfrm>
            <a:off x="1345525" y="2454413"/>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66"/>
                </a:solidFill>
                <a:latin typeface="Muli"/>
                <a:ea typeface="Muli"/>
                <a:cs typeface="Muli"/>
                <a:sym typeface="Muli"/>
              </a:rPr>
              <a:t>P</a:t>
            </a:r>
            <a:endParaRPr b="1">
              <a:solidFill>
                <a:srgbClr val="FF0066"/>
              </a:solidFill>
              <a:latin typeface="Muli"/>
              <a:ea typeface="Muli"/>
              <a:cs typeface="Muli"/>
              <a:sym typeface="Muli"/>
            </a:endParaRPr>
          </a:p>
        </p:txBody>
      </p:sp>
      <p:sp>
        <p:nvSpPr>
          <p:cNvPr id="2270" name="Google Shape;2270;p106"/>
          <p:cNvSpPr txBox="1"/>
          <p:nvPr/>
        </p:nvSpPr>
        <p:spPr>
          <a:xfrm>
            <a:off x="3596375" y="4479663"/>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66"/>
                </a:solidFill>
                <a:latin typeface="Muli"/>
                <a:ea typeface="Muli"/>
                <a:cs typeface="Muli"/>
                <a:sym typeface="Muli"/>
              </a:rPr>
              <a:t>Q</a:t>
            </a:r>
            <a:endParaRPr b="1">
              <a:solidFill>
                <a:srgbClr val="FF0066"/>
              </a:solidFill>
              <a:latin typeface="Muli"/>
              <a:ea typeface="Muli"/>
              <a:cs typeface="Muli"/>
              <a:sym typeface="Muli"/>
            </a:endParaRPr>
          </a:p>
        </p:txBody>
      </p:sp>
      <p:sp>
        <p:nvSpPr>
          <p:cNvPr id="2271" name="Google Shape;2271;p106"/>
          <p:cNvSpPr txBox="1">
            <a:spLocks noGrp="1"/>
          </p:cNvSpPr>
          <p:nvPr>
            <p:ph type="title"/>
          </p:nvPr>
        </p:nvSpPr>
        <p:spPr>
          <a:xfrm>
            <a:off x="152400" y="495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u="sng">
                <a:solidFill>
                  <a:srgbClr val="008000"/>
                </a:solidFill>
              </a:rPr>
              <a:t>What happens to Supply if only the Price of the product changes?</a:t>
            </a:r>
            <a:endParaRPr sz="3700" b="1" u="sng">
              <a:solidFill>
                <a:srgbClr val="008000"/>
              </a:solidFill>
            </a:endParaRPr>
          </a:p>
          <a:p>
            <a:pPr marL="0" lvl="0" indent="0" algn="ctr" rtl="0">
              <a:spcBef>
                <a:spcPts val="0"/>
              </a:spcBef>
              <a:spcAft>
                <a:spcPts val="0"/>
              </a:spcAft>
              <a:buClr>
                <a:srgbClr val="0000CC"/>
              </a:buClr>
              <a:buSzPts val="4000"/>
              <a:buFont typeface="Times New Roman"/>
              <a:buNone/>
            </a:pPr>
            <a:endParaRPr sz="3700" b="1" u="sng">
              <a:solidFill>
                <a:srgbClr val="008000"/>
              </a:solidFill>
            </a:endParaRPr>
          </a:p>
        </p:txBody>
      </p:sp>
      <p:cxnSp>
        <p:nvCxnSpPr>
          <p:cNvPr id="2272" name="Google Shape;2272;p106"/>
          <p:cNvCxnSpPr>
            <a:endCxn id="2273" idx="1"/>
          </p:cNvCxnSpPr>
          <p:nvPr/>
        </p:nvCxnSpPr>
        <p:spPr>
          <a:xfrm rot="10800000" flipH="1">
            <a:off x="1676736" y="1915905"/>
            <a:ext cx="2944200" cy="16500"/>
          </a:xfrm>
          <a:prstGeom prst="straightConnector1">
            <a:avLst/>
          </a:prstGeom>
          <a:noFill/>
          <a:ln w="38100" cap="flat" cmpd="sng">
            <a:solidFill>
              <a:srgbClr val="990099"/>
            </a:solidFill>
            <a:prstDash val="dash"/>
            <a:round/>
            <a:headEnd type="none" w="med" len="med"/>
            <a:tailEnd type="none" w="med" len="med"/>
          </a:ln>
        </p:spPr>
      </p:cxnSp>
      <p:cxnSp>
        <p:nvCxnSpPr>
          <p:cNvPr id="2274" name="Google Shape;2274;p106"/>
          <p:cNvCxnSpPr/>
          <p:nvPr/>
        </p:nvCxnSpPr>
        <p:spPr>
          <a:xfrm>
            <a:off x="4659575" y="1943213"/>
            <a:ext cx="20700" cy="2528400"/>
          </a:xfrm>
          <a:prstGeom prst="straightConnector1">
            <a:avLst/>
          </a:prstGeom>
          <a:noFill/>
          <a:ln w="38100" cap="flat" cmpd="sng">
            <a:solidFill>
              <a:srgbClr val="990099"/>
            </a:solidFill>
            <a:prstDash val="dash"/>
            <a:round/>
            <a:headEnd type="none" w="med" len="med"/>
            <a:tailEnd type="none" w="med" len="med"/>
          </a:ln>
        </p:spPr>
      </p:cxnSp>
      <p:sp>
        <p:nvSpPr>
          <p:cNvPr id="2273" name="Google Shape;2273;p106"/>
          <p:cNvSpPr/>
          <p:nvPr/>
        </p:nvSpPr>
        <p:spPr>
          <a:xfrm>
            <a:off x="4600375" y="18967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06"/>
          <p:cNvSpPr txBox="1"/>
          <p:nvPr/>
        </p:nvSpPr>
        <p:spPr>
          <a:xfrm>
            <a:off x="1219825" y="176862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66"/>
                </a:solidFill>
                <a:latin typeface="Muli"/>
                <a:ea typeface="Muli"/>
                <a:cs typeface="Muli"/>
                <a:sym typeface="Muli"/>
              </a:rPr>
              <a:t>P1</a:t>
            </a:r>
            <a:endParaRPr b="1">
              <a:solidFill>
                <a:srgbClr val="660066"/>
              </a:solidFill>
              <a:latin typeface="Muli"/>
              <a:ea typeface="Muli"/>
              <a:cs typeface="Muli"/>
              <a:sym typeface="Muli"/>
            </a:endParaRPr>
          </a:p>
        </p:txBody>
      </p:sp>
      <p:cxnSp>
        <p:nvCxnSpPr>
          <p:cNvPr id="2276" name="Google Shape;2276;p106"/>
          <p:cNvCxnSpPr/>
          <p:nvPr/>
        </p:nvCxnSpPr>
        <p:spPr>
          <a:xfrm rot="10800000">
            <a:off x="1441375" y="2027550"/>
            <a:ext cx="9900" cy="501300"/>
          </a:xfrm>
          <a:prstGeom prst="straightConnector1">
            <a:avLst/>
          </a:prstGeom>
          <a:noFill/>
          <a:ln w="38100" cap="flat" cmpd="sng">
            <a:solidFill>
              <a:srgbClr val="660066"/>
            </a:solidFill>
            <a:prstDash val="solid"/>
            <a:round/>
            <a:headEnd type="none" w="med" len="med"/>
            <a:tailEnd type="triangle" w="med" len="med"/>
          </a:ln>
        </p:spPr>
      </p:cxnSp>
      <p:cxnSp>
        <p:nvCxnSpPr>
          <p:cNvPr id="2277" name="Google Shape;2277;p106"/>
          <p:cNvCxnSpPr/>
          <p:nvPr/>
        </p:nvCxnSpPr>
        <p:spPr>
          <a:xfrm rot="10800000" flipH="1">
            <a:off x="3904775" y="4659363"/>
            <a:ext cx="679500" cy="20700"/>
          </a:xfrm>
          <a:prstGeom prst="straightConnector1">
            <a:avLst/>
          </a:prstGeom>
          <a:noFill/>
          <a:ln w="38100" cap="flat" cmpd="sng">
            <a:solidFill>
              <a:srgbClr val="660066"/>
            </a:solidFill>
            <a:prstDash val="solid"/>
            <a:round/>
            <a:headEnd type="none" w="med" len="med"/>
            <a:tailEnd type="triangle" w="med" len="med"/>
          </a:ln>
        </p:spPr>
      </p:cxnSp>
      <p:sp>
        <p:nvSpPr>
          <p:cNvPr id="2278" name="Google Shape;2278;p106"/>
          <p:cNvSpPr txBox="1"/>
          <p:nvPr/>
        </p:nvSpPr>
        <p:spPr>
          <a:xfrm>
            <a:off x="4510775" y="447967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66"/>
                </a:solidFill>
                <a:latin typeface="Muli"/>
                <a:ea typeface="Muli"/>
                <a:cs typeface="Muli"/>
                <a:sym typeface="Muli"/>
              </a:rPr>
              <a:t>Q1</a:t>
            </a:r>
            <a:endParaRPr b="1">
              <a:solidFill>
                <a:srgbClr val="660066"/>
              </a:solidFill>
              <a:latin typeface="Muli"/>
              <a:ea typeface="Muli"/>
              <a:cs typeface="Muli"/>
              <a:sym typeface="Muli"/>
            </a:endParaRPr>
          </a:p>
        </p:txBody>
      </p:sp>
      <p:cxnSp>
        <p:nvCxnSpPr>
          <p:cNvPr id="2279" name="Google Shape;2279;p106"/>
          <p:cNvCxnSpPr/>
          <p:nvPr/>
        </p:nvCxnSpPr>
        <p:spPr>
          <a:xfrm>
            <a:off x="1676575" y="3304050"/>
            <a:ext cx="1015800" cy="9000"/>
          </a:xfrm>
          <a:prstGeom prst="straightConnector1">
            <a:avLst/>
          </a:prstGeom>
          <a:noFill/>
          <a:ln w="38100" cap="flat" cmpd="sng">
            <a:solidFill>
              <a:srgbClr val="008000"/>
            </a:solidFill>
            <a:prstDash val="dash"/>
            <a:round/>
            <a:headEnd type="none" w="med" len="med"/>
            <a:tailEnd type="none" w="med" len="med"/>
          </a:ln>
        </p:spPr>
      </p:cxnSp>
      <p:cxnSp>
        <p:nvCxnSpPr>
          <p:cNvPr id="2280" name="Google Shape;2280;p106"/>
          <p:cNvCxnSpPr/>
          <p:nvPr/>
        </p:nvCxnSpPr>
        <p:spPr>
          <a:xfrm>
            <a:off x="2608325" y="3181350"/>
            <a:ext cx="28500" cy="1266300"/>
          </a:xfrm>
          <a:prstGeom prst="straightConnector1">
            <a:avLst/>
          </a:prstGeom>
          <a:noFill/>
          <a:ln w="38100" cap="flat" cmpd="sng">
            <a:solidFill>
              <a:srgbClr val="008000"/>
            </a:solidFill>
            <a:prstDash val="dash"/>
            <a:round/>
            <a:headEnd type="none" w="med" len="med"/>
            <a:tailEnd type="none" w="med" len="med"/>
          </a:ln>
        </p:spPr>
      </p:cxnSp>
      <p:sp>
        <p:nvSpPr>
          <p:cNvPr id="2281" name="Google Shape;2281;p106"/>
          <p:cNvSpPr/>
          <p:nvPr/>
        </p:nvSpPr>
        <p:spPr>
          <a:xfrm>
            <a:off x="2542975" y="31921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06"/>
          <p:cNvSpPr txBox="1"/>
          <p:nvPr/>
        </p:nvSpPr>
        <p:spPr>
          <a:xfrm>
            <a:off x="1219825" y="306402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8000"/>
                </a:solidFill>
                <a:latin typeface="Muli"/>
                <a:ea typeface="Muli"/>
                <a:cs typeface="Muli"/>
                <a:sym typeface="Muli"/>
              </a:rPr>
              <a:t>P2</a:t>
            </a:r>
            <a:endParaRPr b="1">
              <a:solidFill>
                <a:srgbClr val="008000"/>
              </a:solidFill>
              <a:latin typeface="Muli"/>
              <a:ea typeface="Muli"/>
              <a:cs typeface="Muli"/>
              <a:sym typeface="Muli"/>
            </a:endParaRPr>
          </a:p>
        </p:txBody>
      </p:sp>
      <p:sp>
        <p:nvSpPr>
          <p:cNvPr id="2283" name="Google Shape;2283;p106"/>
          <p:cNvSpPr txBox="1"/>
          <p:nvPr/>
        </p:nvSpPr>
        <p:spPr>
          <a:xfrm>
            <a:off x="2377175" y="447967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8000"/>
                </a:solidFill>
                <a:latin typeface="Muli"/>
                <a:ea typeface="Muli"/>
                <a:cs typeface="Muli"/>
                <a:sym typeface="Muli"/>
              </a:rPr>
              <a:t>Q2</a:t>
            </a:r>
            <a:endParaRPr b="1">
              <a:solidFill>
                <a:srgbClr val="008000"/>
              </a:solidFill>
              <a:latin typeface="Muli"/>
              <a:ea typeface="Muli"/>
              <a:cs typeface="Muli"/>
              <a:sym typeface="Muli"/>
            </a:endParaRPr>
          </a:p>
        </p:txBody>
      </p:sp>
      <p:cxnSp>
        <p:nvCxnSpPr>
          <p:cNvPr id="2284" name="Google Shape;2284;p106"/>
          <p:cNvCxnSpPr/>
          <p:nvPr/>
        </p:nvCxnSpPr>
        <p:spPr>
          <a:xfrm>
            <a:off x="1442125" y="2744525"/>
            <a:ext cx="4200" cy="395700"/>
          </a:xfrm>
          <a:prstGeom prst="straightConnector1">
            <a:avLst/>
          </a:prstGeom>
          <a:noFill/>
          <a:ln w="38100" cap="flat" cmpd="sng">
            <a:solidFill>
              <a:srgbClr val="008000"/>
            </a:solidFill>
            <a:prstDash val="solid"/>
            <a:round/>
            <a:headEnd type="none" w="med" len="med"/>
            <a:tailEnd type="triangle" w="med" len="med"/>
          </a:ln>
        </p:spPr>
      </p:cxnSp>
      <p:cxnSp>
        <p:nvCxnSpPr>
          <p:cNvPr id="2285" name="Google Shape;2285;p106"/>
          <p:cNvCxnSpPr>
            <a:endCxn id="2283" idx="3"/>
          </p:cNvCxnSpPr>
          <p:nvPr/>
        </p:nvCxnSpPr>
        <p:spPr>
          <a:xfrm rot="10800000">
            <a:off x="2830175" y="4679775"/>
            <a:ext cx="773400" cy="0"/>
          </a:xfrm>
          <a:prstGeom prst="straightConnector1">
            <a:avLst/>
          </a:prstGeom>
          <a:noFill/>
          <a:ln w="38100" cap="flat" cmpd="sng">
            <a:solidFill>
              <a:srgbClr val="008000"/>
            </a:solidFill>
            <a:prstDash val="solid"/>
            <a:round/>
            <a:headEnd type="none" w="med" len="med"/>
            <a:tailEnd type="triangle" w="med" len="med"/>
          </a:ln>
        </p:spPr>
      </p:cxnSp>
      <p:sp>
        <p:nvSpPr>
          <p:cNvPr id="2286" name="Google Shape;2286;p106"/>
          <p:cNvSpPr txBox="1"/>
          <p:nvPr/>
        </p:nvSpPr>
        <p:spPr>
          <a:xfrm>
            <a:off x="2449175" y="2865750"/>
            <a:ext cx="2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C </a:t>
            </a:r>
            <a:endParaRPr b="1">
              <a:solidFill>
                <a:srgbClr val="666666"/>
              </a:solidFill>
              <a:latin typeface="Muli"/>
              <a:ea typeface="Muli"/>
              <a:cs typeface="Muli"/>
              <a:sym typeface="Muli"/>
            </a:endParaRPr>
          </a:p>
        </p:txBody>
      </p:sp>
      <p:sp>
        <p:nvSpPr>
          <p:cNvPr id="2287" name="Google Shape;2287;p106"/>
          <p:cNvSpPr txBox="1"/>
          <p:nvPr/>
        </p:nvSpPr>
        <p:spPr>
          <a:xfrm>
            <a:off x="4520375" y="1447863"/>
            <a:ext cx="2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B </a:t>
            </a:r>
            <a:endParaRPr b="1">
              <a:solidFill>
                <a:srgbClr val="666666"/>
              </a:solidFill>
              <a:latin typeface="Muli"/>
              <a:ea typeface="Muli"/>
              <a:cs typeface="Muli"/>
              <a:sym typeface="Muli"/>
            </a:endParaRPr>
          </a:p>
        </p:txBody>
      </p:sp>
      <p:cxnSp>
        <p:nvCxnSpPr>
          <p:cNvPr id="2288" name="Google Shape;2288;p106"/>
          <p:cNvCxnSpPr/>
          <p:nvPr/>
        </p:nvCxnSpPr>
        <p:spPr>
          <a:xfrm rot="10800000" flipH="1">
            <a:off x="3832175" y="1997050"/>
            <a:ext cx="618300" cy="333000"/>
          </a:xfrm>
          <a:prstGeom prst="straightConnector1">
            <a:avLst/>
          </a:prstGeom>
          <a:noFill/>
          <a:ln w="38100" cap="flat" cmpd="sng">
            <a:solidFill>
              <a:srgbClr val="660066"/>
            </a:solidFill>
            <a:prstDash val="solid"/>
            <a:round/>
            <a:headEnd type="none" w="med" len="med"/>
            <a:tailEnd type="triangle" w="med" len="med"/>
          </a:ln>
        </p:spPr>
      </p:cxnSp>
      <p:cxnSp>
        <p:nvCxnSpPr>
          <p:cNvPr id="2289" name="Google Shape;2289;p106"/>
          <p:cNvCxnSpPr>
            <a:endCxn id="2286" idx="3"/>
          </p:cNvCxnSpPr>
          <p:nvPr/>
        </p:nvCxnSpPr>
        <p:spPr>
          <a:xfrm flipH="1">
            <a:off x="2748275" y="2692650"/>
            <a:ext cx="633600" cy="373200"/>
          </a:xfrm>
          <a:prstGeom prst="straightConnector1">
            <a:avLst/>
          </a:prstGeom>
          <a:noFill/>
          <a:ln w="38100" cap="flat" cmpd="sng">
            <a:solidFill>
              <a:srgbClr val="008000"/>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9"/>
                                        </p:tgtEl>
                                        <p:attrNameLst>
                                          <p:attrName>style.visibility</p:attrName>
                                        </p:attrNameLst>
                                      </p:cBhvr>
                                      <p:to>
                                        <p:strVal val="visible"/>
                                      </p:to>
                                    </p:set>
                                    <p:animEffect transition="in" filter="fade">
                                      <p:cBhvr>
                                        <p:cTn id="7" dur="1000"/>
                                        <p:tgtEl>
                                          <p:spTgt spid="22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66"/>
                                        </p:tgtEl>
                                        <p:attrNameLst>
                                          <p:attrName>style.visibility</p:attrName>
                                        </p:attrNameLst>
                                      </p:cBhvr>
                                      <p:to>
                                        <p:strVal val="visible"/>
                                      </p:to>
                                    </p:set>
                                    <p:animEffect transition="in" filter="fade">
                                      <p:cBhvr>
                                        <p:cTn id="12" dur="1000"/>
                                        <p:tgtEl>
                                          <p:spTgt spid="22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68"/>
                                        </p:tgtEl>
                                        <p:attrNameLst>
                                          <p:attrName>style.visibility</p:attrName>
                                        </p:attrNameLst>
                                      </p:cBhvr>
                                      <p:to>
                                        <p:strVal val="visible"/>
                                      </p:to>
                                    </p:set>
                                    <p:animEffect transition="in" filter="fade">
                                      <p:cBhvr>
                                        <p:cTn id="17" dur="1000"/>
                                        <p:tgtEl>
                                          <p:spTgt spid="226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65"/>
                                        </p:tgtEl>
                                        <p:attrNameLst>
                                          <p:attrName>style.visibility</p:attrName>
                                        </p:attrNameLst>
                                      </p:cBhvr>
                                      <p:to>
                                        <p:strVal val="visible"/>
                                      </p:to>
                                    </p:set>
                                    <p:animEffect transition="in" filter="fade">
                                      <p:cBhvr>
                                        <p:cTn id="22" dur="1000"/>
                                        <p:tgtEl>
                                          <p:spTgt spid="226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67"/>
                                        </p:tgtEl>
                                        <p:attrNameLst>
                                          <p:attrName>style.visibility</p:attrName>
                                        </p:attrNameLst>
                                      </p:cBhvr>
                                      <p:to>
                                        <p:strVal val="visible"/>
                                      </p:to>
                                    </p:set>
                                    <p:animEffect transition="in" filter="fade">
                                      <p:cBhvr>
                                        <p:cTn id="27" dur="1000"/>
                                        <p:tgtEl>
                                          <p:spTgt spid="226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70"/>
                                        </p:tgtEl>
                                        <p:attrNameLst>
                                          <p:attrName>style.visibility</p:attrName>
                                        </p:attrNameLst>
                                      </p:cBhvr>
                                      <p:to>
                                        <p:strVal val="visible"/>
                                      </p:to>
                                    </p:set>
                                    <p:animEffect transition="in" filter="fade">
                                      <p:cBhvr>
                                        <p:cTn id="32" dur="1000"/>
                                        <p:tgtEl>
                                          <p:spTgt spid="227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76"/>
                                        </p:tgtEl>
                                        <p:attrNameLst>
                                          <p:attrName>style.visibility</p:attrName>
                                        </p:attrNameLst>
                                      </p:cBhvr>
                                      <p:to>
                                        <p:strVal val="visible"/>
                                      </p:to>
                                    </p:set>
                                    <p:animEffect transition="in" filter="fade">
                                      <p:cBhvr>
                                        <p:cTn id="37" dur="1000"/>
                                        <p:tgtEl>
                                          <p:spTgt spid="227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75"/>
                                        </p:tgtEl>
                                        <p:attrNameLst>
                                          <p:attrName>style.visibility</p:attrName>
                                        </p:attrNameLst>
                                      </p:cBhvr>
                                      <p:to>
                                        <p:strVal val="visible"/>
                                      </p:to>
                                    </p:set>
                                    <p:animEffect transition="in" filter="fade">
                                      <p:cBhvr>
                                        <p:cTn id="42" dur="1000"/>
                                        <p:tgtEl>
                                          <p:spTgt spid="227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72"/>
                                        </p:tgtEl>
                                        <p:attrNameLst>
                                          <p:attrName>style.visibility</p:attrName>
                                        </p:attrNameLst>
                                      </p:cBhvr>
                                      <p:to>
                                        <p:strVal val="visible"/>
                                      </p:to>
                                    </p:set>
                                    <p:animEffect transition="in" filter="fade">
                                      <p:cBhvr>
                                        <p:cTn id="47" dur="1000"/>
                                        <p:tgtEl>
                                          <p:spTgt spid="227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73"/>
                                        </p:tgtEl>
                                        <p:attrNameLst>
                                          <p:attrName>style.visibility</p:attrName>
                                        </p:attrNameLst>
                                      </p:cBhvr>
                                      <p:to>
                                        <p:strVal val="visible"/>
                                      </p:to>
                                    </p:set>
                                    <p:animEffect transition="in" filter="fade">
                                      <p:cBhvr>
                                        <p:cTn id="52" dur="1000"/>
                                        <p:tgtEl>
                                          <p:spTgt spid="227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87"/>
                                        </p:tgtEl>
                                        <p:attrNameLst>
                                          <p:attrName>style.visibility</p:attrName>
                                        </p:attrNameLst>
                                      </p:cBhvr>
                                      <p:to>
                                        <p:strVal val="visible"/>
                                      </p:to>
                                    </p:set>
                                    <p:animEffect transition="in" filter="fade">
                                      <p:cBhvr>
                                        <p:cTn id="57" dur="1000"/>
                                        <p:tgtEl>
                                          <p:spTgt spid="228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274"/>
                                        </p:tgtEl>
                                        <p:attrNameLst>
                                          <p:attrName>style.visibility</p:attrName>
                                        </p:attrNameLst>
                                      </p:cBhvr>
                                      <p:to>
                                        <p:strVal val="visible"/>
                                      </p:to>
                                    </p:set>
                                    <p:animEffect transition="in" filter="fade">
                                      <p:cBhvr>
                                        <p:cTn id="62" dur="1000"/>
                                        <p:tgtEl>
                                          <p:spTgt spid="227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78"/>
                                        </p:tgtEl>
                                        <p:attrNameLst>
                                          <p:attrName>style.visibility</p:attrName>
                                        </p:attrNameLst>
                                      </p:cBhvr>
                                      <p:to>
                                        <p:strVal val="visible"/>
                                      </p:to>
                                    </p:set>
                                    <p:animEffect transition="in" filter="fade">
                                      <p:cBhvr>
                                        <p:cTn id="67" dur="1000"/>
                                        <p:tgtEl>
                                          <p:spTgt spid="227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277"/>
                                        </p:tgtEl>
                                        <p:attrNameLst>
                                          <p:attrName>style.visibility</p:attrName>
                                        </p:attrNameLst>
                                      </p:cBhvr>
                                      <p:to>
                                        <p:strVal val="visible"/>
                                      </p:to>
                                    </p:set>
                                    <p:animEffect transition="in" filter="fade">
                                      <p:cBhvr>
                                        <p:cTn id="72" dur="1000"/>
                                        <p:tgtEl>
                                          <p:spTgt spid="227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88"/>
                                        </p:tgtEl>
                                        <p:attrNameLst>
                                          <p:attrName>style.visibility</p:attrName>
                                        </p:attrNameLst>
                                      </p:cBhvr>
                                      <p:to>
                                        <p:strVal val="visible"/>
                                      </p:to>
                                    </p:set>
                                    <p:animEffect transition="in" filter="fade">
                                      <p:cBhvr>
                                        <p:cTn id="77" dur="1000"/>
                                        <p:tgtEl>
                                          <p:spTgt spid="228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284"/>
                                        </p:tgtEl>
                                        <p:attrNameLst>
                                          <p:attrName>style.visibility</p:attrName>
                                        </p:attrNameLst>
                                      </p:cBhvr>
                                      <p:to>
                                        <p:strVal val="visible"/>
                                      </p:to>
                                    </p:set>
                                    <p:animEffect transition="in" filter="fade">
                                      <p:cBhvr>
                                        <p:cTn id="82" dur="1000"/>
                                        <p:tgtEl>
                                          <p:spTgt spid="228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282"/>
                                        </p:tgtEl>
                                        <p:attrNameLst>
                                          <p:attrName>style.visibility</p:attrName>
                                        </p:attrNameLst>
                                      </p:cBhvr>
                                      <p:to>
                                        <p:strVal val="visible"/>
                                      </p:to>
                                    </p:set>
                                    <p:animEffect transition="in" filter="fade">
                                      <p:cBhvr>
                                        <p:cTn id="87" dur="1000"/>
                                        <p:tgtEl>
                                          <p:spTgt spid="228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279"/>
                                        </p:tgtEl>
                                        <p:attrNameLst>
                                          <p:attrName>style.visibility</p:attrName>
                                        </p:attrNameLst>
                                      </p:cBhvr>
                                      <p:to>
                                        <p:strVal val="visible"/>
                                      </p:to>
                                    </p:set>
                                    <p:animEffect transition="in" filter="fade">
                                      <p:cBhvr>
                                        <p:cTn id="92" dur="1000"/>
                                        <p:tgtEl>
                                          <p:spTgt spid="227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281"/>
                                        </p:tgtEl>
                                        <p:attrNameLst>
                                          <p:attrName>style.visibility</p:attrName>
                                        </p:attrNameLst>
                                      </p:cBhvr>
                                      <p:to>
                                        <p:strVal val="visible"/>
                                      </p:to>
                                    </p:set>
                                    <p:animEffect transition="in" filter="fade">
                                      <p:cBhvr>
                                        <p:cTn id="97" dur="1000"/>
                                        <p:tgtEl>
                                          <p:spTgt spid="228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286"/>
                                        </p:tgtEl>
                                        <p:attrNameLst>
                                          <p:attrName>style.visibility</p:attrName>
                                        </p:attrNameLst>
                                      </p:cBhvr>
                                      <p:to>
                                        <p:strVal val="visible"/>
                                      </p:to>
                                    </p:set>
                                    <p:animEffect transition="in" filter="fade">
                                      <p:cBhvr>
                                        <p:cTn id="102" dur="1000"/>
                                        <p:tgtEl>
                                          <p:spTgt spid="228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280"/>
                                        </p:tgtEl>
                                        <p:attrNameLst>
                                          <p:attrName>style.visibility</p:attrName>
                                        </p:attrNameLst>
                                      </p:cBhvr>
                                      <p:to>
                                        <p:strVal val="visible"/>
                                      </p:to>
                                    </p:set>
                                    <p:animEffect transition="in" filter="fade">
                                      <p:cBhvr>
                                        <p:cTn id="107" dur="1000"/>
                                        <p:tgtEl>
                                          <p:spTgt spid="228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283"/>
                                        </p:tgtEl>
                                        <p:attrNameLst>
                                          <p:attrName>style.visibility</p:attrName>
                                        </p:attrNameLst>
                                      </p:cBhvr>
                                      <p:to>
                                        <p:strVal val="visible"/>
                                      </p:to>
                                    </p:set>
                                    <p:animEffect transition="in" filter="fade">
                                      <p:cBhvr>
                                        <p:cTn id="112" dur="1000"/>
                                        <p:tgtEl>
                                          <p:spTgt spid="2283"/>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285"/>
                                        </p:tgtEl>
                                        <p:attrNameLst>
                                          <p:attrName>style.visibility</p:attrName>
                                        </p:attrNameLst>
                                      </p:cBhvr>
                                      <p:to>
                                        <p:strVal val="visible"/>
                                      </p:to>
                                    </p:set>
                                    <p:animEffect transition="in" filter="fade">
                                      <p:cBhvr>
                                        <p:cTn id="117" dur="1000"/>
                                        <p:tgtEl>
                                          <p:spTgt spid="228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289"/>
                                        </p:tgtEl>
                                        <p:attrNameLst>
                                          <p:attrName>style.visibility</p:attrName>
                                        </p:attrNameLst>
                                      </p:cBhvr>
                                      <p:to>
                                        <p:strVal val="visible"/>
                                      </p:to>
                                    </p:set>
                                    <p:animEffect transition="in" filter="fade">
                                      <p:cBhvr>
                                        <p:cTn id="122" dur="1000"/>
                                        <p:tgtEl>
                                          <p:spTgt spid="2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294"/>
        <p:cNvGrpSpPr/>
        <p:nvPr/>
      </p:nvGrpSpPr>
      <p:grpSpPr>
        <a:xfrm>
          <a:off x="0" y="0"/>
          <a:ext cx="0" cy="0"/>
          <a:chOff x="0" y="0"/>
          <a:chExt cx="0" cy="0"/>
        </a:xfrm>
      </p:grpSpPr>
      <p:cxnSp>
        <p:nvCxnSpPr>
          <p:cNvPr id="2295" name="Google Shape;2295;p107"/>
          <p:cNvCxnSpPr/>
          <p:nvPr/>
        </p:nvCxnSpPr>
        <p:spPr>
          <a:xfrm rot="10800000">
            <a:off x="1687850" y="1414550"/>
            <a:ext cx="9900" cy="3084000"/>
          </a:xfrm>
          <a:prstGeom prst="straightConnector1">
            <a:avLst/>
          </a:prstGeom>
          <a:noFill/>
          <a:ln w="28575" cap="flat" cmpd="sng">
            <a:solidFill>
              <a:schemeClr val="dk2"/>
            </a:solidFill>
            <a:prstDash val="solid"/>
            <a:round/>
            <a:headEnd type="none" w="med" len="med"/>
            <a:tailEnd type="triangle" w="med" len="med"/>
          </a:ln>
        </p:spPr>
      </p:cxnSp>
      <p:cxnSp>
        <p:nvCxnSpPr>
          <p:cNvPr id="2296" name="Google Shape;2296;p107"/>
          <p:cNvCxnSpPr/>
          <p:nvPr/>
        </p:nvCxnSpPr>
        <p:spPr>
          <a:xfrm>
            <a:off x="1654225" y="4451475"/>
            <a:ext cx="4947000" cy="28200"/>
          </a:xfrm>
          <a:prstGeom prst="straightConnector1">
            <a:avLst/>
          </a:prstGeom>
          <a:noFill/>
          <a:ln w="28575" cap="flat" cmpd="sng">
            <a:solidFill>
              <a:schemeClr val="dk2"/>
            </a:solidFill>
            <a:prstDash val="solid"/>
            <a:round/>
            <a:headEnd type="none" w="med" len="med"/>
            <a:tailEnd type="triangle" w="med" len="med"/>
          </a:ln>
        </p:spPr>
      </p:cxnSp>
      <p:cxnSp>
        <p:nvCxnSpPr>
          <p:cNvPr id="2297" name="Google Shape;2297;p107"/>
          <p:cNvCxnSpPr/>
          <p:nvPr/>
        </p:nvCxnSpPr>
        <p:spPr>
          <a:xfrm rot="10800000" flipH="1">
            <a:off x="2029275" y="1394200"/>
            <a:ext cx="3475800" cy="2280600"/>
          </a:xfrm>
          <a:prstGeom prst="straightConnector1">
            <a:avLst/>
          </a:prstGeom>
          <a:noFill/>
          <a:ln w="38100" cap="flat" cmpd="sng">
            <a:solidFill>
              <a:srgbClr val="0000CC"/>
            </a:solidFill>
            <a:prstDash val="solid"/>
            <a:round/>
            <a:headEnd type="none" w="med" len="med"/>
            <a:tailEnd type="none" w="med" len="med"/>
          </a:ln>
        </p:spPr>
      </p:cxnSp>
      <p:sp>
        <p:nvSpPr>
          <p:cNvPr id="2298" name="Google Shape;2298;p107"/>
          <p:cNvSpPr txBox="1"/>
          <p:nvPr/>
        </p:nvSpPr>
        <p:spPr>
          <a:xfrm>
            <a:off x="5466225" y="127612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CC"/>
                </a:solidFill>
                <a:latin typeface="Muli"/>
                <a:ea typeface="Muli"/>
                <a:cs typeface="Muli"/>
                <a:sym typeface="Muli"/>
              </a:rPr>
              <a:t>S</a:t>
            </a:r>
            <a:endParaRPr b="1">
              <a:solidFill>
                <a:srgbClr val="0000CC"/>
              </a:solidFill>
              <a:latin typeface="Muli"/>
              <a:ea typeface="Muli"/>
              <a:cs typeface="Muli"/>
              <a:sym typeface="Muli"/>
            </a:endParaRPr>
          </a:p>
        </p:txBody>
      </p:sp>
      <p:sp>
        <p:nvSpPr>
          <p:cNvPr id="2299" name="Google Shape;2299;p107"/>
          <p:cNvSpPr txBox="1"/>
          <p:nvPr/>
        </p:nvSpPr>
        <p:spPr>
          <a:xfrm>
            <a:off x="1442950" y="433732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O</a:t>
            </a:r>
            <a:endParaRPr b="1">
              <a:solidFill>
                <a:srgbClr val="666666"/>
              </a:solidFill>
              <a:latin typeface="Muli"/>
              <a:ea typeface="Muli"/>
              <a:cs typeface="Muli"/>
              <a:sym typeface="Muli"/>
            </a:endParaRPr>
          </a:p>
        </p:txBody>
      </p:sp>
      <p:sp>
        <p:nvSpPr>
          <p:cNvPr id="2300" name="Google Shape;2300;p107"/>
          <p:cNvSpPr txBox="1"/>
          <p:nvPr/>
        </p:nvSpPr>
        <p:spPr>
          <a:xfrm>
            <a:off x="6486300" y="4479675"/>
            <a:ext cx="250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Quantity </a:t>
            </a:r>
            <a:endParaRPr b="1">
              <a:solidFill>
                <a:srgbClr val="666666"/>
              </a:solidFill>
              <a:latin typeface="Muli"/>
              <a:ea typeface="Muli"/>
              <a:cs typeface="Muli"/>
              <a:sym typeface="Muli"/>
            </a:endParaRPr>
          </a:p>
        </p:txBody>
      </p:sp>
      <p:sp>
        <p:nvSpPr>
          <p:cNvPr id="2301" name="Google Shape;2301;p107"/>
          <p:cNvSpPr txBox="1"/>
          <p:nvPr/>
        </p:nvSpPr>
        <p:spPr>
          <a:xfrm>
            <a:off x="1103125" y="1260075"/>
            <a:ext cx="117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Price</a:t>
            </a:r>
            <a:endParaRPr b="1">
              <a:solidFill>
                <a:srgbClr val="666666"/>
              </a:solidFill>
              <a:latin typeface="Muli"/>
              <a:ea typeface="Muli"/>
              <a:cs typeface="Muli"/>
              <a:sym typeface="Muli"/>
            </a:endParaRPr>
          </a:p>
        </p:txBody>
      </p:sp>
      <p:sp>
        <p:nvSpPr>
          <p:cNvPr id="2302" name="Google Shape;2302;p107"/>
          <p:cNvSpPr txBox="1"/>
          <p:nvPr/>
        </p:nvSpPr>
        <p:spPr>
          <a:xfrm>
            <a:off x="3603575" y="2206150"/>
            <a:ext cx="2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A </a:t>
            </a:r>
            <a:endParaRPr b="1">
              <a:solidFill>
                <a:srgbClr val="666666"/>
              </a:solidFill>
              <a:latin typeface="Muli"/>
              <a:ea typeface="Muli"/>
              <a:cs typeface="Muli"/>
              <a:sym typeface="Muli"/>
            </a:endParaRPr>
          </a:p>
        </p:txBody>
      </p:sp>
      <p:cxnSp>
        <p:nvCxnSpPr>
          <p:cNvPr id="2303" name="Google Shape;2303;p107"/>
          <p:cNvCxnSpPr/>
          <p:nvPr/>
        </p:nvCxnSpPr>
        <p:spPr>
          <a:xfrm rot="10800000" flipH="1">
            <a:off x="1676825" y="2606350"/>
            <a:ext cx="2076300" cy="12000"/>
          </a:xfrm>
          <a:prstGeom prst="straightConnector1">
            <a:avLst/>
          </a:prstGeom>
          <a:noFill/>
          <a:ln w="38100" cap="flat" cmpd="sng">
            <a:solidFill>
              <a:srgbClr val="FF0066"/>
            </a:solidFill>
            <a:prstDash val="lgDash"/>
            <a:round/>
            <a:headEnd type="none" w="med" len="med"/>
            <a:tailEnd type="none" w="med" len="med"/>
          </a:ln>
        </p:spPr>
      </p:cxnSp>
      <p:cxnSp>
        <p:nvCxnSpPr>
          <p:cNvPr id="2304" name="Google Shape;2304;p107"/>
          <p:cNvCxnSpPr/>
          <p:nvPr/>
        </p:nvCxnSpPr>
        <p:spPr>
          <a:xfrm>
            <a:off x="3751325" y="2571750"/>
            <a:ext cx="17400" cy="1879800"/>
          </a:xfrm>
          <a:prstGeom prst="straightConnector1">
            <a:avLst/>
          </a:prstGeom>
          <a:noFill/>
          <a:ln w="38100" cap="flat" cmpd="sng">
            <a:solidFill>
              <a:srgbClr val="FF0066"/>
            </a:solidFill>
            <a:prstDash val="lgDash"/>
            <a:round/>
            <a:headEnd type="none" w="med" len="med"/>
            <a:tailEnd type="none" w="med" len="med"/>
          </a:ln>
        </p:spPr>
      </p:cxnSp>
      <p:sp>
        <p:nvSpPr>
          <p:cNvPr id="2305" name="Google Shape;2305;p107"/>
          <p:cNvSpPr/>
          <p:nvPr/>
        </p:nvSpPr>
        <p:spPr>
          <a:xfrm>
            <a:off x="3685975" y="25063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07"/>
          <p:cNvSpPr txBox="1"/>
          <p:nvPr/>
        </p:nvSpPr>
        <p:spPr>
          <a:xfrm>
            <a:off x="1345525" y="2454413"/>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66"/>
                </a:solidFill>
                <a:latin typeface="Muli"/>
                <a:ea typeface="Muli"/>
                <a:cs typeface="Muli"/>
                <a:sym typeface="Muli"/>
              </a:rPr>
              <a:t>P</a:t>
            </a:r>
            <a:endParaRPr b="1">
              <a:solidFill>
                <a:srgbClr val="FF0066"/>
              </a:solidFill>
              <a:latin typeface="Muli"/>
              <a:ea typeface="Muli"/>
              <a:cs typeface="Muli"/>
              <a:sym typeface="Muli"/>
            </a:endParaRPr>
          </a:p>
        </p:txBody>
      </p:sp>
      <p:sp>
        <p:nvSpPr>
          <p:cNvPr id="2307" name="Google Shape;2307;p107"/>
          <p:cNvSpPr txBox="1"/>
          <p:nvPr/>
        </p:nvSpPr>
        <p:spPr>
          <a:xfrm>
            <a:off x="3596375" y="4479663"/>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66"/>
                </a:solidFill>
                <a:latin typeface="Muli"/>
                <a:ea typeface="Muli"/>
                <a:cs typeface="Muli"/>
                <a:sym typeface="Muli"/>
              </a:rPr>
              <a:t>Q</a:t>
            </a:r>
            <a:endParaRPr b="1">
              <a:solidFill>
                <a:srgbClr val="FF0066"/>
              </a:solidFill>
              <a:latin typeface="Muli"/>
              <a:ea typeface="Muli"/>
              <a:cs typeface="Muli"/>
              <a:sym typeface="Muli"/>
            </a:endParaRPr>
          </a:p>
        </p:txBody>
      </p:sp>
      <p:sp>
        <p:nvSpPr>
          <p:cNvPr id="2308" name="Google Shape;2308;p107"/>
          <p:cNvSpPr txBox="1">
            <a:spLocks noGrp="1"/>
          </p:cNvSpPr>
          <p:nvPr>
            <p:ph type="title"/>
          </p:nvPr>
        </p:nvSpPr>
        <p:spPr>
          <a:xfrm>
            <a:off x="152400" y="495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u="sng" dirty="0">
                <a:solidFill>
                  <a:srgbClr val="008000"/>
                </a:solidFill>
              </a:rPr>
              <a:t>What happens to </a:t>
            </a:r>
            <a:r>
              <a:rPr lang="en" sz="3700" b="1" u="sng" dirty="0" smtClean="0">
                <a:solidFill>
                  <a:srgbClr val="008000"/>
                </a:solidFill>
              </a:rPr>
              <a:t>TR </a:t>
            </a:r>
            <a:r>
              <a:rPr lang="en" sz="3700" b="1" u="sng" dirty="0">
                <a:solidFill>
                  <a:srgbClr val="008000"/>
                </a:solidFill>
              </a:rPr>
              <a:t>when the Price of the product changes?</a:t>
            </a:r>
            <a:endParaRPr sz="3700" b="1" u="sng" dirty="0">
              <a:solidFill>
                <a:srgbClr val="008000"/>
              </a:solidFill>
            </a:endParaRPr>
          </a:p>
          <a:p>
            <a:pPr marL="0" lvl="0" indent="0" algn="ctr" rtl="0">
              <a:spcBef>
                <a:spcPts val="0"/>
              </a:spcBef>
              <a:spcAft>
                <a:spcPts val="0"/>
              </a:spcAft>
              <a:buClr>
                <a:srgbClr val="0000CC"/>
              </a:buClr>
              <a:buSzPts val="4000"/>
              <a:buFont typeface="Times New Roman"/>
              <a:buNone/>
            </a:pPr>
            <a:endParaRPr sz="3700" b="1" u="sng" dirty="0">
              <a:solidFill>
                <a:srgbClr val="008000"/>
              </a:solidFill>
            </a:endParaRPr>
          </a:p>
        </p:txBody>
      </p:sp>
      <p:cxnSp>
        <p:nvCxnSpPr>
          <p:cNvPr id="2309" name="Google Shape;2309;p107"/>
          <p:cNvCxnSpPr>
            <a:endCxn id="2310" idx="1"/>
          </p:cNvCxnSpPr>
          <p:nvPr/>
        </p:nvCxnSpPr>
        <p:spPr>
          <a:xfrm rot="10800000" flipH="1">
            <a:off x="1676736" y="1915905"/>
            <a:ext cx="2944200" cy="16500"/>
          </a:xfrm>
          <a:prstGeom prst="straightConnector1">
            <a:avLst/>
          </a:prstGeom>
          <a:noFill/>
          <a:ln w="38100" cap="flat" cmpd="sng">
            <a:solidFill>
              <a:srgbClr val="990099"/>
            </a:solidFill>
            <a:prstDash val="dash"/>
            <a:round/>
            <a:headEnd type="none" w="med" len="med"/>
            <a:tailEnd type="none" w="med" len="med"/>
          </a:ln>
        </p:spPr>
      </p:cxnSp>
      <p:cxnSp>
        <p:nvCxnSpPr>
          <p:cNvPr id="2311" name="Google Shape;2311;p107"/>
          <p:cNvCxnSpPr/>
          <p:nvPr/>
        </p:nvCxnSpPr>
        <p:spPr>
          <a:xfrm>
            <a:off x="4659575" y="1943213"/>
            <a:ext cx="20700" cy="2528400"/>
          </a:xfrm>
          <a:prstGeom prst="straightConnector1">
            <a:avLst/>
          </a:prstGeom>
          <a:noFill/>
          <a:ln w="38100" cap="flat" cmpd="sng">
            <a:solidFill>
              <a:srgbClr val="990099"/>
            </a:solidFill>
            <a:prstDash val="dash"/>
            <a:round/>
            <a:headEnd type="none" w="med" len="med"/>
            <a:tailEnd type="none" w="med" len="med"/>
          </a:ln>
        </p:spPr>
      </p:cxnSp>
      <p:sp>
        <p:nvSpPr>
          <p:cNvPr id="2310" name="Google Shape;2310;p107"/>
          <p:cNvSpPr/>
          <p:nvPr/>
        </p:nvSpPr>
        <p:spPr>
          <a:xfrm>
            <a:off x="4600375" y="18967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07"/>
          <p:cNvSpPr txBox="1"/>
          <p:nvPr/>
        </p:nvSpPr>
        <p:spPr>
          <a:xfrm>
            <a:off x="1219825" y="176862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66"/>
                </a:solidFill>
                <a:latin typeface="Muli"/>
                <a:ea typeface="Muli"/>
                <a:cs typeface="Muli"/>
                <a:sym typeface="Muli"/>
              </a:rPr>
              <a:t>P1</a:t>
            </a:r>
            <a:endParaRPr b="1">
              <a:solidFill>
                <a:srgbClr val="660066"/>
              </a:solidFill>
              <a:latin typeface="Muli"/>
              <a:ea typeface="Muli"/>
              <a:cs typeface="Muli"/>
              <a:sym typeface="Muli"/>
            </a:endParaRPr>
          </a:p>
        </p:txBody>
      </p:sp>
      <p:cxnSp>
        <p:nvCxnSpPr>
          <p:cNvPr id="2313" name="Google Shape;2313;p107"/>
          <p:cNvCxnSpPr/>
          <p:nvPr/>
        </p:nvCxnSpPr>
        <p:spPr>
          <a:xfrm rot="10800000">
            <a:off x="1441375" y="2027550"/>
            <a:ext cx="9900" cy="501300"/>
          </a:xfrm>
          <a:prstGeom prst="straightConnector1">
            <a:avLst/>
          </a:prstGeom>
          <a:noFill/>
          <a:ln w="38100" cap="flat" cmpd="sng">
            <a:solidFill>
              <a:srgbClr val="660066"/>
            </a:solidFill>
            <a:prstDash val="solid"/>
            <a:round/>
            <a:headEnd type="none" w="med" len="med"/>
            <a:tailEnd type="triangle" w="med" len="med"/>
          </a:ln>
        </p:spPr>
      </p:cxnSp>
      <p:cxnSp>
        <p:nvCxnSpPr>
          <p:cNvPr id="2314" name="Google Shape;2314;p107"/>
          <p:cNvCxnSpPr/>
          <p:nvPr/>
        </p:nvCxnSpPr>
        <p:spPr>
          <a:xfrm rot="10800000" flipH="1">
            <a:off x="3904775" y="4659363"/>
            <a:ext cx="679500" cy="20700"/>
          </a:xfrm>
          <a:prstGeom prst="straightConnector1">
            <a:avLst/>
          </a:prstGeom>
          <a:noFill/>
          <a:ln w="38100" cap="flat" cmpd="sng">
            <a:solidFill>
              <a:srgbClr val="660066"/>
            </a:solidFill>
            <a:prstDash val="solid"/>
            <a:round/>
            <a:headEnd type="none" w="med" len="med"/>
            <a:tailEnd type="triangle" w="med" len="med"/>
          </a:ln>
        </p:spPr>
      </p:cxnSp>
      <p:sp>
        <p:nvSpPr>
          <p:cNvPr id="2315" name="Google Shape;2315;p107"/>
          <p:cNvSpPr txBox="1"/>
          <p:nvPr/>
        </p:nvSpPr>
        <p:spPr>
          <a:xfrm>
            <a:off x="4510775" y="447967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0066"/>
                </a:solidFill>
                <a:latin typeface="Muli"/>
                <a:ea typeface="Muli"/>
                <a:cs typeface="Muli"/>
                <a:sym typeface="Muli"/>
              </a:rPr>
              <a:t>Q1</a:t>
            </a:r>
            <a:endParaRPr b="1">
              <a:solidFill>
                <a:srgbClr val="660066"/>
              </a:solidFill>
              <a:latin typeface="Muli"/>
              <a:ea typeface="Muli"/>
              <a:cs typeface="Muli"/>
              <a:sym typeface="Muli"/>
            </a:endParaRPr>
          </a:p>
        </p:txBody>
      </p:sp>
      <p:cxnSp>
        <p:nvCxnSpPr>
          <p:cNvPr id="2316" name="Google Shape;2316;p107"/>
          <p:cNvCxnSpPr/>
          <p:nvPr/>
        </p:nvCxnSpPr>
        <p:spPr>
          <a:xfrm>
            <a:off x="1676575" y="3304050"/>
            <a:ext cx="1015800" cy="9000"/>
          </a:xfrm>
          <a:prstGeom prst="straightConnector1">
            <a:avLst/>
          </a:prstGeom>
          <a:noFill/>
          <a:ln w="38100" cap="flat" cmpd="sng">
            <a:solidFill>
              <a:srgbClr val="008000"/>
            </a:solidFill>
            <a:prstDash val="dash"/>
            <a:round/>
            <a:headEnd type="none" w="med" len="med"/>
            <a:tailEnd type="none" w="med" len="med"/>
          </a:ln>
        </p:spPr>
      </p:cxnSp>
      <p:cxnSp>
        <p:nvCxnSpPr>
          <p:cNvPr id="2317" name="Google Shape;2317;p107"/>
          <p:cNvCxnSpPr/>
          <p:nvPr/>
        </p:nvCxnSpPr>
        <p:spPr>
          <a:xfrm>
            <a:off x="2608325" y="3181350"/>
            <a:ext cx="28500" cy="1266300"/>
          </a:xfrm>
          <a:prstGeom prst="straightConnector1">
            <a:avLst/>
          </a:prstGeom>
          <a:noFill/>
          <a:ln w="38100" cap="flat" cmpd="sng">
            <a:solidFill>
              <a:srgbClr val="008000"/>
            </a:solidFill>
            <a:prstDash val="dash"/>
            <a:round/>
            <a:headEnd type="none" w="med" len="med"/>
            <a:tailEnd type="none" w="med" len="med"/>
          </a:ln>
        </p:spPr>
      </p:cxnSp>
      <p:sp>
        <p:nvSpPr>
          <p:cNvPr id="2318" name="Google Shape;2318;p107"/>
          <p:cNvSpPr/>
          <p:nvPr/>
        </p:nvSpPr>
        <p:spPr>
          <a:xfrm>
            <a:off x="2542975" y="31921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07"/>
          <p:cNvSpPr txBox="1"/>
          <p:nvPr/>
        </p:nvSpPr>
        <p:spPr>
          <a:xfrm>
            <a:off x="1219825" y="306402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8000"/>
                </a:solidFill>
                <a:latin typeface="Muli"/>
                <a:ea typeface="Muli"/>
                <a:cs typeface="Muli"/>
                <a:sym typeface="Muli"/>
              </a:rPr>
              <a:t>P2</a:t>
            </a:r>
            <a:endParaRPr b="1">
              <a:solidFill>
                <a:srgbClr val="008000"/>
              </a:solidFill>
              <a:latin typeface="Muli"/>
              <a:ea typeface="Muli"/>
              <a:cs typeface="Muli"/>
              <a:sym typeface="Muli"/>
            </a:endParaRPr>
          </a:p>
        </p:txBody>
      </p:sp>
      <p:sp>
        <p:nvSpPr>
          <p:cNvPr id="2320" name="Google Shape;2320;p107"/>
          <p:cNvSpPr txBox="1"/>
          <p:nvPr/>
        </p:nvSpPr>
        <p:spPr>
          <a:xfrm>
            <a:off x="2377175" y="4479675"/>
            <a:ext cx="4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8000"/>
                </a:solidFill>
                <a:latin typeface="Muli"/>
                <a:ea typeface="Muli"/>
                <a:cs typeface="Muli"/>
                <a:sym typeface="Muli"/>
              </a:rPr>
              <a:t>Q2</a:t>
            </a:r>
            <a:endParaRPr b="1">
              <a:solidFill>
                <a:srgbClr val="008000"/>
              </a:solidFill>
              <a:latin typeface="Muli"/>
              <a:ea typeface="Muli"/>
              <a:cs typeface="Muli"/>
              <a:sym typeface="Muli"/>
            </a:endParaRPr>
          </a:p>
        </p:txBody>
      </p:sp>
      <p:cxnSp>
        <p:nvCxnSpPr>
          <p:cNvPr id="2321" name="Google Shape;2321;p107"/>
          <p:cNvCxnSpPr/>
          <p:nvPr/>
        </p:nvCxnSpPr>
        <p:spPr>
          <a:xfrm>
            <a:off x="1442125" y="2744525"/>
            <a:ext cx="4200" cy="395700"/>
          </a:xfrm>
          <a:prstGeom prst="straightConnector1">
            <a:avLst/>
          </a:prstGeom>
          <a:noFill/>
          <a:ln w="38100" cap="flat" cmpd="sng">
            <a:solidFill>
              <a:srgbClr val="008000"/>
            </a:solidFill>
            <a:prstDash val="solid"/>
            <a:round/>
            <a:headEnd type="none" w="med" len="med"/>
            <a:tailEnd type="triangle" w="med" len="med"/>
          </a:ln>
        </p:spPr>
      </p:cxnSp>
      <p:cxnSp>
        <p:nvCxnSpPr>
          <p:cNvPr id="2322" name="Google Shape;2322;p107"/>
          <p:cNvCxnSpPr>
            <a:endCxn id="2320" idx="3"/>
          </p:cNvCxnSpPr>
          <p:nvPr/>
        </p:nvCxnSpPr>
        <p:spPr>
          <a:xfrm rot="10800000">
            <a:off x="2830175" y="4679775"/>
            <a:ext cx="773400" cy="0"/>
          </a:xfrm>
          <a:prstGeom prst="straightConnector1">
            <a:avLst/>
          </a:prstGeom>
          <a:noFill/>
          <a:ln w="38100" cap="flat" cmpd="sng">
            <a:solidFill>
              <a:srgbClr val="008000"/>
            </a:solidFill>
            <a:prstDash val="solid"/>
            <a:round/>
            <a:headEnd type="none" w="med" len="med"/>
            <a:tailEnd type="triangle" w="med" len="med"/>
          </a:ln>
        </p:spPr>
      </p:cxnSp>
      <p:sp>
        <p:nvSpPr>
          <p:cNvPr id="2323" name="Google Shape;2323;p107"/>
          <p:cNvSpPr txBox="1"/>
          <p:nvPr/>
        </p:nvSpPr>
        <p:spPr>
          <a:xfrm>
            <a:off x="2449175" y="2865750"/>
            <a:ext cx="2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C </a:t>
            </a:r>
            <a:endParaRPr b="1">
              <a:solidFill>
                <a:srgbClr val="666666"/>
              </a:solidFill>
              <a:latin typeface="Muli"/>
              <a:ea typeface="Muli"/>
              <a:cs typeface="Muli"/>
              <a:sym typeface="Muli"/>
            </a:endParaRPr>
          </a:p>
        </p:txBody>
      </p:sp>
      <p:sp>
        <p:nvSpPr>
          <p:cNvPr id="2324" name="Google Shape;2324;p107"/>
          <p:cNvSpPr txBox="1"/>
          <p:nvPr/>
        </p:nvSpPr>
        <p:spPr>
          <a:xfrm>
            <a:off x="4520375" y="1447863"/>
            <a:ext cx="2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B </a:t>
            </a:r>
            <a:endParaRPr b="1">
              <a:solidFill>
                <a:srgbClr val="666666"/>
              </a:solidFill>
              <a:latin typeface="Muli"/>
              <a:ea typeface="Muli"/>
              <a:cs typeface="Muli"/>
              <a:sym typeface="Muli"/>
            </a:endParaRPr>
          </a:p>
        </p:txBody>
      </p:sp>
      <p:cxnSp>
        <p:nvCxnSpPr>
          <p:cNvPr id="2325" name="Google Shape;2325;p107"/>
          <p:cNvCxnSpPr/>
          <p:nvPr/>
        </p:nvCxnSpPr>
        <p:spPr>
          <a:xfrm rot="10800000" flipH="1">
            <a:off x="3832175" y="1997050"/>
            <a:ext cx="618300" cy="333000"/>
          </a:xfrm>
          <a:prstGeom prst="straightConnector1">
            <a:avLst/>
          </a:prstGeom>
          <a:noFill/>
          <a:ln w="38100" cap="flat" cmpd="sng">
            <a:solidFill>
              <a:srgbClr val="660066"/>
            </a:solidFill>
            <a:prstDash val="solid"/>
            <a:round/>
            <a:headEnd type="none" w="med" len="med"/>
            <a:tailEnd type="triangle" w="med" len="med"/>
          </a:ln>
        </p:spPr>
      </p:cxnSp>
      <p:cxnSp>
        <p:nvCxnSpPr>
          <p:cNvPr id="2326" name="Google Shape;2326;p107"/>
          <p:cNvCxnSpPr>
            <a:endCxn id="2323" idx="3"/>
          </p:cNvCxnSpPr>
          <p:nvPr/>
        </p:nvCxnSpPr>
        <p:spPr>
          <a:xfrm flipH="1">
            <a:off x="2748275" y="2692650"/>
            <a:ext cx="633600" cy="373200"/>
          </a:xfrm>
          <a:prstGeom prst="straightConnector1">
            <a:avLst/>
          </a:prstGeom>
          <a:noFill/>
          <a:ln w="38100" cap="flat" cmpd="sng">
            <a:solidFill>
              <a:srgbClr val="008000"/>
            </a:solidFill>
            <a:prstDash val="solid"/>
            <a:round/>
            <a:headEnd type="none" w="med" len="med"/>
            <a:tailEnd type="triangle" w="med" len="med"/>
          </a:ln>
        </p:spPr>
      </p:cxnSp>
      <p:sp>
        <p:nvSpPr>
          <p:cNvPr id="2327" name="Google Shape;2327;p107"/>
          <p:cNvSpPr txBox="1"/>
          <p:nvPr/>
        </p:nvSpPr>
        <p:spPr>
          <a:xfrm>
            <a:off x="6053775" y="1414550"/>
            <a:ext cx="25053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300" b="1" dirty="0" smtClean="0">
                <a:solidFill>
                  <a:srgbClr val="FF0066"/>
                </a:solidFill>
                <a:latin typeface="Muli"/>
                <a:ea typeface="Muli"/>
                <a:cs typeface="Muli"/>
                <a:sym typeface="Muli"/>
              </a:rPr>
              <a:t>TR </a:t>
            </a:r>
            <a:r>
              <a:rPr lang="en" sz="3300" b="1" dirty="0">
                <a:solidFill>
                  <a:srgbClr val="FF0066"/>
                </a:solidFill>
                <a:latin typeface="Muli"/>
                <a:ea typeface="Muli"/>
                <a:cs typeface="Muli"/>
                <a:sym typeface="Muli"/>
              </a:rPr>
              <a:t>= P x Q</a:t>
            </a:r>
            <a:endParaRPr sz="3300" b="1" dirty="0">
              <a:solidFill>
                <a:srgbClr val="FF0066"/>
              </a:solidFill>
              <a:latin typeface="Muli"/>
              <a:ea typeface="Muli"/>
              <a:cs typeface="Muli"/>
              <a:sym typeface="Muli"/>
            </a:endParaRPr>
          </a:p>
        </p:txBody>
      </p:sp>
      <p:sp>
        <p:nvSpPr>
          <p:cNvPr id="2328" name="Google Shape;2328;p107"/>
          <p:cNvSpPr/>
          <p:nvPr/>
        </p:nvSpPr>
        <p:spPr>
          <a:xfrm>
            <a:off x="1717850" y="2640050"/>
            <a:ext cx="2033400" cy="1807500"/>
          </a:xfrm>
          <a:prstGeom prst="rect">
            <a:avLst/>
          </a:prstGeom>
          <a:solidFill>
            <a:srgbClr val="FF0066">
              <a:alpha val="455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07"/>
          <p:cNvSpPr/>
          <p:nvPr/>
        </p:nvSpPr>
        <p:spPr>
          <a:xfrm>
            <a:off x="1697750" y="1946900"/>
            <a:ext cx="2944200" cy="2500800"/>
          </a:xfrm>
          <a:prstGeom prst="rect">
            <a:avLst/>
          </a:prstGeom>
          <a:solidFill>
            <a:srgbClr val="800080">
              <a:alpha val="488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07"/>
          <p:cNvSpPr/>
          <p:nvPr/>
        </p:nvSpPr>
        <p:spPr>
          <a:xfrm>
            <a:off x="1697750" y="3323175"/>
            <a:ext cx="939000" cy="1124400"/>
          </a:xfrm>
          <a:prstGeom prst="rect">
            <a:avLst/>
          </a:prstGeom>
          <a:solidFill>
            <a:srgbClr val="45F109">
              <a:alpha val="483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07"/>
          <p:cNvSpPr txBox="1"/>
          <p:nvPr/>
        </p:nvSpPr>
        <p:spPr>
          <a:xfrm>
            <a:off x="6202225" y="3057675"/>
            <a:ext cx="28515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dirty="0">
                <a:solidFill>
                  <a:srgbClr val="FF0066"/>
                </a:solidFill>
                <a:latin typeface="Muli"/>
                <a:ea typeface="Muli"/>
                <a:cs typeface="Muli"/>
                <a:sym typeface="Muli"/>
              </a:rPr>
              <a:t>Change in price affects the </a:t>
            </a:r>
            <a:r>
              <a:rPr lang="en" sz="2500" b="1" dirty="0" smtClean="0">
                <a:solidFill>
                  <a:srgbClr val="FF0066"/>
                </a:solidFill>
                <a:latin typeface="Muli"/>
                <a:ea typeface="Muli"/>
                <a:cs typeface="Muli"/>
                <a:sym typeface="Muli"/>
              </a:rPr>
              <a:t>TR</a:t>
            </a:r>
            <a:endParaRPr sz="2500" b="1" dirty="0">
              <a:solidFill>
                <a:srgbClr val="FF0066"/>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27"/>
                                        </p:tgtEl>
                                        <p:attrNameLst>
                                          <p:attrName>style.visibility</p:attrName>
                                        </p:attrNameLst>
                                      </p:cBhvr>
                                      <p:to>
                                        <p:strVal val="visible"/>
                                      </p:to>
                                    </p:set>
                                    <p:animEffect transition="in" filter="fade">
                                      <p:cBhvr>
                                        <p:cTn id="7" dur="1000"/>
                                        <p:tgtEl>
                                          <p:spTgt spid="23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06"/>
                                        </p:tgtEl>
                                        <p:attrNameLst>
                                          <p:attrName>style.visibility</p:attrName>
                                        </p:attrNameLst>
                                      </p:cBhvr>
                                      <p:to>
                                        <p:strVal val="visible"/>
                                      </p:to>
                                    </p:set>
                                    <p:animEffect transition="in" filter="fade">
                                      <p:cBhvr>
                                        <p:cTn id="12" dur="1000"/>
                                        <p:tgtEl>
                                          <p:spTgt spid="230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03"/>
                                        </p:tgtEl>
                                        <p:attrNameLst>
                                          <p:attrName>style.visibility</p:attrName>
                                        </p:attrNameLst>
                                      </p:cBhvr>
                                      <p:to>
                                        <p:strVal val="visible"/>
                                      </p:to>
                                    </p:set>
                                    <p:animEffect transition="in" filter="fade">
                                      <p:cBhvr>
                                        <p:cTn id="17" dur="1000"/>
                                        <p:tgtEl>
                                          <p:spTgt spid="230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05"/>
                                        </p:tgtEl>
                                        <p:attrNameLst>
                                          <p:attrName>style.visibility</p:attrName>
                                        </p:attrNameLst>
                                      </p:cBhvr>
                                      <p:to>
                                        <p:strVal val="visible"/>
                                      </p:to>
                                    </p:set>
                                    <p:animEffect transition="in" filter="fade">
                                      <p:cBhvr>
                                        <p:cTn id="22" dur="1000"/>
                                        <p:tgtEl>
                                          <p:spTgt spid="230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02"/>
                                        </p:tgtEl>
                                        <p:attrNameLst>
                                          <p:attrName>style.visibility</p:attrName>
                                        </p:attrNameLst>
                                      </p:cBhvr>
                                      <p:to>
                                        <p:strVal val="visible"/>
                                      </p:to>
                                    </p:set>
                                    <p:animEffect transition="in" filter="fade">
                                      <p:cBhvr>
                                        <p:cTn id="27" dur="1000"/>
                                        <p:tgtEl>
                                          <p:spTgt spid="230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04"/>
                                        </p:tgtEl>
                                        <p:attrNameLst>
                                          <p:attrName>style.visibility</p:attrName>
                                        </p:attrNameLst>
                                      </p:cBhvr>
                                      <p:to>
                                        <p:strVal val="visible"/>
                                      </p:to>
                                    </p:set>
                                    <p:animEffect transition="in" filter="fade">
                                      <p:cBhvr>
                                        <p:cTn id="32" dur="1000"/>
                                        <p:tgtEl>
                                          <p:spTgt spid="230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07"/>
                                        </p:tgtEl>
                                        <p:attrNameLst>
                                          <p:attrName>style.visibility</p:attrName>
                                        </p:attrNameLst>
                                      </p:cBhvr>
                                      <p:to>
                                        <p:strVal val="visible"/>
                                      </p:to>
                                    </p:set>
                                    <p:animEffect transition="in" filter="fade">
                                      <p:cBhvr>
                                        <p:cTn id="37" dur="1000"/>
                                        <p:tgtEl>
                                          <p:spTgt spid="230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28"/>
                                        </p:tgtEl>
                                        <p:attrNameLst>
                                          <p:attrName>style.visibility</p:attrName>
                                        </p:attrNameLst>
                                      </p:cBhvr>
                                      <p:to>
                                        <p:strVal val="visible"/>
                                      </p:to>
                                    </p:set>
                                    <p:animEffect transition="in" filter="fade">
                                      <p:cBhvr>
                                        <p:cTn id="42" dur="1000"/>
                                        <p:tgtEl>
                                          <p:spTgt spid="232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13"/>
                                        </p:tgtEl>
                                        <p:attrNameLst>
                                          <p:attrName>style.visibility</p:attrName>
                                        </p:attrNameLst>
                                      </p:cBhvr>
                                      <p:to>
                                        <p:strVal val="visible"/>
                                      </p:to>
                                    </p:set>
                                    <p:animEffect transition="in" filter="fade">
                                      <p:cBhvr>
                                        <p:cTn id="47" dur="1000"/>
                                        <p:tgtEl>
                                          <p:spTgt spid="23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12"/>
                                        </p:tgtEl>
                                        <p:attrNameLst>
                                          <p:attrName>style.visibility</p:attrName>
                                        </p:attrNameLst>
                                      </p:cBhvr>
                                      <p:to>
                                        <p:strVal val="visible"/>
                                      </p:to>
                                    </p:set>
                                    <p:animEffect transition="in" filter="fade">
                                      <p:cBhvr>
                                        <p:cTn id="52" dur="1000"/>
                                        <p:tgtEl>
                                          <p:spTgt spid="23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309"/>
                                        </p:tgtEl>
                                        <p:attrNameLst>
                                          <p:attrName>style.visibility</p:attrName>
                                        </p:attrNameLst>
                                      </p:cBhvr>
                                      <p:to>
                                        <p:strVal val="visible"/>
                                      </p:to>
                                    </p:set>
                                    <p:animEffect transition="in" filter="fade">
                                      <p:cBhvr>
                                        <p:cTn id="57" dur="1000"/>
                                        <p:tgtEl>
                                          <p:spTgt spid="230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310"/>
                                        </p:tgtEl>
                                        <p:attrNameLst>
                                          <p:attrName>style.visibility</p:attrName>
                                        </p:attrNameLst>
                                      </p:cBhvr>
                                      <p:to>
                                        <p:strVal val="visible"/>
                                      </p:to>
                                    </p:set>
                                    <p:animEffect transition="in" filter="fade">
                                      <p:cBhvr>
                                        <p:cTn id="62" dur="1000"/>
                                        <p:tgtEl>
                                          <p:spTgt spid="231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324"/>
                                        </p:tgtEl>
                                        <p:attrNameLst>
                                          <p:attrName>style.visibility</p:attrName>
                                        </p:attrNameLst>
                                      </p:cBhvr>
                                      <p:to>
                                        <p:strVal val="visible"/>
                                      </p:to>
                                    </p:set>
                                    <p:animEffect transition="in" filter="fade">
                                      <p:cBhvr>
                                        <p:cTn id="67" dur="1000"/>
                                        <p:tgtEl>
                                          <p:spTgt spid="232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311"/>
                                        </p:tgtEl>
                                        <p:attrNameLst>
                                          <p:attrName>style.visibility</p:attrName>
                                        </p:attrNameLst>
                                      </p:cBhvr>
                                      <p:to>
                                        <p:strVal val="visible"/>
                                      </p:to>
                                    </p:set>
                                    <p:animEffect transition="in" filter="fade">
                                      <p:cBhvr>
                                        <p:cTn id="72" dur="1000"/>
                                        <p:tgtEl>
                                          <p:spTgt spid="231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315"/>
                                        </p:tgtEl>
                                        <p:attrNameLst>
                                          <p:attrName>style.visibility</p:attrName>
                                        </p:attrNameLst>
                                      </p:cBhvr>
                                      <p:to>
                                        <p:strVal val="visible"/>
                                      </p:to>
                                    </p:set>
                                    <p:animEffect transition="in" filter="fade">
                                      <p:cBhvr>
                                        <p:cTn id="77" dur="1000"/>
                                        <p:tgtEl>
                                          <p:spTgt spid="231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314"/>
                                        </p:tgtEl>
                                        <p:attrNameLst>
                                          <p:attrName>style.visibility</p:attrName>
                                        </p:attrNameLst>
                                      </p:cBhvr>
                                      <p:to>
                                        <p:strVal val="visible"/>
                                      </p:to>
                                    </p:set>
                                    <p:animEffect transition="in" filter="fade">
                                      <p:cBhvr>
                                        <p:cTn id="82" dur="1000"/>
                                        <p:tgtEl>
                                          <p:spTgt spid="231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325"/>
                                        </p:tgtEl>
                                        <p:attrNameLst>
                                          <p:attrName>style.visibility</p:attrName>
                                        </p:attrNameLst>
                                      </p:cBhvr>
                                      <p:to>
                                        <p:strVal val="visible"/>
                                      </p:to>
                                    </p:set>
                                    <p:animEffect transition="in" filter="fade">
                                      <p:cBhvr>
                                        <p:cTn id="87" dur="1000"/>
                                        <p:tgtEl>
                                          <p:spTgt spid="232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329"/>
                                        </p:tgtEl>
                                        <p:attrNameLst>
                                          <p:attrName>style.visibility</p:attrName>
                                        </p:attrNameLst>
                                      </p:cBhvr>
                                      <p:to>
                                        <p:strVal val="visible"/>
                                      </p:to>
                                    </p:set>
                                    <p:animEffect transition="in" filter="fade">
                                      <p:cBhvr>
                                        <p:cTn id="92" dur="1000"/>
                                        <p:tgtEl>
                                          <p:spTgt spid="232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321"/>
                                        </p:tgtEl>
                                        <p:attrNameLst>
                                          <p:attrName>style.visibility</p:attrName>
                                        </p:attrNameLst>
                                      </p:cBhvr>
                                      <p:to>
                                        <p:strVal val="visible"/>
                                      </p:to>
                                    </p:set>
                                    <p:animEffect transition="in" filter="fade">
                                      <p:cBhvr>
                                        <p:cTn id="97" dur="1000"/>
                                        <p:tgtEl>
                                          <p:spTgt spid="232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319"/>
                                        </p:tgtEl>
                                        <p:attrNameLst>
                                          <p:attrName>style.visibility</p:attrName>
                                        </p:attrNameLst>
                                      </p:cBhvr>
                                      <p:to>
                                        <p:strVal val="visible"/>
                                      </p:to>
                                    </p:set>
                                    <p:animEffect transition="in" filter="fade">
                                      <p:cBhvr>
                                        <p:cTn id="102" dur="1000"/>
                                        <p:tgtEl>
                                          <p:spTgt spid="231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316"/>
                                        </p:tgtEl>
                                        <p:attrNameLst>
                                          <p:attrName>style.visibility</p:attrName>
                                        </p:attrNameLst>
                                      </p:cBhvr>
                                      <p:to>
                                        <p:strVal val="visible"/>
                                      </p:to>
                                    </p:set>
                                    <p:animEffect transition="in" filter="fade">
                                      <p:cBhvr>
                                        <p:cTn id="107" dur="1000"/>
                                        <p:tgtEl>
                                          <p:spTgt spid="2316"/>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318"/>
                                        </p:tgtEl>
                                        <p:attrNameLst>
                                          <p:attrName>style.visibility</p:attrName>
                                        </p:attrNameLst>
                                      </p:cBhvr>
                                      <p:to>
                                        <p:strVal val="visible"/>
                                      </p:to>
                                    </p:set>
                                    <p:animEffect transition="in" filter="fade">
                                      <p:cBhvr>
                                        <p:cTn id="112" dur="1000"/>
                                        <p:tgtEl>
                                          <p:spTgt spid="231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323"/>
                                        </p:tgtEl>
                                        <p:attrNameLst>
                                          <p:attrName>style.visibility</p:attrName>
                                        </p:attrNameLst>
                                      </p:cBhvr>
                                      <p:to>
                                        <p:strVal val="visible"/>
                                      </p:to>
                                    </p:set>
                                    <p:animEffect transition="in" filter="fade">
                                      <p:cBhvr>
                                        <p:cTn id="117" dur="1000"/>
                                        <p:tgtEl>
                                          <p:spTgt spid="2323"/>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317"/>
                                        </p:tgtEl>
                                        <p:attrNameLst>
                                          <p:attrName>style.visibility</p:attrName>
                                        </p:attrNameLst>
                                      </p:cBhvr>
                                      <p:to>
                                        <p:strVal val="visible"/>
                                      </p:to>
                                    </p:set>
                                    <p:animEffect transition="in" filter="fade">
                                      <p:cBhvr>
                                        <p:cTn id="122" dur="1000"/>
                                        <p:tgtEl>
                                          <p:spTgt spid="2317"/>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320"/>
                                        </p:tgtEl>
                                        <p:attrNameLst>
                                          <p:attrName>style.visibility</p:attrName>
                                        </p:attrNameLst>
                                      </p:cBhvr>
                                      <p:to>
                                        <p:strVal val="visible"/>
                                      </p:to>
                                    </p:set>
                                    <p:animEffect transition="in" filter="fade">
                                      <p:cBhvr>
                                        <p:cTn id="127" dur="1000"/>
                                        <p:tgtEl>
                                          <p:spTgt spid="2320"/>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2322"/>
                                        </p:tgtEl>
                                        <p:attrNameLst>
                                          <p:attrName>style.visibility</p:attrName>
                                        </p:attrNameLst>
                                      </p:cBhvr>
                                      <p:to>
                                        <p:strVal val="visible"/>
                                      </p:to>
                                    </p:set>
                                    <p:animEffect transition="in" filter="fade">
                                      <p:cBhvr>
                                        <p:cTn id="132" dur="1000"/>
                                        <p:tgtEl>
                                          <p:spTgt spid="2322"/>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2326"/>
                                        </p:tgtEl>
                                        <p:attrNameLst>
                                          <p:attrName>style.visibility</p:attrName>
                                        </p:attrNameLst>
                                      </p:cBhvr>
                                      <p:to>
                                        <p:strVal val="visible"/>
                                      </p:to>
                                    </p:set>
                                    <p:animEffect transition="in" filter="fade">
                                      <p:cBhvr>
                                        <p:cTn id="137" dur="1000"/>
                                        <p:tgtEl>
                                          <p:spTgt spid="2326"/>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2330"/>
                                        </p:tgtEl>
                                        <p:attrNameLst>
                                          <p:attrName>style.visibility</p:attrName>
                                        </p:attrNameLst>
                                      </p:cBhvr>
                                      <p:to>
                                        <p:strVal val="visible"/>
                                      </p:to>
                                    </p:set>
                                    <p:animEffect transition="in" filter="fade">
                                      <p:cBhvr>
                                        <p:cTn id="142" dur="1000"/>
                                        <p:tgtEl>
                                          <p:spTgt spid="2330"/>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2331"/>
                                        </p:tgtEl>
                                        <p:attrNameLst>
                                          <p:attrName>style.visibility</p:attrName>
                                        </p:attrNameLst>
                                      </p:cBhvr>
                                      <p:to>
                                        <p:strVal val="visible"/>
                                      </p:to>
                                    </p:set>
                                    <p:animEffect transition="in" filter="fade">
                                      <p:cBhvr>
                                        <p:cTn id="147" dur="1000"/>
                                        <p:tgtEl>
                                          <p:spTgt spid="2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108"/>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92</a:t>
            </a:fld>
            <a:endParaRPr/>
          </a:p>
        </p:txBody>
      </p:sp>
      <p:graphicFrame>
        <p:nvGraphicFramePr>
          <p:cNvPr id="2337" name="Google Shape;2337;p108"/>
          <p:cNvGraphicFramePr/>
          <p:nvPr/>
        </p:nvGraphicFramePr>
        <p:xfrm>
          <a:off x="1177525" y="915075"/>
          <a:ext cx="1325625" cy="3626910"/>
        </p:xfrm>
        <a:graphic>
          <a:graphicData uri="http://schemas.openxmlformats.org/drawingml/2006/table">
            <a:tbl>
              <a:tblPr>
                <a:noFill/>
                <a:tableStyleId>{1BF4D16D-76EA-4A24-8EC2-8F149A6E050F}</a:tableStyleId>
              </a:tblPr>
              <a:tblGrid>
                <a:gridCol w="1325625">
                  <a:extLst>
                    <a:ext uri="{9D8B030D-6E8A-4147-A177-3AD203B41FA5}">
                      <a16:colId xmlns:a16="http://schemas.microsoft.com/office/drawing/2014/main" val="20000"/>
                    </a:ext>
                  </a:extLst>
                </a:gridCol>
              </a:tblGrid>
              <a:tr h="495200">
                <a:tc>
                  <a:txBody>
                    <a:bodyPr/>
                    <a:lstStyle/>
                    <a:p>
                      <a:pPr marL="0" lvl="0" indent="0" algn="ctr" rtl="0">
                        <a:spcBef>
                          <a:spcPts val="0"/>
                        </a:spcBef>
                        <a:spcAft>
                          <a:spcPts val="0"/>
                        </a:spcAft>
                        <a:buNone/>
                      </a:pPr>
                      <a:r>
                        <a:rPr lang="en" sz="2200">
                          <a:latin typeface="Georgia"/>
                          <a:ea typeface="Georgia"/>
                          <a:cs typeface="Georgia"/>
                          <a:sym typeface="Georgia"/>
                        </a:rPr>
                        <a:t>Price</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15</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14</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2"/>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13</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3"/>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12</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11</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5"/>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10</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2338" name="Google Shape;2338;p108"/>
          <p:cNvGraphicFramePr/>
          <p:nvPr/>
        </p:nvGraphicFramePr>
        <p:xfrm>
          <a:off x="2549125" y="915075"/>
          <a:ext cx="1325625" cy="3626910"/>
        </p:xfrm>
        <a:graphic>
          <a:graphicData uri="http://schemas.openxmlformats.org/drawingml/2006/table">
            <a:tbl>
              <a:tblPr>
                <a:noFill/>
                <a:tableStyleId>{1BF4D16D-76EA-4A24-8EC2-8F149A6E050F}</a:tableStyleId>
              </a:tblPr>
              <a:tblGrid>
                <a:gridCol w="1325625">
                  <a:extLst>
                    <a:ext uri="{9D8B030D-6E8A-4147-A177-3AD203B41FA5}">
                      <a16:colId xmlns:a16="http://schemas.microsoft.com/office/drawing/2014/main" val="20000"/>
                    </a:ext>
                  </a:extLst>
                </a:gridCol>
              </a:tblGrid>
              <a:tr h="495200">
                <a:tc>
                  <a:txBody>
                    <a:bodyPr/>
                    <a:lstStyle/>
                    <a:p>
                      <a:pPr marL="0" lvl="0" indent="0" algn="ctr" rtl="0">
                        <a:spcBef>
                          <a:spcPts val="0"/>
                        </a:spcBef>
                        <a:spcAft>
                          <a:spcPts val="0"/>
                        </a:spcAft>
                        <a:buNone/>
                      </a:pPr>
                      <a:r>
                        <a:rPr lang="en" sz="2200">
                          <a:latin typeface="Georgia"/>
                          <a:ea typeface="Georgia"/>
                          <a:cs typeface="Georgia"/>
                          <a:sym typeface="Georgia"/>
                        </a:rPr>
                        <a:t>QD by Y</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2</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3</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2"/>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4</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3"/>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5</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6</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5"/>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7</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2339" name="Google Shape;2339;p108"/>
          <p:cNvGraphicFramePr/>
          <p:nvPr/>
        </p:nvGraphicFramePr>
        <p:xfrm>
          <a:off x="2549125" y="915075"/>
          <a:ext cx="1325625" cy="3626910"/>
        </p:xfrm>
        <a:graphic>
          <a:graphicData uri="http://schemas.openxmlformats.org/drawingml/2006/table">
            <a:tbl>
              <a:tblPr>
                <a:noFill/>
                <a:tableStyleId>{1BF4D16D-76EA-4A24-8EC2-8F149A6E050F}</a:tableStyleId>
              </a:tblPr>
              <a:tblGrid>
                <a:gridCol w="1325625">
                  <a:extLst>
                    <a:ext uri="{9D8B030D-6E8A-4147-A177-3AD203B41FA5}">
                      <a16:colId xmlns:a16="http://schemas.microsoft.com/office/drawing/2014/main" val="20000"/>
                    </a:ext>
                  </a:extLst>
                </a:gridCol>
              </a:tblGrid>
              <a:tr h="495200">
                <a:tc>
                  <a:txBody>
                    <a:bodyPr/>
                    <a:lstStyle/>
                    <a:p>
                      <a:pPr marL="0" lvl="0" indent="0" algn="ctr" rtl="0">
                        <a:spcBef>
                          <a:spcPts val="0"/>
                        </a:spcBef>
                        <a:spcAft>
                          <a:spcPts val="0"/>
                        </a:spcAft>
                        <a:buNone/>
                      </a:pPr>
                      <a:r>
                        <a:rPr lang="en" sz="2200">
                          <a:latin typeface="Georgia"/>
                          <a:ea typeface="Georgia"/>
                          <a:cs typeface="Georgia"/>
                          <a:sym typeface="Georgia"/>
                        </a:rPr>
                        <a:t>QD by Z</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3</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4</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2"/>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5</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3"/>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6</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7</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5"/>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8</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2340" name="Google Shape;2340;p108"/>
          <p:cNvGraphicFramePr/>
          <p:nvPr/>
        </p:nvGraphicFramePr>
        <p:xfrm>
          <a:off x="2549125" y="915075"/>
          <a:ext cx="1325625" cy="3626910"/>
        </p:xfrm>
        <a:graphic>
          <a:graphicData uri="http://schemas.openxmlformats.org/drawingml/2006/table">
            <a:tbl>
              <a:tblPr>
                <a:noFill/>
                <a:tableStyleId>{1BF4D16D-76EA-4A24-8EC2-8F149A6E050F}</a:tableStyleId>
              </a:tblPr>
              <a:tblGrid>
                <a:gridCol w="1325625">
                  <a:extLst>
                    <a:ext uri="{9D8B030D-6E8A-4147-A177-3AD203B41FA5}">
                      <a16:colId xmlns:a16="http://schemas.microsoft.com/office/drawing/2014/main" val="20000"/>
                    </a:ext>
                  </a:extLst>
                </a:gridCol>
              </a:tblGrid>
              <a:tr h="495200">
                <a:tc>
                  <a:txBody>
                    <a:bodyPr/>
                    <a:lstStyle/>
                    <a:p>
                      <a:pPr marL="0" lvl="0" indent="0" algn="ctr" rtl="0">
                        <a:spcBef>
                          <a:spcPts val="0"/>
                        </a:spcBef>
                        <a:spcAft>
                          <a:spcPts val="0"/>
                        </a:spcAft>
                        <a:buNone/>
                      </a:pPr>
                      <a:r>
                        <a:rPr lang="en" sz="2200">
                          <a:latin typeface="Georgia"/>
                          <a:ea typeface="Georgia"/>
                          <a:cs typeface="Georgia"/>
                          <a:sym typeface="Georgia"/>
                        </a:rPr>
                        <a:t>QD by X</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1</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2</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2"/>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3</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3"/>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4</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5</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5"/>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6</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2341" name="Google Shape;2341;p108"/>
          <p:cNvGraphicFramePr/>
          <p:nvPr/>
        </p:nvGraphicFramePr>
        <p:xfrm>
          <a:off x="2549125" y="915075"/>
          <a:ext cx="1325625" cy="3626910"/>
        </p:xfrm>
        <a:graphic>
          <a:graphicData uri="http://schemas.openxmlformats.org/drawingml/2006/table">
            <a:tbl>
              <a:tblPr>
                <a:noFill/>
                <a:tableStyleId>{1BF4D16D-76EA-4A24-8EC2-8F149A6E050F}</a:tableStyleId>
              </a:tblPr>
              <a:tblGrid>
                <a:gridCol w="1325625">
                  <a:extLst>
                    <a:ext uri="{9D8B030D-6E8A-4147-A177-3AD203B41FA5}">
                      <a16:colId xmlns:a16="http://schemas.microsoft.com/office/drawing/2014/main" val="20000"/>
                    </a:ext>
                  </a:extLst>
                </a:gridCol>
              </a:tblGrid>
              <a:tr h="495200">
                <a:tc>
                  <a:txBody>
                    <a:bodyPr/>
                    <a:lstStyle/>
                    <a:p>
                      <a:pPr marL="0" lvl="0" indent="0" algn="ctr" rtl="0">
                        <a:spcBef>
                          <a:spcPts val="0"/>
                        </a:spcBef>
                        <a:spcAft>
                          <a:spcPts val="0"/>
                        </a:spcAft>
                        <a:buNone/>
                      </a:pPr>
                      <a:r>
                        <a:rPr lang="en" sz="2200">
                          <a:latin typeface="Georgia"/>
                          <a:ea typeface="Georgia"/>
                          <a:cs typeface="Georgia"/>
                          <a:sym typeface="Georgia"/>
                        </a:rPr>
                        <a:t>QD by X</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1</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2</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2"/>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3</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3"/>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4</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5</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5"/>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6</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2342" name="Google Shape;2342;p108"/>
          <p:cNvGraphicFramePr/>
          <p:nvPr/>
        </p:nvGraphicFramePr>
        <p:xfrm>
          <a:off x="3920725" y="915075"/>
          <a:ext cx="1325625" cy="3626910"/>
        </p:xfrm>
        <a:graphic>
          <a:graphicData uri="http://schemas.openxmlformats.org/drawingml/2006/table">
            <a:tbl>
              <a:tblPr>
                <a:noFill/>
                <a:tableStyleId>{1BF4D16D-76EA-4A24-8EC2-8F149A6E050F}</a:tableStyleId>
              </a:tblPr>
              <a:tblGrid>
                <a:gridCol w="1325625">
                  <a:extLst>
                    <a:ext uri="{9D8B030D-6E8A-4147-A177-3AD203B41FA5}">
                      <a16:colId xmlns:a16="http://schemas.microsoft.com/office/drawing/2014/main" val="20000"/>
                    </a:ext>
                  </a:extLst>
                </a:gridCol>
              </a:tblGrid>
              <a:tr h="495200">
                <a:tc>
                  <a:txBody>
                    <a:bodyPr/>
                    <a:lstStyle/>
                    <a:p>
                      <a:pPr marL="0" lvl="0" indent="0" algn="ctr" rtl="0">
                        <a:spcBef>
                          <a:spcPts val="0"/>
                        </a:spcBef>
                        <a:spcAft>
                          <a:spcPts val="0"/>
                        </a:spcAft>
                        <a:buNone/>
                      </a:pPr>
                      <a:r>
                        <a:rPr lang="en" sz="2200">
                          <a:latin typeface="Georgia"/>
                          <a:ea typeface="Georgia"/>
                          <a:cs typeface="Georgia"/>
                          <a:sym typeface="Georgia"/>
                        </a:rPr>
                        <a:t>QD by Y</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2</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3</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2"/>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4</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3"/>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5</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6</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5"/>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7</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2343" name="Google Shape;2343;p108"/>
          <p:cNvGraphicFramePr/>
          <p:nvPr/>
        </p:nvGraphicFramePr>
        <p:xfrm>
          <a:off x="5292325" y="915075"/>
          <a:ext cx="1325625" cy="3626910"/>
        </p:xfrm>
        <a:graphic>
          <a:graphicData uri="http://schemas.openxmlformats.org/drawingml/2006/table">
            <a:tbl>
              <a:tblPr>
                <a:noFill/>
                <a:tableStyleId>{1BF4D16D-76EA-4A24-8EC2-8F149A6E050F}</a:tableStyleId>
              </a:tblPr>
              <a:tblGrid>
                <a:gridCol w="1325625">
                  <a:extLst>
                    <a:ext uri="{9D8B030D-6E8A-4147-A177-3AD203B41FA5}">
                      <a16:colId xmlns:a16="http://schemas.microsoft.com/office/drawing/2014/main" val="20000"/>
                    </a:ext>
                  </a:extLst>
                </a:gridCol>
              </a:tblGrid>
              <a:tr h="495200">
                <a:tc>
                  <a:txBody>
                    <a:bodyPr/>
                    <a:lstStyle/>
                    <a:p>
                      <a:pPr marL="0" lvl="0" indent="0" algn="ctr" rtl="0">
                        <a:spcBef>
                          <a:spcPts val="0"/>
                        </a:spcBef>
                        <a:spcAft>
                          <a:spcPts val="0"/>
                        </a:spcAft>
                        <a:buNone/>
                      </a:pPr>
                      <a:r>
                        <a:rPr lang="en" sz="2200">
                          <a:latin typeface="Georgia"/>
                          <a:ea typeface="Georgia"/>
                          <a:cs typeface="Georgia"/>
                          <a:sym typeface="Georgia"/>
                        </a:rPr>
                        <a:t>QD by Z</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3</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4</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2"/>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5</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3"/>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6</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7</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5"/>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8</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2344" name="Google Shape;2344;p108"/>
          <p:cNvGraphicFramePr/>
          <p:nvPr/>
        </p:nvGraphicFramePr>
        <p:xfrm>
          <a:off x="6587725" y="915075"/>
          <a:ext cx="1991525" cy="3626905"/>
        </p:xfrm>
        <a:graphic>
          <a:graphicData uri="http://schemas.openxmlformats.org/drawingml/2006/table">
            <a:tbl>
              <a:tblPr>
                <a:noFill/>
                <a:tableStyleId>{1BF4D16D-76EA-4A24-8EC2-8F149A6E050F}</a:tableStyleId>
              </a:tblPr>
              <a:tblGrid>
                <a:gridCol w="1991525">
                  <a:extLst>
                    <a:ext uri="{9D8B030D-6E8A-4147-A177-3AD203B41FA5}">
                      <a16:colId xmlns:a16="http://schemas.microsoft.com/office/drawing/2014/main" val="20000"/>
                    </a:ext>
                  </a:extLst>
                </a:gridCol>
              </a:tblGrid>
              <a:tr h="518125">
                <a:tc>
                  <a:txBody>
                    <a:bodyPr/>
                    <a:lstStyle/>
                    <a:p>
                      <a:pPr marL="0" lvl="0" indent="0" algn="ctr" rtl="0">
                        <a:spcBef>
                          <a:spcPts val="0"/>
                        </a:spcBef>
                        <a:spcAft>
                          <a:spcPts val="0"/>
                        </a:spcAft>
                        <a:buNone/>
                      </a:pPr>
                      <a:r>
                        <a:rPr lang="en" sz="1700" b="1">
                          <a:latin typeface="Georgia"/>
                          <a:ea typeface="Georgia"/>
                          <a:cs typeface="Georgia"/>
                          <a:sym typeface="Georgia"/>
                        </a:rPr>
                        <a:t>Market Demand</a:t>
                      </a:r>
                      <a:endParaRPr sz="1700" b="1">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6</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9</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2"/>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12</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3"/>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15</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18</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5"/>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21</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6"/>
                  </a:ext>
                </a:extLst>
              </a:tr>
            </a:tbl>
          </a:graphicData>
        </a:graphic>
      </p:graphicFrame>
      <p:sp>
        <p:nvSpPr>
          <p:cNvPr id="2345" name="Google Shape;2345;p108"/>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u="sng">
                <a:solidFill>
                  <a:srgbClr val="008000"/>
                </a:solidFill>
              </a:rPr>
              <a:t>Market Demand</a:t>
            </a:r>
            <a:endParaRPr sz="3700" b="1" u="sng">
              <a:solidFill>
                <a:srgbClr val="008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7"/>
                                        </p:tgtEl>
                                        <p:attrNameLst>
                                          <p:attrName>style.visibility</p:attrName>
                                        </p:attrNameLst>
                                      </p:cBhvr>
                                      <p:to>
                                        <p:strVal val="visible"/>
                                      </p:to>
                                    </p:set>
                                    <p:animEffect transition="in" filter="fade">
                                      <p:cBhvr>
                                        <p:cTn id="7" dur="1000"/>
                                        <p:tgtEl>
                                          <p:spTgt spid="23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0"/>
                                        </p:tgtEl>
                                        <p:attrNameLst>
                                          <p:attrName>style.visibility</p:attrName>
                                        </p:attrNameLst>
                                      </p:cBhvr>
                                      <p:to>
                                        <p:strVal val="visible"/>
                                      </p:to>
                                    </p:set>
                                    <p:animEffect transition="in" filter="fade">
                                      <p:cBhvr>
                                        <p:cTn id="12" dur="1000"/>
                                        <p:tgtEl>
                                          <p:spTgt spid="23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2340"/>
                                        </p:tgtEl>
                                      </p:cBhvr>
                                    </p:animEffect>
                                    <p:set>
                                      <p:cBhvr>
                                        <p:cTn id="17" dur="1" fill="hold">
                                          <p:stCondLst>
                                            <p:cond delay="1000"/>
                                          </p:stCondLst>
                                        </p:cTn>
                                        <p:tgtEl>
                                          <p:spTgt spid="234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38"/>
                                        </p:tgtEl>
                                        <p:attrNameLst>
                                          <p:attrName>style.visibility</p:attrName>
                                        </p:attrNameLst>
                                      </p:cBhvr>
                                      <p:to>
                                        <p:strVal val="visible"/>
                                      </p:to>
                                    </p:set>
                                    <p:animEffect transition="in" filter="fade">
                                      <p:cBhvr>
                                        <p:cTn id="22" dur="1000"/>
                                        <p:tgtEl>
                                          <p:spTgt spid="23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2338"/>
                                        </p:tgtEl>
                                      </p:cBhvr>
                                    </p:animEffect>
                                    <p:set>
                                      <p:cBhvr>
                                        <p:cTn id="27" dur="1" fill="hold">
                                          <p:stCondLst>
                                            <p:cond delay="1000"/>
                                          </p:stCondLst>
                                        </p:cTn>
                                        <p:tgtEl>
                                          <p:spTgt spid="233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39"/>
                                        </p:tgtEl>
                                        <p:attrNameLst>
                                          <p:attrName>style.visibility</p:attrName>
                                        </p:attrNameLst>
                                      </p:cBhvr>
                                      <p:to>
                                        <p:strVal val="visible"/>
                                      </p:to>
                                    </p:set>
                                    <p:animEffect transition="in" filter="fade">
                                      <p:cBhvr>
                                        <p:cTn id="32" dur="1000"/>
                                        <p:tgtEl>
                                          <p:spTgt spid="23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1000"/>
                                        <p:tgtEl>
                                          <p:spTgt spid="2339"/>
                                        </p:tgtEl>
                                      </p:cBhvr>
                                    </p:animEffect>
                                    <p:set>
                                      <p:cBhvr>
                                        <p:cTn id="37" dur="1" fill="hold">
                                          <p:stCondLst>
                                            <p:cond delay="1000"/>
                                          </p:stCondLst>
                                        </p:cTn>
                                        <p:tgtEl>
                                          <p:spTgt spid="233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41"/>
                                        </p:tgtEl>
                                        <p:attrNameLst>
                                          <p:attrName>style.visibility</p:attrName>
                                        </p:attrNameLst>
                                      </p:cBhvr>
                                      <p:to>
                                        <p:strVal val="visible"/>
                                      </p:to>
                                    </p:set>
                                    <p:animEffect transition="in" filter="fade">
                                      <p:cBhvr>
                                        <p:cTn id="42" dur="1000"/>
                                        <p:tgtEl>
                                          <p:spTgt spid="23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42"/>
                                        </p:tgtEl>
                                        <p:attrNameLst>
                                          <p:attrName>style.visibility</p:attrName>
                                        </p:attrNameLst>
                                      </p:cBhvr>
                                      <p:to>
                                        <p:strVal val="visible"/>
                                      </p:to>
                                    </p:set>
                                    <p:animEffect transition="in" filter="fade">
                                      <p:cBhvr>
                                        <p:cTn id="47" dur="1000"/>
                                        <p:tgtEl>
                                          <p:spTgt spid="234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43"/>
                                        </p:tgtEl>
                                        <p:attrNameLst>
                                          <p:attrName>style.visibility</p:attrName>
                                        </p:attrNameLst>
                                      </p:cBhvr>
                                      <p:to>
                                        <p:strVal val="visible"/>
                                      </p:to>
                                    </p:set>
                                    <p:animEffect transition="in" filter="fade">
                                      <p:cBhvr>
                                        <p:cTn id="52" dur="1000"/>
                                        <p:tgtEl>
                                          <p:spTgt spid="234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344"/>
                                        </p:tgtEl>
                                        <p:attrNameLst>
                                          <p:attrName>style.visibility</p:attrName>
                                        </p:attrNameLst>
                                      </p:cBhvr>
                                      <p:to>
                                        <p:strVal val="visible"/>
                                      </p:to>
                                    </p:set>
                                    <p:animEffect transition="in" filter="fade">
                                      <p:cBhvr>
                                        <p:cTn id="57" dur="1000"/>
                                        <p:tgtEl>
                                          <p:spTgt spid="23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109"/>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93</a:t>
            </a:fld>
            <a:endParaRPr/>
          </a:p>
        </p:txBody>
      </p:sp>
      <p:cxnSp>
        <p:nvCxnSpPr>
          <p:cNvPr id="2351" name="Google Shape;2351;p109"/>
          <p:cNvCxnSpPr/>
          <p:nvPr/>
        </p:nvCxnSpPr>
        <p:spPr>
          <a:xfrm rot="10800000" flipH="1">
            <a:off x="468425" y="1285825"/>
            <a:ext cx="18300" cy="2636100"/>
          </a:xfrm>
          <a:prstGeom prst="straightConnector1">
            <a:avLst/>
          </a:prstGeom>
          <a:noFill/>
          <a:ln w="38100" cap="flat" cmpd="sng">
            <a:solidFill>
              <a:srgbClr val="434343"/>
            </a:solidFill>
            <a:prstDash val="solid"/>
            <a:round/>
            <a:headEnd type="none" w="med" len="med"/>
            <a:tailEnd type="triangle" w="med" len="med"/>
          </a:ln>
        </p:spPr>
      </p:cxnSp>
      <p:cxnSp>
        <p:nvCxnSpPr>
          <p:cNvPr id="2352" name="Google Shape;2352;p109"/>
          <p:cNvCxnSpPr/>
          <p:nvPr/>
        </p:nvCxnSpPr>
        <p:spPr>
          <a:xfrm rot="10800000" flipH="1">
            <a:off x="2373425" y="1285825"/>
            <a:ext cx="18300" cy="2636100"/>
          </a:xfrm>
          <a:prstGeom prst="straightConnector1">
            <a:avLst/>
          </a:prstGeom>
          <a:noFill/>
          <a:ln w="38100" cap="flat" cmpd="sng">
            <a:solidFill>
              <a:srgbClr val="434343"/>
            </a:solidFill>
            <a:prstDash val="solid"/>
            <a:round/>
            <a:headEnd type="none" w="med" len="med"/>
            <a:tailEnd type="triangle" w="med" len="med"/>
          </a:ln>
        </p:spPr>
      </p:cxnSp>
      <p:cxnSp>
        <p:nvCxnSpPr>
          <p:cNvPr id="2353" name="Google Shape;2353;p109"/>
          <p:cNvCxnSpPr/>
          <p:nvPr/>
        </p:nvCxnSpPr>
        <p:spPr>
          <a:xfrm rot="10800000" flipH="1">
            <a:off x="4354625" y="1285825"/>
            <a:ext cx="18300" cy="2636100"/>
          </a:xfrm>
          <a:prstGeom prst="straightConnector1">
            <a:avLst/>
          </a:prstGeom>
          <a:noFill/>
          <a:ln w="38100" cap="flat" cmpd="sng">
            <a:solidFill>
              <a:srgbClr val="434343"/>
            </a:solidFill>
            <a:prstDash val="solid"/>
            <a:round/>
            <a:headEnd type="none" w="med" len="med"/>
            <a:tailEnd type="triangle" w="med" len="med"/>
          </a:ln>
        </p:spPr>
      </p:cxnSp>
      <p:cxnSp>
        <p:nvCxnSpPr>
          <p:cNvPr id="2354" name="Google Shape;2354;p109"/>
          <p:cNvCxnSpPr/>
          <p:nvPr/>
        </p:nvCxnSpPr>
        <p:spPr>
          <a:xfrm rot="10800000" flipH="1">
            <a:off x="6259625" y="1285825"/>
            <a:ext cx="18300" cy="2636100"/>
          </a:xfrm>
          <a:prstGeom prst="straightConnector1">
            <a:avLst/>
          </a:prstGeom>
          <a:noFill/>
          <a:ln w="38100" cap="flat" cmpd="sng">
            <a:solidFill>
              <a:srgbClr val="434343"/>
            </a:solidFill>
            <a:prstDash val="solid"/>
            <a:round/>
            <a:headEnd type="none" w="med" len="med"/>
            <a:tailEnd type="triangle" w="med" len="med"/>
          </a:ln>
        </p:spPr>
      </p:cxnSp>
      <p:cxnSp>
        <p:nvCxnSpPr>
          <p:cNvPr id="2355" name="Google Shape;2355;p109"/>
          <p:cNvCxnSpPr/>
          <p:nvPr/>
        </p:nvCxnSpPr>
        <p:spPr>
          <a:xfrm>
            <a:off x="6259625" y="3921925"/>
            <a:ext cx="2576100" cy="27600"/>
          </a:xfrm>
          <a:prstGeom prst="straightConnector1">
            <a:avLst/>
          </a:prstGeom>
          <a:noFill/>
          <a:ln w="38100" cap="flat" cmpd="sng">
            <a:solidFill>
              <a:srgbClr val="434343"/>
            </a:solidFill>
            <a:prstDash val="solid"/>
            <a:round/>
            <a:headEnd type="none" w="med" len="med"/>
            <a:tailEnd type="triangle" w="med" len="med"/>
          </a:ln>
        </p:spPr>
      </p:cxnSp>
      <p:cxnSp>
        <p:nvCxnSpPr>
          <p:cNvPr id="2356" name="Google Shape;2356;p109"/>
          <p:cNvCxnSpPr/>
          <p:nvPr/>
        </p:nvCxnSpPr>
        <p:spPr>
          <a:xfrm>
            <a:off x="4362800" y="3931100"/>
            <a:ext cx="1729800" cy="18300"/>
          </a:xfrm>
          <a:prstGeom prst="straightConnector1">
            <a:avLst/>
          </a:prstGeom>
          <a:noFill/>
          <a:ln w="38100" cap="flat" cmpd="sng">
            <a:solidFill>
              <a:srgbClr val="434343"/>
            </a:solidFill>
            <a:prstDash val="solid"/>
            <a:round/>
            <a:headEnd type="none" w="med" len="med"/>
            <a:tailEnd type="triangle" w="med" len="med"/>
          </a:ln>
        </p:spPr>
      </p:cxnSp>
      <p:cxnSp>
        <p:nvCxnSpPr>
          <p:cNvPr id="2357" name="Google Shape;2357;p109"/>
          <p:cNvCxnSpPr/>
          <p:nvPr/>
        </p:nvCxnSpPr>
        <p:spPr>
          <a:xfrm>
            <a:off x="2381600" y="3931100"/>
            <a:ext cx="1729800" cy="18300"/>
          </a:xfrm>
          <a:prstGeom prst="straightConnector1">
            <a:avLst/>
          </a:prstGeom>
          <a:noFill/>
          <a:ln w="38100" cap="flat" cmpd="sng">
            <a:solidFill>
              <a:srgbClr val="434343"/>
            </a:solidFill>
            <a:prstDash val="solid"/>
            <a:round/>
            <a:headEnd type="none" w="med" len="med"/>
            <a:tailEnd type="triangle" w="med" len="med"/>
          </a:ln>
        </p:spPr>
      </p:cxnSp>
      <p:cxnSp>
        <p:nvCxnSpPr>
          <p:cNvPr id="2358" name="Google Shape;2358;p109"/>
          <p:cNvCxnSpPr/>
          <p:nvPr/>
        </p:nvCxnSpPr>
        <p:spPr>
          <a:xfrm>
            <a:off x="476600" y="3931100"/>
            <a:ext cx="1729800" cy="18300"/>
          </a:xfrm>
          <a:prstGeom prst="straightConnector1">
            <a:avLst/>
          </a:prstGeom>
          <a:noFill/>
          <a:ln w="38100" cap="flat" cmpd="sng">
            <a:solidFill>
              <a:srgbClr val="434343"/>
            </a:solidFill>
            <a:prstDash val="solid"/>
            <a:round/>
            <a:headEnd type="none" w="med" len="med"/>
            <a:tailEnd type="triangle" w="med" len="med"/>
          </a:ln>
        </p:spPr>
      </p:cxnSp>
      <p:sp>
        <p:nvSpPr>
          <p:cNvPr id="2359" name="Google Shape;2359;p109"/>
          <p:cNvSpPr txBox="1"/>
          <p:nvPr/>
        </p:nvSpPr>
        <p:spPr>
          <a:xfrm>
            <a:off x="174500" y="989250"/>
            <a:ext cx="73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Price</a:t>
            </a:r>
            <a:endParaRPr b="1">
              <a:latin typeface="Georgia"/>
              <a:ea typeface="Georgia"/>
              <a:cs typeface="Georgia"/>
              <a:sym typeface="Georgia"/>
            </a:endParaRPr>
          </a:p>
        </p:txBody>
      </p:sp>
      <p:sp>
        <p:nvSpPr>
          <p:cNvPr id="2360" name="Google Shape;2360;p109"/>
          <p:cNvSpPr txBox="1"/>
          <p:nvPr/>
        </p:nvSpPr>
        <p:spPr>
          <a:xfrm>
            <a:off x="2003300" y="989250"/>
            <a:ext cx="73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Price</a:t>
            </a:r>
            <a:endParaRPr b="1">
              <a:latin typeface="Georgia"/>
              <a:ea typeface="Georgia"/>
              <a:cs typeface="Georgia"/>
              <a:sym typeface="Georgia"/>
            </a:endParaRPr>
          </a:p>
        </p:txBody>
      </p:sp>
      <p:sp>
        <p:nvSpPr>
          <p:cNvPr id="2361" name="Google Shape;2361;p109"/>
          <p:cNvSpPr txBox="1"/>
          <p:nvPr/>
        </p:nvSpPr>
        <p:spPr>
          <a:xfrm>
            <a:off x="3984500" y="989250"/>
            <a:ext cx="73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Price</a:t>
            </a:r>
            <a:endParaRPr b="1">
              <a:latin typeface="Georgia"/>
              <a:ea typeface="Georgia"/>
              <a:cs typeface="Georgia"/>
              <a:sym typeface="Georgia"/>
            </a:endParaRPr>
          </a:p>
        </p:txBody>
      </p:sp>
      <p:sp>
        <p:nvSpPr>
          <p:cNvPr id="2362" name="Google Shape;2362;p109"/>
          <p:cNvSpPr txBox="1"/>
          <p:nvPr/>
        </p:nvSpPr>
        <p:spPr>
          <a:xfrm>
            <a:off x="5889500" y="989250"/>
            <a:ext cx="73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Price</a:t>
            </a:r>
            <a:endParaRPr b="1">
              <a:latin typeface="Georgia"/>
              <a:ea typeface="Georgia"/>
              <a:cs typeface="Georgia"/>
              <a:sym typeface="Georgia"/>
            </a:endParaRPr>
          </a:p>
        </p:txBody>
      </p:sp>
      <p:sp>
        <p:nvSpPr>
          <p:cNvPr id="2363" name="Google Shape;2363;p109"/>
          <p:cNvSpPr txBox="1"/>
          <p:nvPr/>
        </p:nvSpPr>
        <p:spPr>
          <a:xfrm>
            <a:off x="2959175" y="4494450"/>
            <a:ext cx="471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Quantity Demanded</a:t>
            </a:r>
            <a:endParaRPr b="1">
              <a:latin typeface="Georgia"/>
              <a:ea typeface="Georgia"/>
              <a:cs typeface="Georgia"/>
              <a:sym typeface="Georgia"/>
            </a:endParaRPr>
          </a:p>
        </p:txBody>
      </p:sp>
      <p:sp>
        <p:nvSpPr>
          <p:cNvPr id="2364" name="Google Shape;2364;p109"/>
          <p:cNvSpPr txBox="1"/>
          <p:nvPr/>
        </p:nvSpPr>
        <p:spPr>
          <a:xfrm>
            <a:off x="107500" y="20125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12</a:t>
            </a:r>
            <a:endParaRPr>
              <a:latin typeface="Georgia"/>
              <a:ea typeface="Georgia"/>
              <a:cs typeface="Georgia"/>
              <a:sym typeface="Georgia"/>
            </a:endParaRPr>
          </a:p>
        </p:txBody>
      </p:sp>
      <p:sp>
        <p:nvSpPr>
          <p:cNvPr id="2365" name="Google Shape;2365;p109"/>
          <p:cNvSpPr txBox="1"/>
          <p:nvPr/>
        </p:nvSpPr>
        <p:spPr>
          <a:xfrm>
            <a:off x="107500" y="25459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11</a:t>
            </a:r>
            <a:endParaRPr>
              <a:latin typeface="Georgia"/>
              <a:ea typeface="Georgia"/>
              <a:cs typeface="Georgia"/>
              <a:sym typeface="Georgia"/>
            </a:endParaRPr>
          </a:p>
        </p:txBody>
      </p:sp>
      <p:cxnSp>
        <p:nvCxnSpPr>
          <p:cNvPr id="2366" name="Google Shape;2366;p109"/>
          <p:cNvCxnSpPr/>
          <p:nvPr/>
        </p:nvCxnSpPr>
        <p:spPr>
          <a:xfrm>
            <a:off x="472600" y="2212600"/>
            <a:ext cx="562500" cy="10200"/>
          </a:xfrm>
          <a:prstGeom prst="straightConnector1">
            <a:avLst/>
          </a:prstGeom>
          <a:noFill/>
          <a:ln w="19050" cap="flat" cmpd="sng">
            <a:solidFill>
              <a:srgbClr val="434343"/>
            </a:solidFill>
            <a:prstDash val="dot"/>
            <a:round/>
            <a:headEnd type="none" w="med" len="med"/>
            <a:tailEnd type="none" w="med" len="med"/>
          </a:ln>
        </p:spPr>
      </p:cxnSp>
      <p:cxnSp>
        <p:nvCxnSpPr>
          <p:cNvPr id="2367" name="Google Shape;2367;p109"/>
          <p:cNvCxnSpPr/>
          <p:nvPr/>
        </p:nvCxnSpPr>
        <p:spPr>
          <a:xfrm>
            <a:off x="2377600" y="2212600"/>
            <a:ext cx="754500" cy="19200"/>
          </a:xfrm>
          <a:prstGeom prst="straightConnector1">
            <a:avLst/>
          </a:prstGeom>
          <a:noFill/>
          <a:ln w="19050" cap="flat" cmpd="sng">
            <a:solidFill>
              <a:srgbClr val="434343"/>
            </a:solidFill>
            <a:prstDash val="dot"/>
            <a:round/>
            <a:headEnd type="none" w="med" len="med"/>
            <a:tailEnd type="none" w="med" len="med"/>
          </a:ln>
        </p:spPr>
      </p:cxnSp>
      <p:cxnSp>
        <p:nvCxnSpPr>
          <p:cNvPr id="2368" name="Google Shape;2368;p109"/>
          <p:cNvCxnSpPr/>
          <p:nvPr/>
        </p:nvCxnSpPr>
        <p:spPr>
          <a:xfrm>
            <a:off x="4358800" y="2212600"/>
            <a:ext cx="950100" cy="19200"/>
          </a:xfrm>
          <a:prstGeom prst="straightConnector1">
            <a:avLst/>
          </a:prstGeom>
          <a:noFill/>
          <a:ln w="19050" cap="flat" cmpd="sng">
            <a:solidFill>
              <a:srgbClr val="434343"/>
            </a:solidFill>
            <a:prstDash val="dot"/>
            <a:round/>
            <a:headEnd type="none" w="med" len="med"/>
            <a:tailEnd type="none" w="med" len="med"/>
          </a:ln>
        </p:spPr>
      </p:cxnSp>
      <p:cxnSp>
        <p:nvCxnSpPr>
          <p:cNvPr id="2369" name="Google Shape;2369;p109"/>
          <p:cNvCxnSpPr/>
          <p:nvPr/>
        </p:nvCxnSpPr>
        <p:spPr>
          <a:xfrm>
            <a:off x="6263800" y="2212600"/>
            <a:ext cx="1368900" cy="19200"/>
          </a:xfrm>
          <a:prstGeom prst="straightConnector1">
            <a:avLst/>
          </a:prstGeom>
          <a:noFill/>
          <a:ln w="19050" cap="flat" cmpd="sng">
            <a:solidFill>
              <a:srgbClr val="434343"/>
            </a:solidFill>
            <a:prstDash val="dot"/>
            <a:round/>
            <a:headEnd type="none" w="med" len="med"/>
            <a:tailEnd type="none" w="med" len="med"/>
          </a:ln>
        </p:spPr>
      </p:cxnSp>
      <p:sp>
        <p:nvSpPr>
          <p:cNvPr id="2370" name="Google Shape;2370;p109"/>
          <p:cNvSpPr txBox="1"/>
          <p:nvPr/>
        </p:nvSpPr>
        <p:spPr>
          <a:xfrm>
            <a:off x="2012500" y="20125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12</a:t>
            </a:r>
            <a:endParaRPr>
              <a:latin typeface="Georgia"/>
              <a:ea typeface="Georgia"/>
              <a:cs typeface="Georgia"/>
              <a:sym typeface="Georgia"/>
            </a:endParaRPr>
          </a:p>
        </p:txBody>
      </p:sp>
      <p:sp>
        <p:nvSpPr>
          <p:cNvPr id="2371" name="Google Shape;2371;p109"/>
          <p:cNvSpPr txBox="1"/>
          <p:nvPr/>
        </p:nvSpPr>
        <p:spPr>
          <a:xfrm>
            <a:off x="3993700" y="20125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12</a:t>
            </a:r>
            <a:endParaRPr>
              <a:latin typeface="Georgia"/>
              <a:ea typeface="Georgia"/>
              <a:cs typeface="Georgia"/>
              <a:sym typeface="Georgia"/>
            </a:endParaRPr>
          </a:p>
        </p:txBody>
      </p:sp>
      <p:sp>
        <p:nvSpPr>
          <p:cNvPr id="2372" name="Google Shape;2372;p109"/>
          <p:cNvSpPr txBox="1"/>
          <p:nvPr/>
        </p:nvSpPr>
        <p:spPr>
          <a:xfrm>
            <a:off x="5898700" y="20125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12</a:t>
            </a:r>
            <a:endParaRPr>
              <a:latin typeface="Georgia"/>
              <a:ea typeface="Georgia"/>
              <a:cs typeface="Georgia"/>
              <a:sym typeface="Georgia"/>
            </a:endParaRPr>
          </a:p>
        </p:txBody>
      </p:sp>
      <p:sp>
        <p:nvSpPr>
          <p:cNvPr id="2373" name="Google Shape;2373;p109"/>
          <p:cNvSpPr txBox="1"/>
          <p:nvPr/>
        </p:nvSpPr>
        <p:spPr>
          <a:xfrm>
            <a:off x="2012500" y="25459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11</a:t>
            </a:r>
            <a:endParaRPr>
              <a:latin typeface="Georgia"/>
              <a:ea typeface="Georgia"/>
              <a:cs typeface="Georgia"/>
              <a:sym typeface="Georgia"/>
            </a:endParaRPr>
          </a:p>
        </p:txBody>
      </p:sp>
      <p:sp>
        <p:nvSpPr>
          <p:cNvPr id="2374" name="Google Shape;2374;p109"/>
          <p:cNvSpPr txBox="1"/>
          <p:nvPr/>
        </p:nvSpPr>
        <p:spPr>
          <a:xfrm>
            <a:off x="3993700" y="25459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11</a:t>
            </a:r>
            <a:endParaRPr>
              <a:latin typeface="Georgia"/>
              <a:ea typeface="Georgia"/>
              <a:cs typeface="Georgia"/>
              <a:sym typeface="Georgia"/>
            </a:endParaRPr>
          </a:p>
        </p:txBody>
      </p:sp>
      <p:sp>
        <p:nvSpPr>
          <p:cNvPr id="2375" name="Google Shape;2375;p109"/>
          <p:cNvSpPr txBox="1"/>
          <p:nvPr/>
        </p:nvSpPr>
        <p:spPr>
          <a:xfrm>
            <a:off x="5898700" y="25459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11</a:t>
            </a:r>
            <a:endParaRPr>
              <a:latin typeface="Georgia"/>
              <a:ea typeface="Georgia"/>
              <a:cs typeface="Georgia"/>
              <a:sym typeface="Georgia"/>
            </a:endParaRPr>
          </a:p>
        </p:txBody>
      </p:sp>
      <p:sp>
        <p:nvSpPr>
          <p:cNvPr id="2376" name="Google Shape;2376;p109"/>
          <p:cNvSpPr txBox="1"/>
          <p:nvPr/>
        </p:nvSpPr>
        <p:spPr>
          <a:xfrm>
            <a:off x="945700" y="38413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4</a:t>
            </a:r>
            <a:endParaRPr>
              <a:latin typeface="Georgia"/>
              <a:ea typeface="Georgia"/>
              <a:cs typeface="Georgia"/>
              <a:sym typeface="Georgia"/>
            </a:endParaRPr>
          </a:p>
        </p:txBody>
      </p:sp>
      <p:cxnSp>
        <p:nvCxnSpPr>
          <p:cNvPr id="2377" name="Google Shape;2377;p109"/>
          <p:cNvCxnSpPr/>
          <p:nvPr/>
        </p:nvCxnSpPr>
        <p:spPr>
          <a:xfrm rot="10800000">
            <a:off x="1093050" y="2241175"/>
            <a:ext cx="15600" cy="1692300"/>
          </a:xfrm>
          <a:prstGeom prst="straightConnector1">
            <a:avLst/>
          </a:prstGeom>
          <a:noFill/>
          <a:ln w="19050" cap="flat" cmpd="sng">
            <a:solidFill>
              <a:srgbClr val="434343"/>
            </a:solidFill>
            <a:prstDash val="dot"/>
            <a:round/>
            <a:headEnd type="none" w="med" len="med"/>
            <a:tailEnd type="none" w="med" len="med"/>
          </a:ln>
        </p:spPr>
      </p:cxnSp>
      <p:cxnSp>
        <p:nvCxnSpPr>
          <p:cNvPr id="2378" name="Google Shape;2378;p109"/>
          <p:cNvCxnSpPr/>
          <p:nvPr/>
        </p:nvCxnSpPr>
        <p:spPr>
          <a:xfrm rot="10800000">
            <a:off x="3150450" y="2241175"/>
            <a:ext cx="15600" cy="1692300"/>
          </a:xfrm>
          <a:prstGeom prst="straightConnector1">
            <a:avLst/>
          </a:prstGeom>
          <a:noFill/>
          <a:ln w="19050" cap="flat" cmpd="sng">
            <a:solidFill>
              <a:srgbClr val="434343"/>
            </a:solidFill>
            <a:prstDash val="dot"/>
            <a:round/>
            <a:headEnd type="none" w="med" len="med"/>
            <a:tailEnd type="none" w="med" len="med"/>
          </a:ln>
        </p:spPr>
      </p:cxnSp>
      <p:cxnSp>
        <p:nvCxnSpPr>
          <p:cNvPr id="2379" name="Google Shape;2379;p109"/>
          <p:cNvCxnSpPr/>
          <p:nvPr/>
        </p:nvCxnSpPr>
        <p:spPr>
          <a:xfrm rot="10800000">
            <a:off x="5284050" y="2241175"/>
            <a:ext cx="15600" cy="1692300"/>
          </a:xfrm>
          <a:prstGeom prst="straightConnector1">
            <a:avLst/>
          </a:prstGeom>
          <a:noFill/>
          <a:ln w="19050" cap="flat" cmpd="sng">
            <a:solidFill>
              <a:srgbClr val="434343"/>
            </a:solidFill>
            <a:prstDash val="dot"/>
            <a:round/>
            <a:headEnd type="none" w="med" len="med"/>
            <a:tailEnd type="none" w="med" len="med"/>
          </a:ln>
        </p:spPr>
      </p:cxnSp>
      <p:cxnSp>
        <p:nvCxnSpPr>
          <p:cNvPr id="2380" name="Google Shape;2380;p109"/>
          <p:cNvCxnSpPr/>
          <p:nvPr/>
        </p:nvCxnSpPr>
        <p:spPr>
          <a:xfrm rot="10800000">
            <a:off x="7646250" y="2241175"/>
            <a:ext cx="15600" cy="1692300"/>
          </a:xfrm>
          <a:prstGeom prst="straightConnector1">
            <a:avLst/>
          </a:prstGeom>
          <a:noFill/>
          <a:ln w="19050" cap="flat" cmpd="sng">
            <a:solidFill>
              <a:srgbClr val="434343"/>
            </a:solidFill>
            <a:prstDash val="dot"/>
            <a:round/>
            <a:headEnd type="none" w="med" len="med"/>
            <a:tailEnd type="none" w="med" len="med"/>
          </a:ln>
        </p:spPr>
      </p:cxnSp>
      <p:cxnSp>
        <p:nvCxnSpPr>
          <p:cNvPr id="2381" name="Google Shape;2381;p109"/>
          <p:cNvCxnSpPr/>
          <p:nvPr/>
        </p:nvCxnSpPr>
        <p:spPr>
          <a:xfrm>
            <a:off x="472600" y="2746000"/>
            <a:ext cx="785700" cy="18600"/>
          </a:xfrm>
          <a:prstGeom prst="straightConnector1">
            <a:avLst/>
          </a:prstGeom>
          <a:noFill/>
          <a:ln w="19050" cap="flat" cmpd="sng">
            <a:solidFill>
              <a:srgbClr val="434343"/>
            </a:solidFill>
            <a:prstDash val="dot"/>
            <a:round/>
            <a:headEnd type="none" w="med" len="med"/>
            <a:tailEnd type="none" w="med" len="med"/>
          </a:ln>
        </p:spPr>
      </p:cxnSp>
      <p:cxnSp>
        <p:nvCxnSpPr>
          <p:cNvPr id="2382" name="Google Shape;2382;p109"/>
          <p:cNvCxnSpPr/>
          <p:nvPr/>
        </p:nvCxnSpPr>
        <p:spPr>
          <a:xfrm rot="10800000">
            <a:off x="1249050" y="2801275"/>
            <a:ext cx="12000" cy="1132200"/>
          </a:xfrm>
          <a:prstGeom prst="straightConnector1">
            <a:avLst/>
          </a:prstGeom>
          <a:noFill/>
          <a:ln w="19050" cap="flat" cmpd="sng">
            <a:solidFill>
              <a:srgbClr val="434343"/>
            </a:solidFill>
            <a:prstDash val="dot"/>
            <a:round/>
            <a:headEnd type="none" w="med" len="med"/>
            <a:tailEnd type="none" w="med" len="med"/>
          </a:ln>
        </p:spPr>
      </p:cxnSp>
      <p:sp>
        <p:nvSpPr>
          <p:cNvPr id="2383" name="Google Shape;2383;p109"/>
          <p:cNvSpPr txBox="1"/>
          <p:nvPr/>
        </p:nvSpPr>
        <p:spPr>
          <a:xfrm>
            <a:off x="1174300" y="38413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5</a:t>
            </a:r>
            <a:endParaRPr>
              <a:latin typeface="Georgia"/>
              <a:ea typeface="Georgia"/>
              <a:cs typeface="Georgia"/>
              <a:sym typeface="Georgia"/>
            </a:endParaRPr>
          </a:p>
        </p:txBody>
      </p:sp>
      <p:cxnSp>
        <p:nvCxnSpPr>
          <p:cNvPr id="2384" name="Google Shape;2384;p109"/>
          <p:cNvCxnSpPr/>
          <p:nvPr/>
        </p:nvCxnSpPr>
        <p:spPr>
          <a:xfrm rot="10800000">
            <a:off x="3306450" y="2801275"/>
            <a:ext cx="12000" cy="1132200"/>
          </a:xfrm>
          <a:prstGeom prst="straightConnector1">
            <a:avLst/>
          </a:prstGeom>
          <a:noFill/>
          <a:ln w="19050" cap="flat" cmpd="sng">
            <a:solidFill>
              <a:srgbClr val="434343"/>
            </a:solidFill>
            <a:prstDash val="dot"/>
            <a:round/>
            <a:headEnd type="none" w="med" len="med"/>
            <a:tailEnd type="none" w="med" len="med"/>
          </a:ln>
        </p:spPr>
      </p:cxnSp>
      <p:cxnSp>
        <p:nvCxnSpPr>
          <p:cNvPr id="2385" name="Google Shape;2385;p109"/>
          <p:cNvCxnSpPr/>
          <p:nvPr/>
        </p:nvCxnSpPr>
        <p:spPr>
          <a:xfrm rot="10800000">
            <a:off x="5455775" y="2773825"/>
            <a:ext cx="18900" cy="1184400"/>
          </a:xfrm>
          <a:prstGeom prst="straightConnector1">
            <a:avLst/>
          </a:prstGeom>
          <a:noFill/>
          <a:ln w="19050" cap="flat" cmpd="sng">
            <a:solidFill>
              <a:srgbClr val="434343"/>
            </a:solidFill>
            <a:prstDash val="dot"/>
            <a:round/>
            <a:headEnd type="none" w="med" len="med"/>
            <a:tailEnd type="none" w="med" len="med"/>
          </a:ln>
        </p:spPr>
      </p:cxnSp>
      <p:cxnSp>
        <p:nvCxnSpPr>
          <p:cNvPr id="2386" name="Google Shape;2386;p109"/>
          <p:cNvCxnSpPr/>
          <p:nvPr/>
        </p:nvCxnSpPr>
        <p:spPr>
          <a:xfrm>
            <a:off x="2377600" y="2746000"/>
            <a:ext cx="938100" cy="18600"/>
          </a:xfrm>
          <a:prstGeom prst="straightConnector1">
            <a:avLst/>
          </a:prstGeom>
          <a:noFill/>
          <a:ln w="19050" cap="flat" cmpd="sng">
            <a:solidFill>
              <a:srgbClr val="434343"/>
            </a:solidFill>
            <a:prstDash val="dot"/>
            <a:round/>
            <a:headEnd type="none" w="med" len="med"/>
            <a:tailEnd type="none" w="med" len="med"/>
          </a:ln>
        </p:spPr>
      </p:cxnSp>
      <p:cxnSp>
        <p:nvCxnSpPr>
          <p:cNvPr id="2387" name="Google Shape;2387;p109"/>
          <p:cNvCxnSpPr/>
          <p:nvPr/>
        </p:nvCxnSpPr>
        <p:spPr>
          <a:xfrm>
            <a:off x="4358800" y="2746000"/>
            <a:ext cx="1115400" cy="18600"/>
          </a:xfrm>
          <a:prstGeom prst="straightConnector1">
            <a:avLst/>
          </a:prstGeom>
          <a:noFill/>
          <a:ln w="19050" cap="flat" cmpd="sng">
            <a:solidFill>
              <a:srgbClr val="434343"/>
            </a:solidFill>
            <a:prstDash val="dot"/>
            <a:round/>
            <a:headEnd type="none" w="med" len="med"/>
            <a:tailEnd type="none" w="med" len="med"/>
          </a:ln>
        </p:spPr>
      </p:cxnSp>
      <p:cxnSp>
        <p:nvCxnSpPr>
          <p:cNvPr id="2388" name="Google Shape;2388;p109"/>
          <p:cNvCxnSpPr/>
          <p:nvPr/>
        </p:nvCxnSpPr>
        <p:spPr>
          <a:xfrm rot="10800000">
            <a:off x="8351375" y="2773825"/>
            <a:ext cx="18900" cy="1184400"/>
          </a:xfrm>
          <a:prstGeom prst="straightConnector1">
            <a:avLst/>
          </a:prstGeom>
          <a:noFill/>
          <a:ln w="19050" cap="flat" cmpd="sng">
            <a:solidFill>
              <a:srgbClr val="434343"/>
            </a:solidFill>
            <a:prstDash val="dot"/>
            <a:round/>
            <a:headEnd type="none" w="med" len="med"/>
            <a:tailEnd type="none" w="med" len="med"/>
          </a:ln>
        </p:spPr>
      </p:cxnSp>
      <p:cxnSp>
        <p:nvCxnSpPr>
          <p:cNvPr id="2389" name="Google Shape;2389;p109"/>
          <p:cNvCxnSpPr/>
          <p:nvPr/>
        </p:nvCxnSpPr>
        <p:spPr>
          <a:xfrm>
            <a:off x="6263800" y="2746000"/>
            <a:ext cx="2066700" cy="18600"/>
          </a:xfrm>
          <a:prstGeom prst="straightConnector1">
            <a:avLst/>
          </a:prstGeom>
          <a:noFill/>
          <a:ln w="19050" cap="flat" cmpd="sng">
            <a:solidFill>
              <a:srgbClr val="434343"/>
            </a:solidFill>
            <a:prstDash val="dot"/>
            <a:round/>
            <a:headEnd type="none" w="med" len="med"/>
            <a:tailEnd type="none" w="med" len="med"/>
          </a:ln>
        </p:spPr>
      </p:cxnSp>
      <p:sp>
        <p:nvSpPr>
          <p:cNvPr id="2390" name="Google Shape;2390;p109"/>
          <p:cNvSpPr txBox="1"/>
          <p:nvPr/>
        </p:nvSpPr>
        <p:spPr>
          <a:xfrm>
            <a:off x="3003100" y="38413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5</a:t>
            </a:r>
            <a:endParaRPr>
              <a:latin typeface="Georgia"/>
              <a:ea typeface="Georgia"/>
              <a:cs typeface="Georgia"/>
              <a:sym typeface="Georgia"/>
            </a:endParaRPr>
          </a:p>
        </p:txBody>
      </p:sp>
      <p:sp>
        <p:nvSpPr>
          <p:cNvPr id="2391" name="Google Shape;2391;p109"/>
          <p:cNvSpPr txBox="1"/>
          <p:nvPr/>
        </p:nvSpPr>
        <p:spPr>
          <a:xfrm>
            <a:off x="3231700" y="39175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6</a:t>
            </a:r>
            <a:endParaRPr>
              <a:latin typeface="Georgia"/>
              <a:ea typeface="Georgia"/>
              <a:cs typeface="Georgia"/>
              <a:sym typeface="Georgia"/>
            </a:endParaRPr>
          </a:p>
        </p:txBody>
      </p:sp>
      <p:sp>
        <p:nvSpPr>
          <p:cNvPr id="2392" name="Google Shape;2392;p109"/>
          <p:cNvSpPr txBox="1"/>
          <p:nvPr/>
        </p:nvSpPr>
        <p:spPr>
          <a:xfrm>
            <a:off x="5136700" y="39175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6</a:t>
            </a:r>
            <a:endParaRPr>
              <a:latin typeface="Georgia"/>
              <a:ea typeface="Georgia"/>
              <a:cs typeface="Georgia"/>
              <a:sym typeface="Georgia"/>
            </a:endParaRPr>
          </a:p>
        </p:txBody>
      </p:sp>
      <p:sp>
        <p:nvSpPr>
          <p:cNvPr id="2393" name="Google Shape;2393;p109"/>
          <p:cNvSpPr txBox="1"/>
          <p:nvPr/>
        </p:nvSpPr>
        <p:spPr>
          <a:xfrm>
            <a:off x="5365300" y="39175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7</a:t>
            </a:r>
            <a:endParaRPr>
              <a:latin typeface="Georgia"/>
              <a:ea typeface="Georgia"/>
              <a:cs typeface="Georgia"/>
              <a:sym typeface="Georgia"/>
            </a:endParaRPr>
          </a:p>
        </p:txBody>
      </p:sp>
      <p:sp>
        <p:nvSpPr>
          <p:cNvPr id="2394" name="Google Shape;2394;p109"/>
          <p:cNvSpPr txBox="1"/>
          <p:nvPr/>
        </p:nvSpPr>
        <p:spPr>
          <a:xfrm>
            <a:off x="7498900" y="39175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15</a:t>
            </a:r>
            <a:endParaRPr>
              <a:latin typeface="Georgia"/>
              <a:ea typeface="Georgia"/>
              <a:cs typeface="Georgia"/>
              <a:sym typeface="Georgia"/>
            </a:endParaRPr>
          </a:p>
        </p:txBody>
      </p:sp>
      <p:sp>
        <p:nvSpPr>
          <p:cNvPr id="2395" name="Google Shape;2395;p109"/>
          <p:cNvSpPr txBox="1"/>
          <p:nvPr/>
        </p:nvSpPr>
        <p:spPr>
          <a:xfrm>
            <a:off x="8184700" y="39175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18</a:t>
            </a:r>
            <a:endParaRPr>
              <a:latin typeface="Georgia"/>
              <a:ea typeface="Georgia"/>
              <a:cs typeface="Georgia"/>
              <a:sym typeface="Georgia"/>
            </a:endParaRPr>
          </a:p>
        </p:txBody>
      </p:sp>
      <p:cxnSp>
        <p:nvCxnSpPr>
          <p:cNvPr id="2396" name="Google Shape;2396;p109"/>
          <p:cNvCxnSpPr/>
          <p:nvPr/>
        </p:nvCxnSpPr>
        <p:spPr>
          <a:xfrm>
            <a:off x="872550" y="1671650"/>
            <a:ext cx="863400" cy="2066700"/>
          </a:xfrm>
          <a:prstGeom prst="straightConnector1">
            <a:avLst/>
          </a:prstGeom>
          <a:noFill/>
          <a:ln w="76200" cap="flat" cmpd="sng">
            <a:solidFill>
              <a:srgbClr val="741B47"/>
            </a:solidFill>
            <a:prstDash val="solid"/>
            <a:round/>
            <a:headEnd type="none" w="med" len="med"/>
            <a:tailEnd type="none" w="med" len="med"/>
          </a:ln>
        </p:spPr>
      </p:cxnSp>
      <p:cxnSp>
        <p:nvCxnSpPr>
          <p:cNvPr id="2397" name="Google Shape;2397;p109"/>
          <p:cNvCxnSpPr/>
          <p:nvPr/>
        </p:nvCxnSpPr>
        <p:spPr>
          <a:xfrm>
            <a:off x="2994250" y="1662450"/>
            <a:ext cx="750600" cy="2107200"/>
          </a:xfrm>
          <a:prstGeom prst="straightConnector1">
            <a:avLst/>
          </a:prstGeom>
          <a:noFill/>
          <a:ln w="76200" cap="flat" cmpd="sng">
            <a:solidFill>
              <a:srgbClr val="BD2A35"/>
            </a:solidFill>
            <a:prstDash val="solid"/>
            <a:round/>
            <a:headEnd type="none" w="med" len="med"/>
            <a:tailEnd type="none" w="med" len="med"/>
          </a:ln>
        </p:spPr>
      </p:cxnSp>
      <p:cxnSp>
        <p:nvCxnSpPr>
          <p:cNvPr id="2398" name="Google Shape;2398;p109"/>
          <p:cNvCxnSpPr/>
          <p:nvPr/>
        </p:nvCxnSpPr>
        <p:spPr>
          <a:xfrm>
            <a:off x="5127850" y="1662450"/>
            <a:ext cx="723000" cy="2121600"/>
          </a:xfrm>
          <a:prstGeom prst="straightConnector1">
            <a:avLst/>
          </a:prstGeom>
          <a:noFill/>
          <a:ln w="76200" cap="flat" cmpd="sng">
            <a:solidFill>
              <a:srgbClr val="274E13"/>
            </a:solidFill>
            <a:prstDash val="solid"/>
            <a:round/>
            <a:headEnd type="none" w="med" len="med"/>
            <a:tailEnd type="none" w="med" len="med"/>
          </a:ln>
        </p:spPr>
      </p:cxnSp>
      <p:cxnSp>
        <p:nvCxnSpPr>
          <p:cNvPr id="2399" name="Google Shape;2399;p109"/>
          <p:cNvCxnSpPr/>
          <p:nvPr/>
        </p:nvCxnSpPr>
        <p:spPr>
          <a:xfrm>
            <a:off x="7237650" y="1846150"/>
            <a:ext cx="1671600" cy="1414500"/>
          </a:xfrm>
          <a:prstGeom prst="straightConnector1">
            <a:avLst/>
          </a:prstGeom>
          <a:noFill/>
          <a:ln w="76200" cap="flat" cmpd="sng">
            <a:solidFill>
              <a:srgbClr val="FF0000"/>
            </a:solidFill>
            <a:prstDash val="solid"/>
            <a:round/>
            <a:headEnd type="none" w="med" len="med"/>
            <a:tailEnd type="none" w="med" len="med"/>
          </a:ln>
        </p:spPr>
      </p:cxnSp>
      <p:sp>
        <p:nvSpPr>
          <p:cNvPr id="2400" name="Google Shape;2400;p109"/>
          <p:cNvSpPr txBox="1"/>
          <p:nvPr/>
        </p:nvSpPr>
        <p:spPr>
          <a:xfrm>
            <a:off x="818475" y="1085850"/>
            <a:ext cx="1159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741B47"/>
                </a:solidFill>
                <a:latin typeface="Georgia"/>
                <a:ea typeface="Georgia"/>
                <a:cs typeface="Georgia"/>
                <a:sym typeface="Georgia"/>
              </a:rPr>
              <a:t>Demand Curve for X</a:t>
            </a:r>
            <a:endParaRPr sz="1200" b="1">
              <a:solidFill>
                <a:srgbClr val="741B47"/>
              </a:solidFill>
              <a:latin typeface="Georgia"/>
              <a:ea typeface="Georgia"/>
              <a:cs typeface="Georgia"/>
              <a:sym typeface="Georgia"/>
            </a:endParaRPr>
          </a:p>
        </p:txBody>
      </p:sp>
      <p:sp>
        <p:nvSpPr>
          <p:cNvPr id="2401" name="Google Shape;2401;p109"/>
          <p:cNvSpPr txBox="1"/>
          <p:nvPr/>
        </p:nvSpPr>
        <p:spPr>
          <a:xfrm>
            <a:off x="2799675" y="1162050"/>
            <a:ext cx="1159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BD2A35"/>
                </a:solidFill>
                <a:latin typeface="Georgia"/>
                <a:ea typeface="Georgia"/>
                <a:cs typeface="Georgia"/>
                <a:sym typeface="Georgia"/>
              </a:rPr>
              <a:t>Demand Curve for Y</a:t>
            </a:r>
            <a:endParaRPr sz="1200" b="1">
              <a:solidFill>
                <a:srgbClr val="BD2A35"/>
              </a:solidFill>
              <a:latin typeface="Georgia"/>
              <a:ea typeface="Georgia"/>
              <a:cs typeface="Georgia"/>
              <a:sym typeface="Georgia"/>
            </a:endParaRPr>
          </a:p>
        </p:txBody>
      </p:sp>
      <p:sp>
        <p:nvSpPr>
          <p:cNvPr id="2402" name="Google Shape;2402;p109"/>
          <p:cNvSpPr txBox="1"/>
          <p:nvPr/>
        </p:nvSpPr>
        <p:spPr>
          <a:xfrm>
            <a:off x="5161875" y="1390650"/>
            <a:ext cx="1159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274E13"/>
                </a:solidFill>
                <a:latin typeface="Georgia"/>
                <a:ea typeface="Georgia"/>
                <a:cs typeface="Georgia"/>
                <a:sym typeface="Georgia"/>
              </a:rPr>
              <a:t>Demand Curve for Z</a:t>
            </a:r>
            <a:endParaRPr sz="1200" b="1">
              <a:solidFill>
                <a:srgbClr val="274E13"/>
              </a:solidFill>
              <a:latin typeface="Georgia"/>
              <a:ea typeface="Georgia"/>
              <a:cs typeface="Georgia"/>
              <a:sym typeface="Georgia"/>
            </a:endParaRPr>
          </a:p>
        </p:txBody>
      </p:sp>
      <p:sp>
        <p:nvSpPr>
          <p:cNvPr id="2403" name="Google Shape;2403;p109"/>
          <p:cNvSpPr txBox="1"/>
          <p:nvPr/>
        </p:nvSpPr>
        <p:spPr>
          <a:xfrm>
            <a:off x="6685875" y="1162050"/>
            <a:ext cx="23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Georgia"/>
                <a:ea typeface="Georgia"/>
                <a:cs typeface="Georgia"/>
                <a:sym typeface="Georgia"/>
              </a:rPr>
              <a:t>Market Demand Curve </a:t>
            </a:r>
            <a:endParaRPr b="1">
              <a:solidFill>
                <a:srgbClr val="FF0000"/>
              </a:solidFill>
              <a:latin typeface="Georgia"/>
              <a:ea typeface="Georgia"/>
              <a:cs typeface="Georgia"/>
              <a:sym typeface="Georgia"/>
            </a:endParaRPr>
          </a:p>
        </p:txBody>
      </p:sp>
      <p:sp>
        <p:nvSpPr>
          <p:cNvPr id="2404" name="Google Shape;2404;p109"/>
          <p:cNvSpPr/>
          <p:nvPr/>
        </p:nvSpPr>
        <p:spPr>
          <a:xfrm>
            <a:off x="1012700" y="2115225"/>
            <a:ext cx="202200" cy="187200"/>
          </a:xfrm>
          <a:prstGeom prst="ellipse">
            <a:avLst/>
          </a:prstGeom>
          <a:solidFill>
            <a:srgbClr val="FFFF00"/>
          </a:solid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09"/>
          <p:cNvSpPr/>
          <p:nvPr/>
        </p:nvSpPr>
        <p:spPr>
          <a:xfrm>
            <a:off x="3070100" y="2115225"/>
            <a:ext cx="202200" cy="187200"/>
          </a:xfrm>
          <a:prstGeom prst="ellipse">
            <a:avLst/>
          </a:prstGeom>
          <a:solidFill>
            <a:srgbClr val="FFFF00"/>
          </a:solid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09"/>
          <p:cNvSpPr/>
          <p:nvPr/>
        </p:nvSpPr>
        <p:spPr>
          <a:xfrm>
            <a:off x="5203700" y="2115225"/>
            <a:ext cx="202200" cy="187200"/>
          </a:xfrm>
          <a:prstGeom prst="ellipse">
            <a:avLst/>
          </a:prstGeom>
          <a:solidFill>
            <a:srgbClr val="FFFF00"/>
          </a:solid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09"/>
          <p:cNvSpPr/>
          <p:nvPr/>
        </p:nvSpPr>
        <p:spPr>
          <a:xfrm>
            <a:off x="7565900" y="2115225"/>
            <a:ext cx="202200" cy="187200"/>
          </a:xfrm>
          <a:prstGeom prst="ellipse">
            <a:avLst/>
          </a:prstGeom>
          <a:solidFill>
            <a:srgbClr val="00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09"/>
          <p:cNvSpPr/>
          <p:nvPr/>
        </p:nvSpPr>
        <p:spPr>
          <a:xfrm>
            <a:off x="1241300" y="2648625"/>
            <a:ext cx="202200" cy="187200"/>
          </a:xfrm>
          <a:prstGeom prst="ellipse">
            <a:avLst/>
          </a:prstGeom>
          <a:solidFill>
            <a:srgbClr val="FFFF00"/>
          </a:solid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09"/>
          <p:cNvSpPr/>
          <p:nvPr/>
        </p:nvSpPr>
        <p:spPr>
          <a:xfrm>
            <a:off x="3298700" y="2648625"/>
            <a:ext cx="202200" cy="187200"/>
          </a:xfrm>
          <a:prstGeom prst="ellipse">
            <a:avLst/>
          </a:prstGeom>
          <a:solidFill>
            <a:srgbClr val="FFFF00"/>
          </a:solid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09"/>
          <p:cNvSpPr/>
          <p:nvPr/>
        </p:nvSpPr>
        <p:spPr>
          <a:xfrm>
            <a:off x="5432300" y="2648625"/>
            <a:ext cx="202200" cy="187200"/>
          </a:xfrm>
          <a:prstGeom prst="ellipse">
            <a:avLst/>
          </a:prstGeom>
          <a:solidFill>
            <a:srgbClr val="FFFF00"/>
          </a:solid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09"/>
          <p:cNvSpPr/>
          <p:nvPr/>
        </p:nvSpPr>
        <p:spPr>
          <a:xfrm>
            <a:off x="8251700" y="2648625"/>
            <a:ext cx="202200" cy="187200"/>
          </a:xfrm>
          <a:prstGeom prst="ellipse">
            <a:avLst/>
          </a:prstGeom>
          <a:solidFill>
            <a:srgbClr val="00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09"/>
          <p:cNvSpPr txBox="1"/>
          <p:nvPr/>
        </p:nvSpPr>
        <p:spPr>
          <a:xfrm>
            <a:off x="6279075" y="809425"/>
            <a:ext cx="257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u="sng">
                <a:solidFill>
                  <a:srgbClr val="F80839"/>
                </a:solidFill>
                <a:latin typeface="Georgia"/>
                <a:ea typeface="Georgia"/>
                <a:cs typeface="Georgia"/>
                <a:sym typeface="Georgia"/>
              </a:rPr>
              <a:t>MARKET</a:t>
            </a:r>
            <a:endParaRPr b="1" u="sng">
              <a:solidFill>
                <a:srgbClr val="F80839"/>
              </a:solidFill>
              <a:latin typeface="Georgia"/>
              <a:ea typeface="Georgia"/>
              <a:cs typeface="Georgia"/>
              <a:sym typeface="Georgia"/>
            </a:endParaRPr>
          </a:p>
        </p:txBody>
      </p:sp>
      <p:pic>
        <p:nvPicPr>
          <p:cNvPr id="2419" name="Google Shape;2419;p109"/>
          <p:cNvPicPr preferRelativeResize="0"/>
          <p:nvPr/>
        </p:nvPicPr>
        <p:blipFill>
          <a:blip r:embed="rId3">
            <a:alphaModFix/>
          </a:blip>
          <a:stretch>
            <a:fillRect/>
          </a:stretch>
        </p:blipFill>
        <p:spPr>
          <a:xfrm>
            <a:off x="4591050" y="1157288"/>
            <a:ext cx="114300" cy="85725"/>
          </a:xfrm>
          <a:prstGeom prst="rect">
            <a:avLst/>
          </a:prstGeom>
          <a:noFill/>
          <a:ln>
            <a:noFill/>
          </a:ln>
        </p:spPr>
      </p:pic>
      <p:pic>
        <p:nvPicPr>
          <p:cNvPr id="2420" name="Google Shape;2420;p109"/>
          <p:cNvPicPr preferRelativeResize="0"/>
          <p:nvPr/>
        </p:nvPicPr>
        <p:blipFill>
          <a:blip r:embed="rId3">
            <a:alphaModFix/>
          </a:blip>
          <a:stretch>
            <a:fillRect/>
          </a:stretch>
        </p:blipFill>
        <p:spPr>
          <a:xfrm>
            <a:off x="4591050" y="1233488"/>
            <a:ext cx="114300" cy="85725"/>
          </a:xfrm>
          <a:prstGeom prst="rect">
            <a:avLst/>
          </a:prstGeom>
          <a:noFill/>
          <a:ln>
            <a:noFill/>
          </a:ln>
        </p:spPr>
      </p:pic>
      <p:pic>
        <p:nvPicPr>
          <p:cNvPr id="2421" name="Google Shape;2421;p109"/>
          <p:cNvPicPr preferRelativeResize="0"/>
          <p:nvPr/>
        </p:nvPicPr>
        <p:blipFill>
          <a:blip r:embed="rId3">
            <a:alphaModFix/>
          </a:blip>
          <a:stretch>
            <a:fillRect/>
          </a:stretch>
        </p:blipFill>
        <p:spPr>
          <a:xfrm>
            <a:off x="4514850" y="1309688"/>
            <a:ext cx="114300" cy="85725"/>
          </a:xfrm>
          <a:prstGeom prst="rect">
            <a:avLst/>
          </a:prstGeom>
          <a:noFill/>
          <a:ln>
            <a:noFill/>
          </a:ln>
        </p:spPr>
      </p:pic>
      <p:sp>
        <p:nvSpPr>
          <p:cNvPr id="2422" name="Google Shape;2422;p109"/>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u="sng">
                <a:solidFill>
                  <a:srgbClr val="008000"/>
                </a:solidFill>
              </a:rPr>
              <a:t>Market Demand</a:t>
            </a:r>
            <a:endParaRPr sz="3700" b="1" u="sng">
              <a:solidFill>
                <a:srgbClr val="008000"/>
              </a:solidFill>
            </a:endParaRPr>
          </a:p>
        </p:txBody>
      </p:sp>
      <p:pic>
        <p:nvPicPr>
          <p:cNvPr id="2" name="Picture 1"/>
          <p:cNvPicPr>
            <a:picLocks noChangeAspect="1"/>
          </p:cNvPicPr>
          <p:nvPr/>
        </p:nvPicPr>
        <p:blipFill>
          <a:blip r:embed="rId4"/>
          <a:stretch>
            <a:fillRect/>
          </a:stretch>
        </p:blipFill>
        <p:spPr>
          <a:xfrm>
            <a:off x="1303963" y="1629515"/>
            <a:ext cx="790287" cy="745311"/>
          </a:xfrm>
          <a:prstGeom prst="rect">
            <a:avLst/>
          </a:prstGeom>
        </p:spPr>
      </p:pic>
      <p:pic>
        <p:nvPicPr>
          <p:cNvPr id="3" name="Picture 2"/>
          <p:cNvPicPr>
            <a:picLocks noChangeAspect="1"/>
          </p:cNvPicPr>
          <p:nvPr/>
        </p:nvPicPr>
        <p:blipFill>
          <a:blip r:embed="rId4"/>
          <a:stretch>
            <a:fillRect/>
          </a:stretch>
        </p:blipFill>
        <p:spPr>
          <a:xfrm>
            <a:off x="7744712" y="1517358"/>
            <a:ext cx="585788" cy="552450"/>
          </a:xfrm>
          <a:prstGeom prst="rect">
            <a:avLst/>
          </a:prstGeom>
        </p:spPr>
      </p:pic>
      <p:pic>
        <p:nvPicPr>
          <p:cNvPr id="4" name="Picture 3"/>
          <p:cNvPicPr>
            <a:picLocks noChangeAspect="1"/>
          </p:cNvPicPr>
          <p:nvPr/>
        </p:nvPicPr>
        <p:blipFill>
          <a:blip r:embed="rId5"/>
          <a:stretch>
            <a:fillRect/>
          </a:stretch>
        </p:blipFill>
        <p:spPr>
          <a:xfrm>
            <a:off x="3364654" y="1720991"/>
            <a:ext cx="737608" cy="697375"/>
          </a:xfrm>
          <a:prstGeom prst="rect">
            <a:avLst/>
          </a:prstGeom>
        </p:spPr>
      </p:pic>
      <p:pic>
        <p:nvPicPr>
          <p:cNvPr id="5" name="Picture 4"/>
          <p:cNvPicPr>
            <a:picLocks noChangeAspect="1"/>
          </p:cNvPicPr>
          <p:nvPr/>
        </p:nvPicPr>
        <p:blipFill>
          <a:blip r:embed="rId5"/>
          <a:stretch>
            <a:fillRect/>
          </a:stretch>
        </p:blipFill>
        <p:spPr>
          <a:xfrm>
            <a:off x="8409220" y="1529013"/>
            <a:ext cx="572159" cy="540950"/>
          </a:xfrm>
          <a:prstGeom prst="rect">
            <a:avLst/>
          </a:prstGeom>
        </p:spPr>
      </p:pic>
      <p:pic>
        <p:nvPicPr>
          <p:cNvPr id="6" name="Picture 5"/>
          <p:cNvPicPr>
            <a:picLocks noChangeAspect="1"/>
          </p:cNvPicPr>
          <p:nvPr/>
        </p:nvPicPr>
        <p:blipFill>
          <a:blip r:embed="rId6"/>
          <a:stretch>
            <a:fillRect/>
          </a:stretch>
        </p:blipFill>
        <p:spPr>
          <a:xfrm>
            <a:off x="4413234" y="1309098"/>
            <a:ext cx="680801" cy="827302"/>
          </a:xfrm>
          <a:prstGeom prst="rect">
            <a:avLst/>
          </a:prstGeom>
        </p:spPr>
      </p:pic>
      <p:pic>
        <p:nvPicPr>
          <p:cNvPr id="7" name="Picture 6"/>
          <p:cNvPicPr>
            <a:picLocks noChangeAspect="1"/>
          </p:cNvPicPr>
          <p:nvPr/>
        </p:nvPicPr>
        <p:blipFill>
          <a:blip r:embed="rId6"/>
          <a:stretch>
            <a:fillRect/>
          </a:stretch>
        </p:blipFill>
        <p:spPr>
          <a:xfrm>
            <a:off x="8525987" y="1960058"/>
            <a:ext cx="587809" cy="714300"/>
          </a:xfrm>
          <a:prstGeom prst="rect">
            <a:avLst/>
          </a:prstGeom>
        </p:spPr>
      </p:pic>
    </p:spTree>
    <p:extLst>
      <p:ext uri="{BB962C8B-B14F-4D97-AF65-F5344CB8AC3E}">
        <p14:creationId xmlns:p14="http://schemas.microsoft.com/office/powerpoint/2010/main" val="3621577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364"/>
                                        </p:tgtEl>
                                        <p:attrNameLst>
                                          <p:attrName>style.visibility</p:attrName>
                                        </p:attrNameLst>
                                      </p:cBhvr>
                                      <p:to>
                                        <p:strVal val="visible"/>
                                      </p:to>
                                    </p:set>
                                    <p:animEffect transition="in" filter="fade">
                                      <p:cBhvr>
                                        <p:cTn id="11" dur="1000"/>
                                        <p:tgtEl>
                                          <p:spTgt spid="236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366"/>
                                        </p:tgtEl>
                                        <p:attrNameLst>
                                          <p:attrName>style.visibility</p:attrName>
                                        </p:attrNameLst>
                                      </p:cBhvr>
                                      <p:to>
                                        <p:strVal val="visible"/>
                                      </p:to>
                                    </p:set>
                                    <p:animEffect transition="in" filter="fade">
                                      <p:cBhvr>
                                        <p:cTn id="16" dur="1000"/>
                                        <p:tgtEl>
                                          <p:spTgt spid="236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77"/>
                                        </p:tgtEl>
                                        <p:attrNameLst>
                                          <p:attrName>style.visibility</p:attrName>
                                        </p:attrNameLst>
                                      </p:cBhvr>
                                      <p:to>
                                        <p:strVal val="visible"/>
                                      </p:to>
                                    </p:set>
                                    <p:animEffect transition="in" filter="fade">
                                      <p:cBhvr>
                                        <p:cTn id="21" dur="1000"/>
                                        <p:tgtEl>
                                          <p:spTgt spid="237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376"/>
                                        </p:tgtEl>
                                        <p:attrNameLst>
                                          <p:attrName>style.visibility</p:attrName>
                                        </p:attrNameLst>
                                      </p:cBhvr>
                                      <p:to>
                                        <p:strVal val="visible"/>
                                      </p:to>
                                    </p:set>
                                    <p:animEffect transition="in" filter="fade">
                                      <p:cBhvr>
                                        <p:cTn id="26" dur="1000"/>
                                        <p:tgtEl>
                                          <p:spTgt spid="237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04"/>
                                        </p:tgtEl>
                                        <p:attrNameLst>
                                          <p:attrName>style.visibility</p:attrName>
                                        </p:attrNameLst>
                                      </p:cBhvr>
                                      <p:to>
                                        <p:strVal val="visible"/>
                                      </p:to>
                                    </p:set>
                                    <p:animEffect transition="in" filter="fade">
                                      <p:cBhvr>
                                        <p:cTn id="31" dur="1000"/>
                                        <p:tgtEl>
                                          <p:spTgt spid="240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70"/>
                                        </p:tgtEl>
                                        <p:attrNameLst>
                                          <p:attrName>style.visibility</p:attrName>
                                        </p:attrNameLst>
                                      </p:cBhvr>
                                      <p:to>
                                        <p:strVal val="visible"/>
                                      </p:to>
                                    </p:set>
                                    <p:animEffect transition="in" filter="fade">
                                      <p:cBhvr>
                                        <p:cTn id="40" dur="1000"/>
                                        <p:tgtEl>
                                          <p:spTgt spid="237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367"/>
                                        </p:tgtEl>
                                        <p:attrNameLst>
                                          <p:attrName>style.visibility</p:attrName>
                                        </p:attrNameLst>
                                      </p:cBhvr>
                                      <p:to>
                                        <p:strVal val="visible"/>
                                      </p:to>
                                    </p:set>
                                    <p:animEffect transition="in" filter="fade">
                                      <p:cBhvr>
                                        <p:cTn id="45" dur="1000"/>
                                        <p:tgtEl>
                                          <p:spTgt spid="236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378"/>
                                        </p:tgtEl>
                                        <p:attrNameLst>
                                          <p:attrName>style.visibility</p:attrName>
                                        </p:attrNameLst>
                                      </p:cBhvr>
                                      <p:to>
                                        <p:strVal val="visible"/>
                                      </p:to>
                                    </p:set>
                                    <p:animEffect transition="in" filter="fade">
                                      <p:cBhvr>
                                        <p:cTn id="50" dur="1000"/>
                                        <p:tgtEl>
                                          <p:spTgt spid="237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390"/>
                                        </p:tgtEl>
                                        <p:attrNameLst>
                                          <p:attrName>style.visibility</p:attrName>
                                        </p:attrNameLst>
                                      </p:cBhvr>
                                      <p:to>
                                        <p:strVal val="visible"/>
                                      </p:to>
                                    </p:set>
                                    <p:animEffect transition="in" filter="fade">
                                      <p:cBhvr>
                                        <p:cTn id="55" dur="1000"/>
                                        <p:tgtEl>
                                          <p:spTgt spid="239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405"/>
                                        </p:tgtEl>
                                        <p:attrNameLst>
                                          <p:attrName>style.visibility</p:attrName>
                                        </p:attrNameLst>
                                      </p:cBhvr>
                                      <p:to>
                                        <p:strVal val="visible"/>
                                      </p:to>
                                    </p:set>
                                    <p:animEffect transition="in" filter="fade">
                                      <p:cBhvr>
                                        <p:cTn id="60" dur="1000"/>
                                        <p:tgtEl>
                                          <p:spTgt spid="2405"/>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371"/>
                                        </p:tgtEl>
                                        <p:attrNameLst>
                                          <p:attrName>style.visibility</p:attrName>
                                        </p:attrNameLst>
                                      </p:cBhvr>
                                      <p:to>
                                        <p:strVal val="visible"/>
                                      </p:to>
                                    </p:set>
                                    <p:animEffect transition="in" filter="fade">
                                      <p:cBhvr>
                                        <p:cTn id="69" dur="1000"/>
                                        <p:tgtEl>
                                          <p:spTgt spid="237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368"/>
                                        </p:tgtEl>
                                        <p:attrNameLst>
                                          <p:attrName>style.visibility</p:attrName>
                                        </p:attrNameLst>
                                      </p:cBhvr>
                                      <p:to>
                                        <p:strVal val="visible"/>
                                      </p:to>
                                    </p:set>
                                    <p:animEffect transition="in" filter="fade">
                                      <p:cBhvr>
                                        <p:cTn id="74" dur="1000"/>
                                        <p:tgtEl>
                                          <p:spTgt spid="236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379"/>
                                        </p:tgtEl>
                                        <p:attrNameLst>
                                          <p:attrName>style.visibility</p:attrName>
                                        </p:attrNameLst>
                                      </p:cBhvr>
                                      <p:to>
                                        <p:strVal val="visible"/>
                                      </p:to>
                                    </p:set>
                                    <p:animEffect transition="in" filter="fade">
                                      <p:cBhvr>
                                        <p:cTn id="79" dur="1000"/>
                                        <p:tgtEl>
                                          <p:spTgt spid="237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392"/>
                                        </p:tgtEl>
                                        <p:attrNameLst>
                                          <p:attrName>style.visibility</p:attrName>
                                        </p:attrNameLst>
                                      </p:cBhvr>
                                      <p:to>
                                        <p:strVal val="visible"/>
                                      </p:to>
                                    </p:set>
                                    <p:animEffect transition="in" filter="fade">
                                      <p:cBhvr>
                                        <p:cTn id="84" dur="1000"/>
                                        <p:tgtEl>
                                          <p:spTgt spid="239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406"/>
                                        </p:tgtEl>
                                        <p:attrNameLst>
                                          <p:attrName>style.visibility</p:attrName>
                                        </p:attrNameLst>
                                      </p:cBhvr>
                                      <p:to>
                                        <p:strVal val="visible"/>
                                      </p:to>
                                    </p:set>
                                    <p:animEffect transition="in" filter="fade">
                                      <p:cBhvr>
                                        <p:cTn id="89" dur="1000"/>
                                        <p:tgtEl>
                                          <p:spTgt spid="2406"/>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3"/>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5"/>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7"/>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372"/>
                                        </p:tgtEl>
                                        <p:attrNameLst>
                                          <p:attrName>style.visibility</p:attrName>
                                        </p:attrNameLst>
                                      </p:cBhvr>
                                      <p:to>
                                        <p:strVal val="visible"/>
                                      </p:to>
                                    </p:set>
                                    <p:animEffect transition="in" filter="fade">
                                      <p:cBhvr>
                                        <p:cTn id="102" dur="1000"/>
                                        <p:tgtEl>
                                          <p:spTgt spid="237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369"/>
                                        </p:tgtEl>
                                        <p:attrNameLst>
                                          <p:attrName>style.visibility</p:attrName>
                                        </p:attrNameLst>
                                      </p:cBhvr>
                                      <p:to>
                                        <p:strVal val="visible"/>
                                      </p:to>
                                    </p:set>
                                    <p:animEffect transition="in" filter="fade">
                                      <p:cBhvr>
                                        <p:cTn id="107" dur="1000"/>
                                        <p:tgtEl>
                                          <p:spTgt spid="2369"/>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380"/>
                                        </p:tgtEl>
                                        <p:attrNameLst>
                                          <p:attrName>style.visibility</p:attrName>
                                        </p:attrNameLst>
                                      </p:cBhvr>
                                      <p:to>
                                        <p:strVal val="visible"/>
                                      </p:to>
                                    </p:set>
                                    <p:animEffect transition="in" filter="fade">
                                      <p:cBhvr>
                                        <p:cTn id="112" dur="1000"/>
                                        <p:tgtEl>
                                          <p:spTgt spid="2380"/>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394"/>
                                        </p:tgtEl>
                                        <p:attrNameLst>
                                          <p:attrName>style.visibility</p:attrName>
                                        </p:attrNameLst>
                                      </p:cBhvr>
                                      <p:to>
                                        <p:strVal val="visible"/>
                                      </p:to>
                                    </p:set>
                                    <p:animEffect transition="in" filter="fade">
                                      <p:cBhvr>
                                        <p:cTn id="117" dur="1000"/>
                                        <p:tgtEl>
                                          <p:spTgt spid="2394"/>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407"/>
                                        </p:tgtEl>
                                        <p:attrNameLst>
                                          <p:attrName>style.visibility</p:attrName>
                                        </p:attrNameLst>
                                      </p:cBhvr>
                                      <p:to>
                                        <p:strVal val="visible"/>
                                      </p:to>
                                    </p:set>
                                    <p:animEffect transition="in" filter="fade">
                                      <p:cBhvr>
                                        <p:cTn id="122" dur="1000"/>
                                        <p:tgtEl>
                                          <p:spTgt spid="2407"/>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365"/>
                                        </p:tgtEl>
                                        <p:attrNameLst>
                                          <p:attrName>style.visibility</p:attrName>
                                        </p:attrNameLst>
                                      </p:cBhvr>
                                      <p:to>
                                        <p:strVal val="visible"/>
                                      </p:to>
                                    </p:set>
                                    <p:animEffect transition="in" filter="fade">
                                      <p:cBhvr>
                                        <p:cTn id="127" dur="1000"/>
                                        <p:tgtEl>
                                          <p:spTgt spid="2365"/>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2381"/>
                                        </p:tgtEl>
                                        <p:attrNameLst>
                                          <p:attrName>style.visibility</p:attrName>
                                        </p:attrNameLst>
                                      </p:cBhvr>
                                      <p:to>
                                        <p:strVal val="visible"/>
                                      </p:to>
                                    </p:set>
                                    <p:animEffect transition="in" filter="fade">
                                      <p:cBhvr>
                                        <p:cTn id="132" dur="1000"/>
                                        <p:tgtEl>
                                          <p:spTgt spid="2381"/>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2382"/>
                                        </p:tgtEl>
                                        <p:attrNameLst>
                                          <p:attrName>style.visibility</p:attrName>
                                        </p:attrNameLst>
                                      </p:cBhvr>
                                      <p:to>
                                        <p:strVal val="visible"/>
                                      </p:to>
                                    </p:set>
                                    <p:animEffect transition="in" filter="fade">
                                      <p:cBhvr>
                                        <p:cTn id="137" dur="1000"/>
                                        <p:tgtEl>
                                          <p:spTgt spid="2382"/>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2383"/>
                                        </p:tgtEl>
                                        <p:attrNameLst>
                                          <p:attrName>style.visibility</p:attrName>
                                        </p:attrNameLst>
                                      </p:cBhvr>
                                      <p:to>
                                        <p:strVal val="visible"/>
                                      </p:to>
                                    </p:set>
                                    <p:animEffect transition="in" filter="fade">
                                      <p:cBhvr>
                                        <p:cTn id="142" dur="1000"/>
                                        <p:tgtEl>
                                          <p:spTgt spid="2383"/>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2408"/>
                                        </p:tgtEl>
                                        <p:attrNameLst>
                                          <p:attrName>style.visibility</p:attrName>
                                        </p:attrNameLst>
                                      </p:cBhvr>
                                      <p:to>
                                        <p:strVal val="visible"/>
                                      </p:to>
                                    </p:set>
                                    <p:animEffect transition="in" filter="fade">
                                      <p:cBhvr>
                                        <p:cTn id="147" dur="1000"/>
                                        <p:tgtEl>
                                          <p:spTgt spid="2408"/>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2373"/>
                                        </p:tgtEl>
                                        <p:attrNameLst>
                                          <p:attrName>style.visibility</p:attrName>
                                        </p:attrNameLst>
                                      </p:cBhvr>
                                      <p:to>
                                        <p:strVal val="visible"/>
                                      </p:to>
                                    </p:set>
                                    <p:animEffect transition="in" filter="fade">
                                      <p:cBhvr>
                                        <p:cTn id="152" dur="1000"/>
                                        <p:tgtEl>
                                          <p:spTgt spid="2373"/>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2386"/>
                                        </p:tgtEl>
                                        <p:attrNameLst>
                                          <p:attrName>style.visibility</p:attrName>
                                        </p:attrNameLst>
                                      </p:cBhvr>
                                      <p:to>
                                        <p:strVal val="visible"/>
                                      </p:to>
                                    </p:set>
                                    <p:animEffect transition="in" filter="fade">
                                      <p:cBhvr>
                                        <p:cTn id="157" dur="1000"/>
                                        <p:tgtEl>
                                          <p:spTgt spid="2386"/>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2384"/>
                                        </p:tgtEl>
                                        <p:attrNameLst>
                                          <p:attrName>style.visibility</p:attrName>
                                        </p:attrNameLst>
                                      </p:cBhvr>
                                      <p:to>
                                        <p:strVal val="visible"/>
                                      </p:to>
                                    </p:set>
                                    <p:animEffect transition="in" filter="fade">
                                      <p:cBhvr>
                                        <p:cTn id="162" dur="1000"/>
                                        <p:tgtEl>
                                          <p:spTgt spid="2384"/>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2391"/>
                                        </p:tgtEl>
                                        <p:attrNameLst>
                                          <p:attrName>style.visibility</p:attrName>
                                        </p:attrNameLst>
                                      </p:cBhvr>
                                      <p:to>
                                        <p:strVal val="visible"/>
                                      </p:to>
                                    </p:set>
                                    <p:animEffect transition="in" filter="fade">
                                      <p:cBhvr>
                                        <p:cTn id="167" dur="1000"/>
                                        <p:tgtEl>
                                          <p:spTgt spid="2391"/>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2409"/>
                                        </p:tgtEl>
                                        <p:attrNameLst>
                                          <p:attrName>style.visibility</p:attrName>
                                        </p:attrNameLst>
                                      </p:cBhvr>
                                      <p:to>
                                        <p:strVal val="visible"/>
                                      </p:to>
                                    </p:set>
                                    <p:animEffect transition="in" filter="fade">
                                      <p:cBhvr>
                                        <p:cTn id="172" dur="1000"/>
                                        <p:tgtEl>
                                          <p:spTgt spid="2409"/>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2374"/>
                                        </p:tgtEl>
                                        <p:attrNameLst>
                                          <p:attrName>style.visibility</p:attrName>
                                        </p:attrNameLst>
                                      </p:cBhvr>
                                      <p:to>
                                        <p:strVal val="visible"/>
                                      </p:to>
                                    </p:set>
                                    <p:animEffect transition="in" filter="fade">
                                      <p:cBhvr>
                                        <p:cTn id="177" dur="1000"/>
                                        <p:tgtEl>
                                          <p:spTgt spid="2374"/>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2387"/>
                                        </p:tgtEl>
                                        <p:attrNameLst>
                                          <p:attrName>style.visibility</p:attrName>
                                        </p:attrNameLst>
                                      </p:cBhvr>
                                      <p:to>
                                        <p:strVal val="visible"/>
                                      </p:to>
                                    </p:set>
                                    <p:animEffect transition="in" filter="fade">
                                      <p:cBhvr>
                                        <p:cTn id="182" dur="1000"/>
                                        <p:tgtEl>
                                          <p:spTgt spid="2387"/>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2385"/>
                                        </p:tgtEl>
                                        <p:attrNameLst>
                                          <p:attrName>style.visibility</p:attrName>
                                        </p:attrNameLst>
                                      </p:cBhvr>
                                      <p:to>
                                        <p:strVal val="visible"/>
                                      </p:to>
                                    </p:set>
                                    <p:animEffect transition="in" filter="fade">
                                      <p:cBhvr>
                                        <p:cTn id="187" dur="1000"/>
                                        <p:tgtEl>
                                          <p:spTgt spid="2385"/>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2393"/>
                                        </p:tgtEl>
                                        <p:attrNameLst>
                                          <p:attrName>style.visibility</p:attrName>
                                        </p:attrNameLst>
                                      </p:cBhvr>
                                      <p:to>
                                        <p:strVal val="visible"/>
                                      </p:to>
                                    </p:set>
                                    <p:animEffect transition="in" filter="fade">
                                      <p:cBhvr>
                                        <p:cTn id="192" dur="1000"/>
                                        <p:tgtEl>
                                          <p:spTgt spid="2393"/>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2410"/>
                                        </p:tgtEl>
                                        <p:attrNameLst>
                                          <p:attrName>style.visibility</p:attrName>
                                        </p:attrNameLst>
                                      </p:cBhvr>
                                      <p:to>
                                        <p:strVal val="visible"/>
                                      </p:to>
                                    </p:set>
                                    <p:animEffect transition="in" filter="fade">
                                      <p:cBhvr>
                                        <p:cTn id="197" dur="1000"/>
                                        <p:tgtEl>
                                          <p:spTgt spid="2410"/>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2375"/>
                                        </p:tgtEl>
                                        <p:attrNameLst>
                                          <p:attrName>style.visibility</p:attrName>
                                        </p:attrNameLst>
                                      </p:cBhvr>
                                      <p:to>
                                        <p:strVal val="visible"/>
                                      </p:to>
                                    </p:set>
                                    <p:animEffect transition="in" filter="fade">
                                      <p:cBhvr>
                                        <p:cTn id="202" dur="1000"/>
                                        <p:tgtEl>
                                          <p:spTgt spid="2375"/>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2389"/>
                                        </p:tgtEl>
                                        <p:attrNameLst>
                                          <p:attrName>style.visibility</p:attrName>
                                        </p:attrNameLst>
                                      </p:cBhvr>
                                      <p:to>
                                        <p:strVal val="visible"/>
                                      </p:to>
                                    </p:set>
                                    <p:animEffect transition="in" filter="fade">
                                      <p:cBhvr>
                                        <p:cTn id="207" dur="1000"/>
                                        <p:tgtEl>
                                          <p:spTgt spid="2389"/>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2388"/>
                                        </p:tgtEl>
                                        <p:attrNameLst>
                                          <p:attrName>style.visibility</p:attrName>
                                        </p:attrNameLst>
                                      </p:cBhvr>
                                      <p:to>
                                        <p:strVal val="visible"/>
                                      </p:to>
                                    </p:set>
                                    <p:animEffect transition="in" filter="fade">
                                      <p:cBhvr>
                                        <p:cTn id="212" dur="1000"/>
                                        <p:tgtEl>
                                          <p:spTgt spid="2388"/>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nodeType="clickEffect">
                                  <p:stCondLst>
                                    <p:cond delay="0"/>
                                  </p:stCondLst>
                                  <p:childTnLst>
                                    <p:set>
                                      <p:cBhvr>
                                        <p:cTn id="216" dur="1" fill="hold">
                                          <p:stCondLst>
                                            <p:cond delay="0"/>
                                          </p:stCondLst>
                                        </p:cTn>
                                        <p:tgtEl>
                                          <p:spTgt spid="2395"/>
                                        </p:tgtEl>
                                        <p:attrNameLst>
                                          <p:attrName>style.visibility</p:attrName>
                                        </p:attrNameLst>
                                      </p:cBhvr>
                                      <p:to>
                                        <p:strVal val="visible"/>
                                      </p:to>
                                    </p:set>
                                    <p:animEffect transition="in" filter="fade">
                                      <p:cBhvr>
                                        <p:cTn id="217" dur="1000"/>
                                        <p:tgtEl>
                                          <p:spTgt spid="2395"/>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2411"/>
                                        </p:tgtEl>
                                        <p:attrNameLst>
                                          <p:attrName>style.visibility</p:attrName>
                                        </p:attrNameLst>
                                      </p:cBhvr>
                                      <p:to>
                                        <p:strVal val="visible"/>
                                      </p:to>
                                    </p:set>
                                    <p:animEffect transition="in" filter="fade">
                                      <p:cBhvr>
                                        <p:cTn id="222" dur="1000"/>
                                        <p:tgtEl>
                                          <p:spTgt spid="2411"/>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nodeType="clickEffect">
                                  <p:stCondLst>
                                    <p:cond delay="0"/>
                                  </p:stCondLst>
                                  <p:childTnLst>
                                    <p:set>
                                      <p:cBhvr>
                                        <p:cTn id="226" dur="1" fill="hold">
                                          <p:stCondLst>
                                            <p:cond delay="0"/>
                                          </p:stCondLst>
                                        </p:cTn>
                                        <p:tgtEl>
                                          <p:spTgt spid="2399"/>
                                        </p:tgtEl>
                                        <p:attrNameLst>
                                          <p:attrName>style.visibility</p:attrName>
                                        </p:attrNameLst>
                                      </p:cBhvr>
                                      <p:to>
                                        <p:strVal val="visible"/>
                                      </p:to>
                                    </p:set>
                                    <p:animEffect transition="in" filter="fade">
                                      <p:cBhvr>
                                        <p:cTn id="227" dur="1000"/>
                                        <p:tgtEl>
                                          <p:spTgt spid="2399"/>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nodeType="clickEffect">
                                  <p:stCondLst>
                                    <p:cond delay="0"/>
                                  </p:stCondLst>
                                  <p:childTnLst>
                                    <p:set>
                                      <p:cBhvr>
                                        <p:cTn id="231" dur="1" fill="hold">
                                          <p:stCondLst>
                                            <p:cond delay="0"/>
                                          </p:stCondLst>
                                        </p:cTn>
                                        <p:tgtEl>
                                          <p:spTgt spid="2403"/>
                                        </p:tgtEl>
                                        <p:attrNameLst>
                                          <p:attrName>style.visibility</p:attrName>
                                        </p:attrNameLst>
                                      </p:cBhvr>
                                      <p:to>
                                        <p:strVal val="visible"/>
                                      </p:to>
                                    </p:set>
                                    <p:animEffect transition="in" filter="fade">
                                      <p:cBhvr>
                                        <p:cTn id="232" dur="1000"/>
                                        <p:tgtEl>
                                          <p:spTgt spid="2403"/>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nodeType="clickEffect">
                                  <p:stCondLst>
                                    <p:cond delay="0"/>
                                  </p:stCondLst>
                                  <p:childTnLst>
                                    <p:set>
                                      <p:cBhvr>
                                        <p:cTn id="236" dur="1" fill="hold">
                                          <p:stCondLst>
                                            <p:cond delay="0"/>
                                          </p:stCondLst>
                                        </p:cTn>
                                        <p:tgtEl>
                                          <p:spTgt spid="2399"/>
                                        </p:tgtEl>
                                        <p:attrNameLst>
                                          <p:attrName>style.visibility</p:attrName>
                                        </p:attrNameLst>
                                      </p:cBhvr>
                                      <p:to>
                                        <p:strVal val="visible"/>
                                      </p:to>
                                    </p:set>
                                    <p:animEffect transition="in" filter="fade">
                                      <p:cBhvr>
                                        <p:cTn id="237" dur="1000"/>
                                        <p:tgtEl>
                                          <p:spTgt spid="2399"/>
                                        </p:tgtEl>
                                      </p:cBhvr>
                                    </p:animEffect>
                                  </p:childTnLst>
                                </p:cTn>
                              </p:par>
                              <p:par>
                                <p:cTn id="238" presetID="10" presetClass="entr" presetSubtype="0" fill="hold" nodeType="withEffect">
                                  <p:stCondLst>
                                    <p:cond delay="0"/>
                                  </p:stCondLst>
                                  <p:childTnLst>
                                    <p:set>
                                      <p:cBhvr>
                                        <p:cTn id="239" dur="1" fill="hold">
                                          <p:stCondLst>
                                            <p:cond delay="0"/>
                                          </p:stCondLst>
                                        </p:cTn>
                                        <p:tgtEl>
                                          <p:spTgt spid="2407"/>
                                        </p:tgtEl>
                                        <p:attrNameLst>
                                          <p:attrName>style.visibility</p:attrName>
                                        </p:attrNameLst>
                                      </p:cBhvr>
                                      <p:to>
                                        <p:strVal val="visible"/>
                                      </p:to>
                                    </p:set>
                                    <p:animEffect transition="in" filter="fade">
                                      <p:cBhvr>
                                        <p:cTn id="240" dur="1000"/>
                                        <p:tgtEl>
                                          <p:spTgt spid="2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426"/>
        <p:cNvGrpSpPr/>
        <p:nvPr/>
      </p:nvGrpSpPr>
      <p:grpSpPr>
        <a:xfrm>
          <a:off x="0" y="0"/>
          <a:ext cx="0" cy="0"/>
          <a:chOff x="0" y="0"/>
          <a:chExt cx="0" cy="0"/>
        </a:xfrm>
      </p:grpSpPr>
      <p:sp>
        <p:nvSpPr>
          <p:cNvPr id="2427" name="Google Shape;2427;p110"/>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94</a:t>
            </a:fld>
            <a:endParaRPr/>
          </a:p>
        </p:txBody>
      </p:sp>
      <p:graphicFrame>
        <p:nvGraphicFramePr>
          <p:cNvPr id="2428" name="Google Shape;2428;p110"/>
          <p:cNvGraphicFramePr/>
          <p:nvPr/>
        </p:nvGraphicFramePr>
        <p:xfrm>
          <a:off x="1177525" y="915075"/>
          <a:ext cx="1325625" cy="3626910"/>
        </p:xfrm>
        <a:graphic>
          <a:graphicData uri="http://schemas.openxmlformats.org/drawingml/2006/table">
            <a:tbl>
              <a:tblPr>
                <a:noFill/>
                <a:tableStyleId>{1BF4D16D-76EA-4A24-8EC2-8F149A6E050F}</a:tableStyleId>
              </a:tblPr>
              <a:tblGrid>
                <a:gridCol w="1325625">
                  <a:extLst>
                    <a:ext uri="{9D8B030D-6E8A-4147-A177-3AD203B41FA5}">
                      <a16:colId xmlns:a16="http://schemas.microsoft.com/office/drawing/2014/main" val="20000"/>
                    </a:ext>
                  </a:extLst>
                </a:gridCol>
              </a:tblGrid>
              <a:tr h="495200">
                <a:tc>
                  <a:txBody>
                    <a:bodyPr/>
                    <a:lstStyle/>
                    <a:p>
                      <a:pPr marL="0" lvl="0" indent="0" algn="ctr" rtl="0">
                        <a:spcBef>
                          <a:spcPts val="0"/>
                        </a:spcBef>
                        <a:spcAft>
                          <a:spcPts val="0"/>
                        </a:spcAft>
                        <a:buNone/>
                      </a:pPr>
                      <a:r>
                        <a:rPr lang="en" sz="2200">
                          <a:latin typeface="Georgia"/>
                          <a:ea typeface="Georgia"/>
                          <a:cs typeface="Georgia"/>
                          <a:sym typeface="Georgia"/>
                        </a:rPr>
                        <a:t>Price</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15</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14</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2"/>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13</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3"/>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12</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11</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5"/>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10</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2429" name="Google Shape;2429;p110"/>
          <p:cNvGraphicFramePr/>
          <p:nvPr/>
        </p:nvGraphicFramePr>
        <p:xfrm>
          <a:off x="2549125" y="915075"/>
          <a:ext cx="1325625" cy="3626910"/>
        </p:xfrm>
        <a:graphic>
          <a:graphicData uri="http://schemas.openxmlformats.org/drawingml/2006/table">
            <a:tbl>
              <a:tblPr>
                <a:noFill/>
                <a:tableStyleId>{1BF4D16D-76EA-4A24-8EC2-8F149A6E050F}</a:tableStyleId>
              </a:tblPr>
              <a:tblGrid>
                <a:gridCol w="1325625">
                  <a:extLst>
                    <a:ext uri="{9D8B030D-6E8A-4147-A177-3AD203B41FA5}">
                      <a16:colId xmlns:a16="http://schemas.microsoft.com/office/drawing/2014/main" val="20000"/>
                    </a:ext>
                  </a:extLst>
                </a:gridCol>
              </a:tblGrid>
              <a:tr h="495200">
                <a:tc>
                  <a:txBody>
                    <a:bodyPr/>
                    <a:lstStyle/>
                    <a:p>
                      <a:pPr marL="0" lvl="0" indent="0" algn="ctr" rtl="0">
                        <a:spcBef>
                          <a:spcPts val="0"/>
                        </a:spcBef>
                        <a:spcAft>
                          <a:spcPts val="0"/>
                        </a:spcAft>
                        <a:buNone/>
                      </a:pPr>
                      <a:r>
                        <a:rPr lang="en" sz="2200">
                          <a:latin typeface="Georgia"/>
                          <a:ea typeface="Georgia"/>
                          <a:cs typeface="Georgia"/>
                          <a:sym typeface="Georgia"/>
                        </a:rPr>
                        <a:t>QS by Z</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8</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7</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2"/>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6</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3"/>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5</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4</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5"/>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3</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2430" name="Google Shape;2430;p110"/>
          <p:cNvGraphicFramePr/>
          <p:nvPr/>
        </p:nvGraphicFramePr>
        <p:xfrm>
          <a:off x="2549125" y="915075"/>
          <a:ext cx="1325625" cy="3626910"/>
        </p:xfrm>
        <a:graphic>
          <a:graphicData uri="http://schemas.openxmlformats.org/drawingml/2006/table">
            <a:tbl>
              <a:tblPr>
                <a:noFill/>
                <a:tableStyleId>{1BF4D16D-76EA-4A24-8EC2-8F149A6E050F}</a:tableStyleId>
              </a:tblPr>
              <a:tblGrid>
                <a:gridCol w="1325625">
                  <a:extLst>
                    <a:ext uri="{9D8B030D-6E8A-4147-A177-3AD203B41FA5}">
                      <a16:colId xmlns:a16="http://schemas.microsoft.com/office/drawing/2014/main" val="20000"/>
                    </a:ext>
                  </a:extLst>
                </a:gridCol>
              </a:tblGrid>
              <a:tr h="495200">
                <a:tc>
                  <a:txBody>
                    <a:bodyPr/>
                    <a:lstStyle/>
                    <a:p>
                      <a:pPr marL="0" lvl="0" indent="0" algn="ctr" rtl="0">
                        <a:spcBef>
                          <a:spcPts val="0"/>
                        </a:spcBef>
                        <a:spcAft>
                          <a:spcPts val="0"/>
                        </a:spcAft>
                        <a:buNone/>
                      </a:pPr>
                      <a:r>
                        <a:rPr lang="en" sz="2200">
                          <a:latin typeface="Georgia"/>
                          <a:ea typeface="Georgia"/>
                          <a:cs typeface="Georgia"/>
                          <a:sym typeface="Georgia"/>
                        </a:rPr>
                        <a:t>QS by X</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6</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5</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2"/>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4</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3"/>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3</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2</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5"/>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1</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2431" name="Google Shape;2431;p110"/>
          <p:cNvGraphicFramePr/>
          <p:nvPr/>
        </p:nvGraphicFramePr>
        <p:xfrm>
          <a:off x="2549125" y="915075"/>
          <a:ext cx="1325625" cy="3626910"/>
        </p:xfrm>
        <a:graphic>
          <a:graphicData uri="http://schemas.openxmlformats.org/drawingml/2006/table">
            <a:tbl>
              <a:tblPr>
                <a:noFill/>
                <a:tableStyleId>{1BF4D16D-76EA-4A24-8EC2-8F149A6E050F}</a:tableStyleId>
              </a:tblPr>
              <a:tblGrid>
                <a:gridCol w="1325625">
                  <a:extLst>
                    <a:ext uri="{9D8B030D-6E8A-4147-A177-3AD203B41FA5}">
                      <a16:colId xmlns:a16="http://schemas.microsoft.com/office/drawing/2014/main" val="20000"/>
                    </a:ext>
                  </a:extLst>
                </a:gridCol>
              </a:tblGrid>
              <a:tr h="495200">
                <a:tc>
                  <a:txBody>
                    <a:bodyPr/>
                    <a:lstStyle/>
                    <a:p>
                      <a:pPr marL="0" lvl="0" indent="0" algn="ctr" rtl="0">
                        <a:spcBef>
                          <a:spcPts val="0"/>
                        </a:spcBef>
                        <a:spcAft>
                          <a:spcPts val="0"/>
                        </a:spcAft>
                        <a:buNone/>
                      </a:pPr>
                      <a:r>
                        <a:rPr lang="en" sz="2200">
                          <a:latin typeface="Georgia"/>
                          <a:ea typeface="Georgia"/>
                          <a:cs typeface="Georgia"/>
                          <a:sym typeface="Georgia"/>
                        </a:rPr>
                        <a:t>QS by Y</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7</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6</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2"/>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5</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3"/>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4</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3</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5"/>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2</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2432" name="Google Shape;2432;p110"/>
          <p:cNvGraphicFramePr/>
          <p:nvPr/>
        </p:nvGraphicFramePr>
        <p:xfrm>
          <a:off x="2549125" y="915075"/>
          <a:ext cx="1325625" cy="3626910"/>
        </p:xfrm>
        <a:graphic>
          <a:graphicData uri="http://schemas.openxmlformats.org/drawingml/2006/table">
            <a:tbl>
              <a:tblPr>
                <a:noFill/>
                <a:tableStyleId>{1BF4D16D-76EA-4A24-8EC2-8F149A6E050F}</a:tableStyleId>
              </a:tblPr>
              <a:tblGrid>
                <a:gridCol w="1325625">
                  <a:extLst>
                    <a:ext uri="{9D8B030D-6E8A-4147-A177-3AD203B41FA5}">
                      <a16:colId xmlns:a16="http://schemas.microsoft.com/office/drawing/2014/main" val="20000"/>
                    </a:ext>
                  </a:extLst>
                </a:gridCol>
              </a:tblGrid>
              <a:tr h="495200">
                <a:tc>
                  <a:txBody>
                    <a:bodyPr/>
                    <a:lstStyle/>
                    <a:p>
                      <a:pPr marL="0" lvl="0" indent="0" algn="ctr" rtl="0">
                        <a:spcBef>
                          <a:spcPts val="0"/>
                        </a:spcBef>
                        <a:spcAft>
                          <a:spcPts val="0"/>
                        </a:spcAft>
                        <a:buNone/>
                      </a:pPr>
                      <a:r>
                        <a:rPr lang="en" sz="2200">
                          <a:latin typeface="Georgia"/>
                          <a:ea typeface="Georgia"/>
                          <a:cs typeface="Georgia"/>
                          <a:sym typeface="Georgia"/>
                        </a:rPr>
                        <a:t>QS by X</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6</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5</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2"/>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4</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3"/>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3</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2</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5"/>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1</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2433" name="Google Shape;2433;p110"/>
          <p:cNvGraphicFramePr/>
          <p:nvPr/>
        </p:nvGraphicFramePr>
        <p:xfrm>
          <a:off x="3844525" y="915075"/>
          <a:ext cx="1325625" cy="3626910"/>
        </p:xfrm>
        <a:graphic>
          <a:graphicData uri="http://schemas.openxmlformats.org/drawingml/2006/table">
            <a:tbl>
              <a:tblPr>
                <a:noFill/>
                <a:tableStyleId>{1BF4D16D-76EA-4A24-8EC2-8F149A6E050F}</a:tableStyleId>
              </a:tblPr>
              <a:tblGrid>
                <a:gridCol w="1325625">
                  <a:extLst>
                    <a:ext uri="{9D8B030D-6E8A-4147-A177-3AD203B41FA5}">
                      <a16:colId xmlns:a16="http://schemas.microsoft.com/office/drawing/2014/main" val="20000"/>
                    </a:ext>
                  </a:extLst>
                </a:gridCol>
              </a:tblGrid>
              <a:tr h="495200">
                <a:tc>
                  <a:txBody>
                    <a:bodyPr/>
                    <a:lstStyle/>
                    <a:p>
                      <a:pPr marL="0" lvl="0" indent="0" algn="ctr" rtl="0">
                        <a:spcBef>
                          <a:spcPts val="0"/>
                        </a:spcBef>
                        <a:spcAft>
                          <a:spcPts val="0"/>
                        </a:spcAft>
                        <a:buNone/>
                      </a:pPr>
                      <a:r>
                        <a:rPr lang="en" sz="2200">
                          <a:latin typeface="Georgia"/>
                          <a:ea typeface="Georgia"/>
                          <a:cs typeface="Georgia"/>
                          <a:sym typeface="Georgia"/>
                        </a:rPr>
                        <a:t>QS by Y</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7</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6</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2"/>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5</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3"/>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4</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3</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5"/>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2</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2434" name="Google Shape;2434;p110"/>
          <p:cNvGraphicFramePr/>
          <p:nvPr/>
        </p:nvGraphicFramePr>
        <p:xfrm>
          <a:off x="5216125" y="915075"/>
          <a:ext cx="1325625" cy="3626910"/>
        </p:xfrm>
        <a:graphic>
          <a:graphicData uri="http://schemas.openxmlformats.org/drawingml/2006/table">
            <a:tbl>
              <a:tblPr>
                <a:noFill/>
                <a:tableStyleId>{1BF4D16D-76EA-4A24-8EC2-8F149A6E050F}</a:tableStyleId>
              </a:tblPr>
              <a:tblGrid>
                <a:gridCol w="1325625">
                  <a:extLst>
                    <a:ext uri="{9D8B030D-6E8A-4147-A177-3AD203B41FA5}">
                      <a16:colId xmlns:a16="http://schemas.microsoft.com/office/drawing/2014/main" val="20000"/>
                    </a:ext>
                  </a:extLst>
                </a:gridCol>
              </a:tblGrid>
              <a:tr h="495200">
                <a:tc>
                  <a:txBody>
                    <a:bodyPr/>
                    <a:lstStyle/>
                    <a:p>
                      <a:pPr marL="0" lvl="0" indent="0" algn="ctr" rtl="0">
                        <a:spcBef>
                          <a:spcPts val="0"/>
                        </a:spcBef>
                        <a:spcAft>
                          <a:spcPts val="0"/>
                        </a:spcAft>
                        <a:buNone/>
                      </a:pPr>
                      <a:r>
                        <a:rPr lang="en" sz="2200">
                          <a:latin typeface="Georgia"/>
                          <a:ea typeface="Georgia"/>
                          <a:cs typeface="Georgia"/>
                          <a:sym typeface="Georgia"/>
                        </a:rPr>
                        <a:t>QS by Z</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8</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7</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2"/>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6</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3"/>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5</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4</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5"/>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3</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6"/>
                  </a:ext>
                </a:extLst>
              </a:tr>
            </a:tbl>
          </a:graphicData>
        </a:graphic>
      </p:graphicFrame>
      <p:graphicFrame>
        <p:nvGraphicFramePr>
          <p:cNvPr id="2435" name="Google Shape;2435;p110"/>
          <p:cNvGraphicFramePr/>
          <p:nvPr/>
        </p:nvGraphicFramePr>
        <p:xfrm>
          <a:off x="6587725" y="915075"/>
          <a:ext cx="1991525" cy="3626905"/>
        </p:xfrm>
        <a:graphic>
          <a:graphicData uri="http://schemas.openxmlformats.org/drawingml/2006/table">
            <a:tbl>
              <a:tblPr>
                <a:noFill/>
                <a:tableStyleId>{1BF4D16D-76EA-4A24-8EC2-8F149A6E050F}</a:tableStyleId>
              </a:tblPr>
              <a:tblGrid>
                <a:gridCol w="1991525">
                  <a:extLst>
                    <a:ext uri="{9D8B030D-6E8A-4147-A177-3AD203B41FA5}">
                      <a16:colId xmlns:a16="http://schemas.microsoft.com/office/drawing/2014/main" val="20000"/>
                    </a:ext>
                  </a:extLst>
                </a:gridCol>
              </a:tblGrid>
              <a:tr h="518125">
                <a:tc>
                  <a:txBody>
                    <a:bodyPr/>
                    <a:lstStyle/>
                    <a:p>
                      <a:pPr marL="0" lvl="0" indent="0" algn="ctr" rtl="0">
                        <a:spcBef>
                          <a:spcPts val="0"/>
                        </a:spcBef>
                        <a:spcAft>
                          <a:spcPts val="0"/>
                        </a:spcAft>
                        <a:buNone/>
                      </a:pPr>
                      <a:r>
                        <a:rPr lang="en" sz="1700" b="1">
                          <a:latin typeface="Georgia"/>
                          <a:ea typeface="Georgia"/>
                          <a:cs typeface="Georgia"/>
                          <a:sym typeface="Georgia"/>
                        </a:rPr>
                        <a:t>Market Supply</a:t>
                      </a:r>
                      <a:endParaRPr sz="1700" b="1">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21</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18</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2"/>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15</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3"/>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12</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4"/>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9</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5"/>
                  </a:ext>
                </a:extLst>
              </a:tr>
              <a:tr h="518125">
                <a:tc>
                  <a:txBody>
                    <a:bodyPr/>
                    <a:lstStyle/>
                    <a:p>
                      <a:pPr marL="0" lvl="0" indent="0" algn="ctr" rtl="0">
                        <a:spcBef>
                          <a:spcPts val="0"/>
                        </a:spcBef>
                        <a:spcAft>
                          <a:spcPts val="0"/>
                        </a:spcAft>
                        <a:buNone/>
                      </a:pPr>
                      <a:r>
                        <a:rPr lang="en" sz="2200">
                          <a:latin typeface="Georgia"/>
                          <a:ea typeface="Georgia"/>
                          <a:cs typeface="Georgia"/>
                          <a:sym typeface="Georgia"/>
                        </a:rPr>
                        <a:t>6</a:t>
                      </a:r>
                      <a:endParaRPr sz="2200">
                        <a:latin typeface="Georgia"/>
                        <a:ea typeface="Georgia"/>
                        <a:cs typeface="Georgia"/>
                        <a:sym typeface="Georgia"/>
                      </a:endParaRPr>
                    </a:p>
                  </a:txBody>
                  <a:tcPr marL="91425" marR="91425" marT="91425" marB="91425"/>
                </a:tc>
                <a:extLst>
                  <a:ext uri="{0D108BD9-81ED-4DB2-BD59-A6C34878D82A}">
                    <a16:rowId xmlns:a16="http://schemas.microsoft.com/office/drawing/2014/main" val="10006"/>
                  </a:ext>
                </a:extLst>
              </a:tr>
            </a:tbl>
          </a:graphicData>
        </a:graphic>
      </p:graphicFrame>
      <p:sp>
        <p:nvSpPr>
          <p:cNvPr id="2436" name="Google Shape;2436;p110"/>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u="sng">
                <a:solidFill>
                  <a:srgbClr val="008000"/>
                </a:solidFill>
              </a:rPr>
              <a:t>Market Supply</a:t>
            </a:r>
            <a:endParaRPr sz="3700" b="1" u="sng">
              <a:solidFill>
                <a:srgbClr val="008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0"/>
                                        </p:tgtEl>
                                        <p:attrNameLst>
                                          <p:attrName>style.visibility</p:attrName>
                                        </p:attrNameLst>
                                      </p:cBhvr>
                                      <p:to>
                                        <p:strVal val="visible"/>
                                      </p:to>
                                    </p:set>
                                    <p:animEffect transition="in" filter="fade">
                                      <p:cBhvr>
                                        <p:cTn id="7" dur="1000"/>
                                        <p:tgtEl>
                                          <p:spTgt spid="24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2430"/>
                                        </p:tgtEl>
                                      </p:cBhvr>
                                    </p:animEffect>
                                    <p:set>
                                      <p:cBhvr>
                                        <p:cTn id="12" dur="1" fill="hold">
                                          <p:stCondLst>
                                            <p:cond delay="1000"/>
                                          </p:stCondLst>
                                        </p:cTn>
                                        <p:tgtEl>
                                          <p:spTgt spid="24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31"/>
                                        </p:tgtEl>
                                        <p:attrNameLst>
                                          <p:attrName>style.visibility</p:attrName>
                                        </p:attrNameLst>
                                      </p:cBhvr>
                                      <p:to>
                                        <p:strVal val="visible"/>
                                      </p:to>
                                    </p:set>
                                    <p:animEffect transition="in" filter="fade">
                                      <p:cBhvr>
                                        <p:cTn id="17" dur="1000"/>
                                        <p:tgtEl>
                                          <p:spTgt spid="24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2431"/>
                                        </p:tgtEl>
                                      </p:cBhvr>
                                    </p:animEffect>
                                    <p:set>
                                      <p:cBhvr>
                                        <p:cTn id="22" dur="1" fill="hold">
                                          <p:stCondLst>
                                            <p:cond delay="1000"/>
                                          </p:stCondLst>
                                        </p:cTn>
                                        <p:tgtEl>
                                          <p:spTgt spid="243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29"/>
                                        </p:tgtEl>
                                        <p:attrNameLst>
                                          <p:attrName>style.visibility</p:attrName>
                                        </p:attrNameLst>
                                      </p:cBhvr>
                                      <p:to>
                                        <p:strVal val="visible"/>
                                      </p:to>
                                    </p:set>
                                    <p:animEffect transition="in" filter="fade">
                                      <p:cBhvr>
                                        <p:cTn id="27" dur="1000"/>
                                        <p:tgtEl>
                                          <p:spTgt spid="24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2429"/>
                                        </p:tgtEl>
                                      </p:cBhvr>
                                    </p:animEffect>
                                    <p:set>
                                      <p:cBhvr>
                                        <p:cTn id="32" dur="1" fill="hold">
                                          <p:stCondLst>
                                            <p:cond delay="1000"/>
                                          </p:stCondLst>
                                        </p:cTn>
                                        <p:tgtEl>
                                          <p:spTgt spid="242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32"/>
                                        </p:tgtEl>
                                        <p:attrNameLst>
                                          <p:attrName>style.visibility</p:attrName>
                                        </p:attrNameLst>
                                      </p:cBhvr>
                                      <p:to>
                                        <p:strVal val="visible"/>
                                      </p:to>
                                    </p:set>
                                    <p:animEffect transition="in" filter="fade">
                                      <p:cBhvr>
                                        <p:cTn id="37" dur="1000"/>
                                        <p:tgtEl>
                                          <p:spTgt spid="24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33"/>
                                        </p:tgtEl>
                                        <p:attrNameLst>
                                          <p:attrName>style.visibility</p:attrName>
                                        </p:attrNameLst>
                                      </p:cBhvr>
                                      <p:to>
                                        <p:strVal val="visible"/>
                                      </p:to>
                                    </p:set>
                                    <p:animEffect transition="in" filter="fade">
                                      <p:cBhvr>
                                        <p:cTn id="42" dur="1000"/>
                                        <p:tgtEl>
                                          <p:spTgt spid="24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434"/>
                                        </p:tgtEl>
                                        <p:attrNameLst>
                                          <p:attrName>style.visibility</p:attrName>
                                        </p:attrNameLst>
                                      </p:cBhvr>
                                      <p:to>
                                        <p:strVal val="visible"/>
                                      </p:to>
                                    </p:set>
                                    <p:animEffect transition="in" filter="fade">
                                      <p:cBhvr>
                                        <p:cTn id="47" dur="1000"/>
                                        <p:tgtEl>
                                          <p:spTgt spid="243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435"/>
                                        </p:tgtEl>
                                        <p:attrNameLst>
                                          <p:attrName>style.visibility</p:attrName>
                                        </p:attrNameLst>
                                      </p:cBhvr>
                                      <p:to>
                                        <p:strVal val="visible"/>
                                      </p:to>
                                    </p:set>
                                    <p:animEffect transition="in" filter="fade">
                                      <p:cBhvr>
                                        <p:cTn id="52" dur="1000"/>
                                        <p:tgtEl>
                                          <p:spTgt spid="2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440"/>
        <p:cNvGrpSpPr/>
        <p:nvPr/>
      </p:nvGrpSpPr>
      <p:grpSpPr>
        <a:xfrm>
          <a:off x="0" y="0"/>
          <a:ext cx="0" cy="0"/>
          <a:chOff x="0" y="0"/>
          <a:chExt cx="0" cy="0"/>
        </a:xfrm>
      </p:grpSpPr>
      <p:sp>
        <p:nvSpPr>
          <p:cNvPr id="2441" name="Google Shape;2441;p111"/>
          <p:cNvSpPr txBox="1">
            <a:spLocks noGrp="1"/>
          </p:cNvSpPr>
          <p:nvPr>
            <p:ph type="sldNum" idx="12"/>
          </p:nvPr>
        </p:nvSpPr>
        <p:spPr>
          <a:xfrm>
            <a:off x="6553200" y="4767264"/>
            <a:ext cx="2133600" cy="273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
              <a:t>95</a:t>
            </a:fld>
            <a:endParaRPr/>
          </a:p>
        </p:txBody>
      </p:sp>
      <p:cxnSp>
        <p:nvCxnSpPr>
          <p:cNvPr id="2442" name="Google Shape;2442;p111"/>
          <p:cNvCxnSpPr/>
          <p:nvPr/>
        </p:nvCxnSpPr>
        <p:spPr>
          <a:xfrm rot="10800000" flipH="1">
            <a:off x="468425" y="1285825"/>
            <a:ext cx="18300" cy="2636100"/>
          </a:xfrm>
          <a:prstGeom prst="straightConnector1">
            <a:avLst/>
          </a:prstGeom>
          <a:noFill/>
          <a:ln w="38100" cap="flat" cmpd="sng">
            <a:solidFill>
              <a:srgbClr val="434343"/>
            </a:solidFill>
            <a:prstDash val="solid"/>
            <a:round/>
            <a:headEnd type="none" w="med" len="med"/>
            <a:tailEnd type="triangle" w="med" len="med"/>
          </a:ln>
        </p:spPr>
      </p:cxnSp>
      <p:cxnSp>
        <p:nvCxnSpPr>
          <p:cNvPr id="2443" name="Google Shape;2443;p111"/>
          <p:cNvCxnSpPr/>
          <p:nvPr/>
        </p:nvCxnSpPr>
        <p:spPr>
          <a:xfrm rot="10800000" flipH="1">
            <a:off x="2373425" y="1285825"/>
            <a:ext cx="18300" cy="2636100"/>
          </a:xfrm>
          <a:prstGeom prst="straightConnector1">
            <a:avLst/>
          </a:prstGeom>
          <a:noFill/>
          <a:ln w="38100" cap="flat" cmpd="sng">
            <a:solidFill>
              <a:srgbClr val="434343"/>
            </a:solidFill>
            <a:prstDash val="solid"/>
            <a:round/>
            <a:headEnd type="none" w="med" len="med"/>
            <a:tailEnd type="triangle" w="med" len="med"/>
          </a:ln>
        </p:spPr>
      </p:cxnSp>
      <p:cxnSp>
        <p:nvCxnSpPr>
          <p:cNvPr id="2444" name="Google Shape;2444;p111"/>
          <p:cNvCxnSpPr/>
          <p:nvPr/>
        </p:nvCxnSpPr>
        <p:spPr>
          <a:xfrm rot="10800000" flipH="1">
            <a:off x="4354625" y="1285825"/>
            <a:ext cx="18300" cy="2636100"/>
          </a:xfrm>
          <a:prstGeom prst="straightConnector1">
            <a:avLst/>
          </a:prstGeom>
          <a:noFill/>
          <a:ln w="38100" cap="flat" cmpd="sng">
            <a:solidFill>
              <a:srgbClr val="434343"/>
            </a:solidFill>
            <a:prstDash val="solid"/>
            <a:round/>
            <a:headEnd type="none" w="med" len="med"/>
            <a:tailEnd type="triangle" w="med" len="med"/>
          </a:ln>
        </p:spPr>
      </p:cxnSp>
      <p:cxnSp>
        <p:nvCxnSpPr>
          <p:cNvPr id="2445" name="Google Shape;2445;p111"/>
          <p:cNvCxnSpPr/>
          <p:nvPr/>
        </p:nvCxnSpPr>
        <p:spPr>
          <a:xfrm rot="10800000" flipH="1">
            <a:off x="6259625" y="1285825"/>
            <a:ext cx="18300" cy="2636100"/>
          </a:xfrm>
          <a:prstGeom prst="straightConnector1">
            <a:avLst/>
          </a:prstGeom>
          <a:noFill/>
          <a:ln w="38100" cap="flat" cmpd="sng">
            <a:solidFill>
              <a:srgbClr val="434343"/>
            </a:solidFill>
            <a:prstDash val="solid"/>
            <a:round/>
            <a:headEnd type="none" w="med" len="med"/>
            <a:tailEnd type="triangle" w="med" len="med"/>
          </a:ln>
        </p:spPr>
      </p:cxnSp>
      <p:cxnSp>
        <p:nvCxnSpPr>
          <p:cNvPr id="2446" name="Google Shape;2446;p111"/>
          <p:cNvCxnSpPr/>
          <p:nvPr/>
        </p:nvCxnSpPr>
        <p:spPr>
          <a:xfrm>
            <a:off x="6259625" y="3921925"/>
            <a:ext cx="2576100" cy="27600"/>
          </a:xfrm>
          <a:prstGeom prst="straightConnector1">
            <a:avLst/>
          </a:prstGeom>
          <a:noFill/>
          <a:ln w="38100" cap="flat" cmpd="sng">
            <a:solidFill>
              <a:srgbClr val="434343"/>
            </a:solidFill>
            <a:prstDash val="solid"/>
            <a:round/>
            <a:headEnd type="none" w="med" len="med"/>
            <a:tailEnd type="triangle" w="med" len="med"/>
          </a:ln>
        </p:spPr>
      </p:cxnSp>
      <p:cxnSp>
        <p:nvCxnSpPr>
          <p:cNvPr id="2447" name="Google Shape;2447;p111"/>
          <p:cNvCxnSpPr/>
          <p:nvPr/>
        </p:nvCxnSpPr>
        <p:spPr>
          <a:xfrm>
            <a:off x="4362800" y="3931100"/>
            <a:ext cx="1729800" cy="18300"/>
          </a:xfrm>
          <a:prstGeom prst="straightConnector1">
            <a:avLst/>
          </a:prstGeom>
          <a:noFill/>
          <a:ln w="38100" cap="flat" cmpd="sng">
            <a:solidFill>
              <a:srgbClr val="434343"/>
            </a:solidFill>
            <a:prstDash val="solid"/>
            <a:round/>
            <a:headEnd type="none" w="med" len="med"/>
            <a:tailEnd type="triangle" w="med" len="med"/>
          </a:ln>
        </p:spPr>
      </p:cxnSp>
      <p:cxnSp>
        <p:nvCxnSpPr>
          <p:cNvPr id="2448" name="Google Shape;2448;p111"/>
          <p:cNvCxnSpPr/>
          <p:nvPr/>
        </p:nvCxnSpPr>
        <p:spPr>
          <a:xfrm>
            <a:off x="2381600" y="3931100"/>
            <a:ext cx="1729800" cy="18300"/>
          </a:xfrm>
          <a:prstGeom prst="straightConnector1">
            <a:avLst/>
          </a:prstGeom>
          <a:noFill/>
          <a:ln w="38100" cap="flat" cmpd="sng">
            <a:solidFill>
              <a:srgbClr val="434343"/>
            </a:solidFill>
            <a:prstDash val="solid"/>
            <a:round/>
            <a:headEnd type="none" w="med" len="med"/>
            <a:tailEnd type="triangle" w="med" len="med"/>
          </a:ln>
        </p:spPr>
      </p:cxnSp>
      <p:cxnSp>
        <p:nvCxnSpPr>
          <p:cNvPr id="2449" name="Google Shape;2449;p111"/>
          <p:cNvCxnSpPr/>
          <p:nvPr/>
        </p:nvCxnSpPr>
        <p:spPr>
          <a:xfrm>
            <a:off x="476600" y="3931100"/>
            <a:ext cx="1729800" cy="18300"/>
          </a:xfrm>
          <a:prstGeom prst="straightConnector1">
            <a:avLst/>
          </a:prstGeom>
          <a:noFill/>
          <a:ln w="38100" cap="flat" cmpd="sng">
            <a:solidFill>
              <a:srgbClr val="434343"/>
            </a:solidFill>
            <a:prstDash val="solid"/>
            <a:round/>
            <a:headEnd type="none" w="med" len="med"/>
            <a:tailEnd type="triangle" w="med" len="med"/>
          </a:ln>
        </p:spPr>
      </p:cxnSp>
      <p:sp>
        <p:nvSpPr>
          <p:cNvPr id="2450" name="Google Shape;2450;p111"/>
          <p:cNvSpPr txBox="1"/>
          <p:nvPr/>
        </p:nvSpPr>
        <p:spPr>
          <a:xfrm>
            <a:off x="174500" y="989250"/>
            <a:ext cx="73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Price</a:t>
            </a:r>
            <a:endParaRPr b="1">
              <a:latin typeface="Georgia"/>
              <a:ea typeface="Georgia"/>
              <a:cs typeface="Georgia"/>
              <a:sym typeface="Georgia"/>
            </a:endParaRPr>
          </a:p>
        </p:txBody>
      </p:sp>
      <p:sp>
        <p:nvSpPr>
          <p:cNvPr id="2451" name="Google Shape;2451;p111"/>
          <p:cNvSpPr txBox="1"/>
          <p:nvPr/>
        </p:nvSpPr>
        <p:spPr>
          <a:xfrm>
            <a:off x="2003300" y="989250"/>
            <a:ext cx="73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Price</a:t>
            </a:r>
            <a:endParaRPr b="1">
              <a:latin typeface="Georgia"/>
              <a:ea typeface="Georgia"/>
              <a:cs typeface="Georgia"/>
              <a:sym typeface="Georgia"/>
            </a:endParaRPr>
          </a:p>
        </p:txBody>
      </p:sp>
      <p:sp>
        <p:nvSpPr>
          <p:cNvPr id="2452" name="Google Shape;2452;p111"/>
          <p:cNvSpPr txBox="1"/>
          <p:nvPr/>
        </p:nvSpPr>
        <p:spPr>
          <a:xfrm>
            <a:off x="3984500" y="989250"/>
            <a:ext cx="73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Price</a:t>
            </a:r>
            <a:endParaRPr b="1">
              <a:latin typeface="Georgia"/>
              <a:ea typeface="Georgia"/>
              <a:cs typeface="Georgia"/>
              <a:sym typeface="Georgia"/>
            </a:endParaRPr>
          </a:p>
        </p:txBody>
      </p:sp>
      <p:sp>
        <p:nvSpPr>
          <p:cNvPr id="2453" name="Google Shape;2453;p111"/>
          <p:cNvSpPr txBox="1"/>
          <p:nvPr/>
        </p:nvSpPr>
        <p:spPr>
          <a:xfrm>
            <a:off x="5889500" y="989250"/>
            <a:ext cx="73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Price</a:t>
            </a:r>
            <a:endParaRPr b="1">
              <a:latin typeface="Georgia"/>
              <a:ea typeface="Georgia"/>
              <a:cs typeface="Georgia"/>
              <a:sym typeface="Georgia"/>
            </a:endParaRPr>
          </a:p>
        </p:txBody>
      </p:sp>
      <p:sp>
        <p:nvSpPr>
          <p:cNvPr id="2454" name="Google Shape;2454;p111"/>
          <p:cNvSpPr txBox="1"/>
          <p:nvPr/>
        </p:nvSpPr>
        <p:spPr>
          <a:xfrm>
            <a:off x="4900900" y="4446125"/>
            <a:ext cx="471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Georgia"/>
                <a:ea typeface="Georgia"/>
                <a:cs typeface="Georgia"/>
                <a:sym typeface="Georgia"/>
              </a:rPr>
              <a:t>Quantity Supplied</a:t>
            </a:r>
            <a:endParaRPr b="1" dirty="0">
              <a:latin typeface="Georgia"/>
              <a:ea typeface="Georgia"/>
              <a:cs typeface="Georgia"/>
              <a:sym typeface="Georgia"/>
            </a:endParaRPr>
          </a:p>
        </p:txBody>
      </p:sp>
      <p:sp>
        <p:nvSpPr>
          <p:cNvPr id="2455" name="Google Shape;2455;p111"/>
          <p:cNvSpPr txBox="1"/>
          <p:nvPr/>
        </p:nvSpPr>
        <p:spPr>
          <a:xfrm>
            <a:off x="107500" y="20125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12</a:t>
            </a:r>
            <a:endParaRPr>
              <a:latin typeface="Georgia"/>
              <a:ea typeface="Georgia"/>
              <a:cs typeface="Georgia"/>
              <a:sym typeface="Georgia"/>
            </a:endParaRPr>
          </a:p>
        </p:txBody>
      </p:sp>
      <p:sp>
        <p:nvSpPr>
          <p:cNvPr id="2456" name="Google Shape;2456;p111"/>
          <p:cNvSpPr txBox="1"/>
          <p:nvPr/>
        </p:nvSpPr>
        <p:spPr>
          <a:xfrm>
            <a:off x="107500" y="25459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11</a:t>
            </a:r>
            <a:endParaRPr>
              <a:latin typeface="Georgia"/>
              <a:ea typeface="Georgia"/>
              <a:cs typeface="Georgia"/>
              <a:sym typeface="Georgia"/>
            </a:endParaRPr>
          </a:p>
        </p:txBody>
      </p:sp>
      <p:cxnSp>
        <p:nvCxnSpPr>
          <p:cNvPr id="2457" name="Google Shape;2457;p111"/>
          <p:cNvCxnSpPr/>
          <p:nvPr/>
        </p:nvCxnSpPr>
        <p:spPr>
          <a:xfrm>
            <a:off x="472600" y="2212600"/>
            <a:ext cx="562500" cy="10200"/>
          </a:xfrm>
          <a:prstGeom prst="straightConnector1">
            <a:avLst/>
          </a:prstGeom>
          <a:noFill/>
          <a:ln w="19050" cap="flat" cmpd="sng">
            <a:solidFill>
              <a:srgbClr val="434343"/>
            </a:solidFill>
            <a:prstDash val="dot"/>
            <a:round/>
            <a:headEnd type="none" w="med" len="med"/>
            <a:tailEnd type="none" w="med" len="med"/>
          </a:ln>
        </p:spPr>
      </p:cxnSp>
      <p:cxnSp>
        <p:nvCxnSpPr>
          <p:cNvPr id="2458" name="Google Shape;2458;p111"/>
          <p:cNvCxnSpPr/>
          <p:nvPr/>
        </p:nvCxnSpPr>
        <p:spPr>
          <a:xfrm>
            <a:off x="2377600" y="2212600"/>
            <a:ext cx="754500" cy="19200"/>
          </a:xfrm>
          <a:prstGeom prst="straightConnector1">
            <a:avLst/>
          </a:prstGeom>
          <a:noFill/>
          <a:ln w="19050" cap="flat" cmpd="sng">
            <a:solidFill>
              <a:srgbClr val="434343"/>
            </a:solidFill>
            <a:prstDash val="dot"/>
            <a:round/>
            <a:headEnd type="none" w="med" len="med"/>
            <a:tailEnd type="none" w="med" len="med"/>
          </a:ln>
        </p:spPr>
      </p:cxnSp>
      <p:cxnSp>
        <p:nvCxnSpPr>
          <p:cNvPr id="2459" name="Google Shape;2459;p111"/>
          <p:cNvCxnSpPr/>
          <p:nvPr/>
        </p:nvCxnSpPr>
        <p:spPr>
          <a:xfrm>
            <a:off x="4358800" y="2212600"/>
            <a:ext cx="950100" cy="19200"/>
          </a:xfrm>
          <a:prstGeom prst="straightConnector1">
            <a:avLst/>
          </a:prstGeom>
          <a:noFill/>
          <a:ln w="19050" cap="flat" cmpd="sng">
            <a:solidFill>
              <a:srgbClr val="434343"/>
            </a:solidFill>
            <a:prstDash val="dot"/>
            <a:round/>
            <a:headEnd type="none" w="med" len="med"/>
            <a:tailEnd type="none" w="med" len="med"/>
          </a:ln>
        </p:spPr>
      </p:cxnSp>
      <p:cxnSp>
        <p:nvCxnSpPr>
          <p:cNvPr id="2460" name="Google Shape;2460;p111"/>
          <p:cNvCxnSpPr/>
          <p:nvPr/>
        </p:nvCxnSpPr>
        <p:spPr>
          <a:xfrm>
            <a:off x="6263800" y="2212600"/>
            <a:ext cx="1368900" cy="19200"/>
          </a:xfrm>
          <a:prstGeom prst="straightConnector1">
            <a:avLst/>
          </a:prstGeom>
          <a:noFill/>
          <a:ln w="19050" cap="flat" cmpd="sng">
            <a:solidFill>
              <a:srgbClr val="434343"/>
            </a:solidFill>
            <a:prstDash val="dot"/>
            <a:round/>
            <a:headEnd type="none" w="med" len="med"/>
            <a:tailEnd type="none" w="med" len="med"/>
          </a:ln>
        </p:spPr>
      </p:cxnSp>
      <p:sp>
        <p:nvSpPr>
          <p:cNvPr id="2461" name="Google Shape;2461;p111"/>
          <p:cNvSpPr txBox="1"/>
          <p:nvPr/>
        </p:nvSpPr>
        <p:spPr>
          <a:xfrm>
            <a:off x="2012500" y="20125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12</a:t>
            </a:r>
            <a:endParaRPr>
              <a:latin typeface="Georgia"/>
              <a:ea typeface="Georgia"/>
              <a:cs typeface="Georgia"/>
              <a:sym typeface="Georgia"/>
            </a:endParaRPr>
          </a:p>
        </p:txBody>
      </p:sp>
      <p:sp>
        <p:nvSpPr>
          <p:cNvPr id="2462" name="Google Shape;2462;p111"/>
          <p:cNvSpPr txBox="1"/>
          <p:nvPr/>
        </p:nvSpPr>
        <p:spPr>
          <a:xfrm>
            <a:off x="3993700" y="20125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12</a:t>
            </a:r>
            <a:endParaRPr>
              <a:latin typeface="Georgia"/>
              <a:ea typeface="Georgia"/>
              <a:cs typeface="Georgia"/>
              <a:sym typeface="Georgia"/>
            </a:endParaRPr>
          </a:p>
        </p:txBody>
      </p:sp>
      <p:sp>
        <p:nvSpPr>
          <p:cNvPr id="2463" name="Google Shape;2463;p111"/>
          <p:cNvSpPr txBox="1"/>
          <p:nvPr/>
        </p:nvSpPr>
        <p:spPr>
          <a:xfrm>
            <a:off x="5898700" y="20125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12</a:t>
            </a:r>
            <a:endParaRPr>
              <a:latin typeface="Georgia"/>
              <a:ea typeface="Georgia"/>
              <a:cs typeface="Georgia"/>
              <a:sym typeface="Georgia"/>
            </a:endParaRPr>
          </a:p>
        </p:txBody>
      </p:sp>
      <p:sp>
        <p:nvSpPr>
          <p:cNvPr id="2464" name="Google Shape;2464;p111"/>
          <p:cNvSpPr txBox="1"/>
          <p:nvPr/>
        </p:nvSpPr>
        <p:spPr>
          <a:xfrm>
            <a:off x="2012500" y="25459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11</a:t>
            </a:r>
            <a:endParaRPr>
              <a:latin typeface="Georgia"/>
              <a:ea typeface="Georgia"/>
              <a:cs typeface="Georgia"/>
              <a:sym typeface="Georgia"/>
            </a:endParaRPr>
          </a:p>
        </p:txBody>
      </p:sp>
      <p:sp>
        <p:nvSpPr>
          <p:cNvPr id="2465" name="Google Shape;2465;p111"/>
          <p:cNvSpPr txBox="1"/>
          <p:nvPr/>
        </p:nvSpPr>
        <p:spPr>
          <a:xfrm>
            <a:off x="3993700" y="25459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11</a:t>
            </a:r>
            <a:endParaRPr>
              <a:latin typeface="Georgia"/>
              <a:ea typeface="Georgia"/>
              <a:cs typeface="Georgia"/>
              <a:sym typeface="Georgia"/>
            </a:endParaRPr>
          </a:p>
        </p:txBody>
      </p:sp>
      <p:sp>
        <p:nvSpPr>
          <p:cNvPr id="2466" name="Google Shape;2466;p111"/>
          <p:cNvSpPr txBox="1"/>
          <p:nvPr/>
        </p:nvSpPr>
        <p:spPr>
          <a:xfrm>
            <a:off x="5898700" y="25459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11</a:t>
            </a:r>
            <a:endParaRPr>
              <a:latin typeface="Georgia"/>
              <a:ea typeface="Georgia"/>
              <a:cs typeface="Georgia"/>
              <a:sym typeface="Georgia"/>
            </a:endParaRPr>
          </a:p>
        </p:txBody>
      </p:sp>
      <p:sp>
        <p:nvSpPr>
          <p:cNvPr id="2467" name="Google Shape;2467;p111"/>
          <p:cNvSpPr txBox="1"/>
          <p:nvPr/>
        </p:nvSpPr>
        <p:spPr>
          <a:xfrm>
            <a:off x="945700" y="38413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3</a:t>
            </a:r>
            <a:endParaRPr>
              <a:latin typeface="Georgia"/>
              <a:ea typeface="Georgia"/>
              <a:cs typeface="Georgia"/>
              <a:sym typeface="Georgia"/>
            </a:endParaRPr>
          </a:p>
        </p:txBody>
      </p:sp>
      <p:cxnSp>
        <p:nvCxnSpPr>
          <p:cNvPr id="2468" name="Google Shape;2468;p111"/>
          <p:cNvCxnSpPr/>
          <p:nvPr/>
        </p:nvCxnSpPr>
        <p:spPr>
          <a:xfrm rot="10800000">
            <a:off x="1093050" y="2241175"/>
            <a:ext cx="15600" cy="1692300"/>
          </a:xfrm>
          <a:prstGeom prst="straightConnector1">
            <a:avLst/>
          </a:prstGeom>
          <a:noFill/>
          <a:ln w="19050" cap="flat" cmpd="sng">
            <a:solidFill>
              <a:srgbClr val="434343"/>
            </a:solidFill>
            <a:prstDash val="dot"/>
            <a:round/>
            <a:headEnd type="none" w="med" len="med"/>
            <a:tailEnd type="none" w="med" len="med"/>
          </a:ln>
        </p:spPr>
      </p:cxnSp>
      <p:cxnSp>
        <p:nvCxnSpPr>
          <p:cNvPr id="2469" name="Google Shape;2469;p111"/>
          <p:cNvCxnSpPr/>
          <p:nvPr/>
        </p:nvCxnSpPr>
        <p:spPr>
          <a:xfrm rot="10800000">
            <a:off x="3150450" y="2241175"/>
            <a:ext cx="15600" cy="1692300"/>
          </a:xfrm>
          <a:prstGeom prst="straightConnector1">
            <a:avLst/>
          </a:prstGeom>
          <a:noFill/>
          <a:ln w="19050" cap="flat" cmpd="sng">
            <a:solidFill>
              <a:srgbClr val="434343"/>
            </a:solidFill>
            <a:prstDash val="dot"/>
            <a:round/>
            <a:headEnd type="none" w="med" len="med"/>
            <a:tailEnd type="none" w="med" len="med"/>
          </a:ln>
        </p:spPr>
      </p:cxnSp>
      <p:cxnSp>
        <p:nvCxnSpPr>
          <p:cNvPr id="2470" name="Google Shape;2470;p111"/>
          <p:cNvCxnSpPr/>
          <p:nvPr/>
        </p:nvCxnSpPr>
        <p:spPr>
          <a:xfrm rot="10800000">
            <a:off x="5284050" y="2241175"/>
            <a:ext cx="15600" cy="1692300"/>
          </a:xfrm>
          <a:prstGeom prst="straightConnector1">
            <a:avLst/>
          </a:prstGeom>
          <a:noFill/>
          <a:ln w="19050" cap="flat" cmpd="sng">
            <a:solidFill>
              <a:srgbClr val="434343"/>
            </a:solidFill>
            <a:prstDash val="dot"/>
            <a:round/>
            <a:headEnd type="none" w="med" len="med"/>
            <a:tailEnd type="none" w="med" len="med"/>
          </a:ln>
        </p:spPr>
      </p:cxnSp>
      <p:cxnSp>
        <p:nvCxnSpPr>
          <p:cNvPr id="2471" name="Google Shape;2471;p111"/>
          <p:cNvCxnSpPr/>
          <p:nvPr/>
        </p:nvCxnSpPr>
        <p:spPr>
          <a:xfrm rot="10800000">
            <a:off x="7646250" y="2241175"/>
            <a:ext cx="15600" cy="1692300"/>
          </a:xfrm>
          <a:prstGeom prst="straightConnector1">
            <a:avLst/>
          </a:prstGeom>
          <a:noFill/>
          <a:ln w="19050" cap="flat" cmpd="sng">
            <a:solidFill>
              <a:srgbClr val="434343"/>
            </a:solidFill>
            <a:prstDash val="dot"/>
            <a:round/>
            <a:headEnd type="none" w="med" len="med"/>
            <a:tailEnd type="none" w="med" len="med"/>
          </a:ln>
        </p:spPr>
      </p:cxnSp>
      <p:cxnSp>
        <p:nvCxnSpPr>
          <p:cNvPr id="2472" name="Google Shape;2472;p111"/>
          <p:cNvCxnSpPr>
            <a:endCxn id="2473" idx="6"/>
          </p:cNvCxnSpPr>
          <p:nvPr/>
        </p:nvCxnSpPr>
        <p:spPr>
          <a:xfrm rot="10800000" flipH="1">
            <a:off x="472700" y="2742225"/>
            <a:ext cx="437400" cy="3900"/>
          </a:xfrm>
          <a:prstGeom prst="straightConnector1">
            <a:avLst/>
          </a:prstGeom>
          <a:noFill/>
          <a:ln w="19050" cap="flat" cmpd="sng">
            <a:solidFill>
              <a:srgbClr val="434343"/>
            </a:solidFill>
            <a:prstDash val="dot"/>
            <a:round/>
            <a:headEnd type="none" w="med" len="med"/>
            <a:tailEnd type="none" w="med" len="med"/>
          </a:ln>
        </p:spPr>
      </p:cxnSp>
      <p:cxnSp>
        <p:nvCxnSpPr>
          <p:cNvPr id="2474" name="Google Shape;2474;p111"/>
          <p:cNvCxnSpPr/>
          <p:nvPr/>
        </p:nvCxnSpPr>
        <p:spPr>
          <a:xfrm rot="10800000">
            <a:off x="868050" y="2801275"/>
            <a:ext cx="12000" cy="1132200"/>
          </a:xfrm>
          <a:prstGeom prst="straightConnector1">
            <a:avLst/>
          </a:prstGeom>
          <a:noFill/>
          <a:ln w="19050" cap="flat" cmpd="sng">
            <a:solidFill>
              <a:srgbClr val="434343"/>
            </a:solidFill>
            <a:prstDash val="dot"/>
            <a:round/>
            <a:headEnd type="none" w="med" len="med"/>
            <a:tailEnd type="none" w="med" len="med"/>
          </a:ln>
        </p:spPr>
      </p:cxnSp>
      <p:sp>
        <p:nvSpPr>
          <p:cNvPr id="2475" name="Google Shape;2475;p111"/>
          <p:cNvSpPr txBox="1"/>
          <p:nvPr/>
        </p:nvSpPr>
        <p:spPr>
          <a:xfrm>
            <a:off x="717100" y="38413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2</a:t>
            </a:r>
            <a:endParaRPr>
              <a:latin typeface="Georgia"/>
              <a:ea typeface="Georgia"/>
              <a:cs typeface="Georgia"/>
              <a:sym typeface="Georgia"/>
            </a:endParaRPr>
          </a:p>
        </p:txBody>
      </p:sp>
      <p:cxnSp>
        <p:nvCxnSpPr>
          <p:cNvPr id="2476" name="Google Shape;2476;p111"/>
          <p:cNvCxnSpPr/>
          <p:nvPr/>
        </p:nvCxnSpPr>
        <p:spPr>
          <a:xfrm rot="10800000">
            <a:off x="2925450" y="2801275"/>
            <a:ext cx="12000" cy="1132200"/>
          </a:xfrm>
          <a:prstGeom prst="straightConnector1">
            <a:avLst/>
          </a:prstGeom>
          <a:noFill/>
          <a:ln w="19050" cap="flat" cmpd="sng">
            <a:solidFill>
              <a:srgbClr val="434343"/>
            </a:solidFill>
            <a:prstDash val="dot"/>
            <a:round/>
            <a:headEnd type="none" w="med" len="med"/>
            <a:tailEnd type="none" w="med" len="med"/>
          </a:ln>
        </p:spPr>
      </p:cxnSp>
      <p:cxnSp>
        <p:nvCxnSpPr>
          <p:cNvPr id="2477" name="Google Shape;2477;p111"/>
          <p:cNvCxnSpPr/>
          <p:nvPr/>
        </p:nvCxnSpPr>
        <p:spPr>
          <a:xfrm rot="10800000">
            <a:off x="5074775" y="2773825"/>
            <a:ext cx="18900" cy="1184400"/>
          </a:xfrm>
          <a:prstGeom prst="straightConnector1">
            <a:avLst/>
          </a:prstGeom>
          <a:noFill/>
          <a:ln w="19050" cap="flat" cmpd="sng">
            <a:solidFill>
              <a:srgbClr val="434343"/>
            </a:solidFill>
            <a:prstDash val="dot"/>
            <a:round/>
            <a:headEnd type="none" w="med" len="med"/>
            <a:tailEnd type="none" w="med" len="med"/>
          </a:ln>
        </p:spPr>
      </p:cxnSp>
      <p:cxnSp>
        <p:nvCxnSpPr>
          <p:cNvPr id="2478" name="Google Shape;2478;p111"/>
          <p:cNvCxnSpPr>
            <a:stCxn id="2464" idx="3"/>
          </p:cNvCxnSpPr>
          <p:nvPr/>
        </p:nvCxnSpPr>
        <p:spPr>
          <a:xfrm>
            <a:off x="2453800" y="2746000"/>
            <a:ext cx="480900" cy="18900"/>
          </a:xfrm>
          <a:prstGeom prst="straightConnector1">
            <a:avLst/>
          </a:prstGeom>
          <a:noFill/>
          <a:ln w="19050" cap="flat" cmpd="sng">
            <a:solidFill>
              <a:srgbClr val="434343"/>
            </a:solidFill>
            <a:prstDash val="dot"/>
            <a:round/>
            <a:headEnd type="none" w="med" len="med"/>
            <a:tailEnd type="none" w="med" len="med"/>
          </a:ln>
        </p:spPr>
      </p:cxnSp>
      <p:cxnSp>
        <p:nvCxnSpPr>
          <p:cNvPr id="2479" name="Google Shape;2479;p111"/>
          <p:cNvCxnSpPr>
            <a:stCxn id="2465" idx="3"/>
          </p:cNvCxnSpPr>
          <p:nvPr/>
        </p:nvCxnSpPr>
        <p:spPr>
          <a:xfrm>
            <a:off x="4435000" y="2746000"/>
            <a:ext cx="658200" cy="18600"/>
          </a:xfrm>
          <a:prstGeom prst="straightConnector1">
            <a:avLst/>
          </a:prstGeom>
          <a:noFill/>
          <a:ln w="19050" cap="flat" cmpd="sng">
            <a:solidFill>
              <a:srgbClr val="434343"/>
            </a:solidFill>
            <a:prstDash val="dot"/>
            <a:round/>
            <a:headEnd type="none" w="med" len="med"/>
            <a:tailEnd type="none" w="med" len="med"/>
          </a:ln>
        </p:spPr>
      </p:cxnSp>
      <p:cxnSp>
        <p:nvCxnSpPr>
          <p:cNvPr id="2480" name="Google Shape;2480;p111"/>
          <p:cNvCxnSpPr/>
          <p:nvPr/>
        </p:nvCxnSpPr>
        <p:spPr>
          <a:xfrm rot="10800000">
            <a:off x="6979775" y="2773825"/>
            <a:ext cx="18900" cy="1184400"/>
          </a:xfrm>
          <a:prstGeom prst="straightConnector1">
            <a:avLst/>
          </a:prstGeom>
          <a:noFill/>
          <a:ln w="19050" cap="flat" cmpd="sng">
            <a:solidFill>
              <a:srgbClr val="434343"/>
            </a:solidFill>
            <a:prstDash val="dot"/>
            <a:round/>
            <a:headEnd type="none" w="med" len="med"/>
            <a:tailEnd type="none" w="med" len="med"/>
          </a:ln>
        </p:spPr>
      </p:cxnSp>
      <p:cxnSp>
        <p:nvCxnSpPr>
          <p:cNvPr id="2481" name="Google Shape;2481;p111"/>
          <p:cNvCxnSpPr>
            <a:stCxn id="2466" idx="3"/>
          </p:cNvCxnSpPr>
          <p:nvPr/>
        </p:nvCxnSpPr>
        <p:spPr>
          <a:xfrm>
            <a:off x="6340000" y="2746000"/>
            <a:ext cx="618900" cy="18600"/>
          </a:xfrm>
          <a:prstGeom prst="straightConnector1">
            <a:avLst/>
          </a:prstGeom>
          <a:noFill/>
          <a:ln w="19050" cap="flat" cmpd="sng">
            <a:solidFill>
              <a:srgbClr val="434343"/>
            </a:solidFill>
            <a:prstDash val="dot"/>
            <a:round/>
            <a:headEnd type="none" w="med" len="med"/>
            <a:tailEnd type="none" w="med" len="med"/>
          </a:ln>
        </p:spPr>
      </p:cxnSp>
      <p:sp>
        <p:nvSpPr>
          <p:cNvPr id="2482" name="Google Shape;2482;p111"/>
          <p:cNvSpPr txBox="1"/>
          <p:nvPr/>
        </p:nvSpPr>
        <p:spPr>
          <a:xfrm>
            <a:off x="3003100" y="38413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4</a:t>
            </a:r>
            <a:endParaRPr>
              <a:latin typeface="Georgia"/>
              <a:ea typeface="Georgia"/>
              <a:cs typeface="Georgia"/>
              <a:sym typeface="Georgia"/>
            </a:endParaRPr>
          </a:p>
        </p:txBody>
      </p:sp>
      <p:sp>
        <p:nvSpPr>
          <p:cNvPr id="2483" name="Google Shape;2483;p111"/>
          <p:cNvSpPr txBox="1"/>
          <p:nvPr/>
        </p:nvSpPr>
        <p:spPr>
          <a:xfrm>
            <a:off x="2774500" y="39175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3</a:t>
            </a:r>
            <a:endParaRPr>
              <a:latin typeface="Georgia"/>
              <a:ea typeface="Georgia"/>
              <a:cs typeface="Georgia"/>
              <a:sym typeface="Georgia"/>
            </a:endParaRPr>
          </a:p>
        </p:txBody>
      </p:sp>
      <p:sp>
        <p:nvSpPr>
          <p:cNvPr id="2484" name="Google Shape;2484;p111"/>
          <p:cNvSpPr txBox="1"/>
          <p:nvPr/>
        </p:nvSpPr>
        <p:spPr>
          <a:xfrm>
            <a:off x="5136700" y="39175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5</a:t>
            </a:r>
            <a:endParaRPr>
              <a:latin typeface="Georgia"/>
              <a:ea typeface="Georgia"/>
              <a:cs typeface="Georgia"/>
              <a:sym typeface="Georgia"/>
            </a:endParaRPr>
          </a:p>
        </p:txBody>
      </p:sp>
      <p:sp>
        <p:nvSpPr>
          <p:cNvPr id="2485" name="Google Shape;2485;p111"/>
          <p:cNvSpPr txBox="1"/>
          <p:nvPr/>
        </p:nvSpPr>
        <p:spPr>
          <a:xfrm>
            <a:off x="4908100" y="39175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4</a:t>
            </a:r>
            <a:endParaRPr>
              <a:latin typeface="Georgia"/>
              <a:ea typeface="Georgia"/>
              <a:cs typeface="Georgia"/>
              <a:sym typeface="Georgia"/>
            </a:endParaRPr>
          </a:p>
        </p:txBody>
      </p:sp>
      <p:sp>
        <p:nvSpPr>
          <p:cNvPr id="2486" name="Google Shape;2486;p111"/>
          <p:cNvSpPr txBox="1"/>
          <p:nvPr/>
        </p:nvSpPr>
        <p:spPr>
          <a:xfrm>
            <a:off x="7498900" y="39175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12</a:t>
            </a:r>
            <a:endParaRPr>
              <a:latin typeface="Georgia"/>
              <a:ea typeface="Georgia"/>
              <a:cs typeface="Georgia"/>
              <a:sym typeface="Georgia"/>
            </a:endParaRPr>
          </a:p>
        </p:txBody>
      </p:sp>
      <p:sp>
        <p:nvSpPr>
          <p:cNvPr id="2487" name="Google Shape;2487;p111"/>
          <p:cNvSpPr txBox="1"/>
          <p:nvPr/>
        </p:nvSpPr>
        <p:spPr>
          <a:xfrm>
            <a:off x="6889300" y="3917500"/>
            <a:ext cx="44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9</a:t>
            </a:r>
            <a:endParaRPr>
              <a:latin typeface="Georgia"/>
              <a:ea typeface="Georgia"/>
              <a:cs typeface="Georgia"/>
              <a:sym typeface="Georgia"/>
            </a:endParaRPr>
          </a:p>
        </p:txBody>
      </p:sp>
      <p:cxnSp>
        <p:nvCxnSpPr>
          <p:cNvPr id="2488" name="Google Shape;2488;p111"/>
          <p:cNvCxnSpPr/>
          <p:nvPr/>
        </p:nvCxnSpPr>
        <p:spPr>
          <a:xfrm rot="10800000" flipH="1">
            <a:off x="541900" y="1892000"/>
            <a:ext cx="799200" cy="1322700"/>
          </a:xfrm>
          <a:prstGeom prst="straightConnector1">
            <a:avLst/>
          </a:prstGeom>
          <a:noFill/>
          <a:ln w="76200" cap="flat" cmpd="sng">
            <a:solidFill>
              <a:srgbClr val="741B47"/>
            </a:solidFill>
            <a:prstDash val="solid"/>
            <a:round/>
            <a:headEnd type="none" w="med" len="med"/>
            <a:tailEnd type="none" w="med" len="med"/>
          </a:ln>
        </p:spPr>
      </p:cxnSp>
      <p:cxnSp>
        <p:nvCxnSpPr>
          <p:cNvPr id="2489" name="Google Shape;2489;p111"/>
          <p:cNvCxnSpPr/>
          <p:nvPr/>
        </p:nvCxnSpPr>
        <p:spPr>
          <a:xfrm rot="10800000" flipH="1">
            <a:off x="2544200" y="1956575"/>
            <a:ext cx="744000" cy="1634700"/>
          </a:xfrm>
          <a:prstGeom prst="straightConnector1">
            <a:avLst/>
          </a:prstGeom>
          <a:noFill/>
          <a:ln w="76200" cap="flat" cmpd="sng">
            <a:solidFill>
              <a:srgbClr val="BD2A35"/>
            </a:solidFill>
            <a:prstDash val="solid"/>
            <a:round/>
            <a:headEnd type="none" w="med" len="med"/>
            <a:tailEnd type="none" w="med" len="med"/>
          </a:ln>
        </p:spPr>
      </p:cxnSp>
      <p:cxnSp>
        <p:nvCxnSpPr>
          <p:cNvPr id="2490" name="Google Shape;2490;p111"/>
          <p:cNvCxnSpPr/>
          <p:nvPr/>
        </p:nvCxnSpPr>
        <p:spPr>
          <a:xfrm flipH="1">
            <a:off x="4757625" y="1873700"/>
            <a:ext cx="679800" cy="1745100"/>
          </a:xfrm>
          <a:prstGeom prst="straightConnector1">
            <a:avLst/>
          </a:prstGeom>
          <a:noFill/>
          <a:ln w="76200" cap="flat" cmpd="sng">
            <a:solidFill>
              <a:srgbClr val="274E13"/>
            </a:solidFill>
            <a:prstDash val="solid"/>
            <a:round/>
            <a:headEnd type="none" w="med" len="med"/>
            <a:tailEnd type="none" w="med" len="med"/>
          </a:ln>
        </p:spPr>
      </p:cxnSp>
      <p:cxnSp>
        <p:nvCxnSpPr>
          <p:cNvPr id="2491" name="Google Shape;2491;p111"/>
          <p:cNvCxnSpPr/>
          <p:nvPr/>
        </p:nvCxnSpPr>
        <p:spPr>
          <a:xfrm flipH="1">
            <a:off x="6374050" y="1855325"/>
            <a:ext cx="1763700" cy="1395900"/>
          </a:xfrm>
          <a:prstGeom prst="straightConnector1">
            <a:avLst/>
          </a:prstGeom>
          <a:noFill/>
          <a:ln w="76200" cap="flat" cmpd="sng">
            <a:solidFill>
              <a:srgbClr val="FF0000"/>
            </a:solidFill>
            <a:prstDash val="solid"/>
            <a:round/>
            <a:headEnd type="none" w="med" len="med"/>
            <a:tailEnd type="none" w="med" len="med"/>
          </a:ln>
        </p:spPr>
      </p:cxnSp>
      <p:sp>
        <p:nvSpPr>
          <p:cNvPr id="2492" name="Google Shape;2492;p111"/>
          <p:cNvSpPr txBox="1"/>
          <p:nvPr/>
        </p:nvSpPr>
        <p:spPr>
          <a:xfrm>
            <a:off x="1047075" y="1390650"/>
            <a:ext cx="1159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741B47"/>
                </a:solidFill>
                <a:latin typeface="Georgia"/>
                <a:ea typeface="Georgia"/>
                <a:cs typeface="Georgia"/>
                <a:sym typeface="Georgia"/>
              </a:rPr>
              <a:t>Supply Curve for X</a:t>
            </a:r>
            <a:endParaRPr sz="1200" b="1">
              <a:solidFill>
                <a:srgbClr val="741B47"/>
              </a:solidFill>
              <a:latin typeface="Georgia"/>
              <a:ea typeface="Georgia"/>
              <a:cs typeface="Georgia"/>
              <a:sym typeface="Georgia"/>
            </a:endParaRPr>
          </a:p>
        </p:txBody>
      </p:sp>
      <p:sp>
        <p:nvSpPr>
          <p:cNvPr id="2493" name="Google Shape;2493;p111"/>
          <p:cNvSpPr txBox="1"/>
          <p:nvPr/>
        </p:nvSpPr>
        <p:spPr>
          <a:xfrm>
            <a:off x="3104475" y="1390650"/>
            <a:ext cx="1159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BD2A35"/>
                </a:solidFill>
                <a:latin typeface="Georgia"/>
                <a:ea typeface="Georgia"/>
                <a:cs typeface="Georgia"/>
                <a:sym typeface="Georgia"/>
              </a:rPr>
              <a:t>Supply Curve for Y</a:t>
            </a:r>
            <a:endParaRPr sz="1200" b="1">
              <a:solidFill>
                <a:srgbClr val="BD2A35"/>
              </a:solidFill>
              <a:latin typeface="Georgia"/>
              <a:ea typeface="Georgia"/>
              <a:cs typeface="Georgia"/>
              <a:sym typeface="Georgia"/>
            </a:endParaRPr>
          </a:p>
        </p:txBody>
      </p:sp>
      <p:sp>
        <p:nvSpPr>
          <p:cNvPr id="2494" name="Google Shape;2494;p111"/>
          <p:cNvSpPr txBox="1"/>
          <p:nvPr/>
        </p:nvSpPr>
        <p:spPr>
          <a:xfrm>
            <a:off x="5161875" y="1390650"/>
            <a:ext cx="1159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274E13"/>
                </a:solidFill>
                <a:latin typeface="Georgia"/>
                <a:ea typeface="Georgia"/>
                <a:cs typeface="Georgia"/>
                <a:sym typeface="Georgia"/>
              </a:rPr>
              <a:t>Supply Curve for Z</a:t>
            </a:r>
            <a:endParaRPr sz="1200" b="1">
              <a:solidFill>
                <a:srgbClr val="274E13"/>
              </a:solidFill>
              <a:latin typeface="Georgia"/>
              <a:ea typeface="Georgia"/>
              <a:cs typeface="Georgia"/>
              <a:sym typeface="Georgia"/>
            </a:endParaRPr>
          </a:p>
        </p:txBody>
      </p:sp>
      <p:sp>
        <p:nvSpPr>
          <p:cNvPr id="2495" name="Google Shape;2495;p111"/>
          <p:cNvSpPr txBox="1"/>
          <p:nvPr/>
        </p:nvSpPr>
        <p:spPr>
          <a:xfrm>
            <a:off x="6685875" y="1466850"/>
            <a:ext cx="239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Georgia"/>
                <a:ea typeface="Georgia"/>
                <a:cs typeface="Georgia"/>
                <a:sym typeface="Georgia"/>
              </a:rPr>
              <a:t>Market Supply Curve </a:t>
            </a:r>
            <a:endParaRPr b="1">
              <a:solidFill>
                <a:srgbClr val="FF0000"/>
              </a:solidFill>
              <a:latin typeface="Georgia"/>
              <a:ea typeface="Georgia"/>
              <a:cs typeface="Georgia"/>
              <a:sym typeface="Georgia"/>
            </a:endParaRPr>
          </a:p>
        </p:txBody>
      </p:sp>
      <p:sp>
        <p:nvSpPr>
          <p:cNvPr id="2496" name="Google Shape;2496;p111"/>
          <p:cNvSpPr/>
          <p:nvPr/>
        </p:nvSpPr>
        <p:spPr>
          <a:xfrm>
            <a:off x="1012700" y="2115225"/>
            <a:ext cx="202200" cy="187200"/>
          </a:xfrm>
          <a:prstGeom prst="ellipse">
            <a:avLst/>
          </a:prstGeom>
          <a:solidFill>
            <a:srgbClr val="FFFF00"/>
          </a:solid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11"/>
          <p:cNvSpPr/>
          <p:nvPr/>
        </p:nvSpPr>
        <p:spPr>
          <a:xfrm>
            <a:off x="3070100" y="2115225"/>
            <a:ext cx="202200" cy="187200"/>
          </a:xfrm>
          <a:prstGeom prst="ellipse">
            <a:avLst/>
          </a:prstGeom>
          <a:solidFill>
            <a:srgbClr val="FFFF00"/>
          </a:solid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11"/>
          <p:cNvSpPr/>
          <p:nvPr/>
        </p:nvSpPr>
        <p:spPr>
          <a:xfrm>
            <a:off x="5203700" y="2115225"/>
            <a:ext cx="202200" cy="187200"/>
          </a:xfrm>
          <a:prstGeom prst="ellipse">
            <a:avLst/>
          </a:prstGeom>
          <a:solidFill>
            <a:srgbClr val="FFFF00"/>
          </a:solid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11"/>
          <p:cNvSpPr/>
          <p:nvPr/>
        </p:nvSpPr>
        <p:spPr>
          <a:xfrm>
            <a:off x="7565900" y="2115225"/>
            <a:ext cx="202200" cy="187200"/>
          </a:xfrm>
          <a:prstGeom prst="ellipse">
            <a:avLst/>
          </a:prstGeom>
          <a:solidFill>
            <a:srgbClr val="00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11"/>
          <p:cNvSpPr/>
          <p:nvPr/>
        </p:nvSpPr>
        <p:spPr>
          <a:xfrm>
            <a:off x="707900" y="2648625"/>
            <a:ext cx="202200" cy="187200"/>
          </a:xfrm>
          <a:prstGeom prst="ellipse">
            <a:avLst/>
          </a:prstGeom>
          <a:solidFill>
            <a:srgbClr val="FFFF00"/>
          </a:solid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11"/>
          <p:cNvSpPr/>
          <p:nvPr/>
        </p:nvSpPr>
        <p:spPr>
          <a:xfrm>
            <a:off x="2841500" y="2648625"/>
            <a:ext cx="202200" cy="187200"/>
          </a:xfrm>
          <a:prstGeom prst="ellipse">
            <a:avLst/>
          </a:prstGeom>
          <a:solidFill>
            <a:srgbClr val="FFFF00"/>
          </a:solid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11"/>
          <p:cNvSpPr/>
          <p:nvPr/>
        </p:nvSpPr>
        <p:spPr>
          <a:xfrm>
            <a:off x="4975100" y="2648625"/>
            <a:ext cx="202200" cy="187200"/>
          </a:xfrm>
          <a:prstGeom prst="ellipse">
            <a:avLst/>
          </a:prstGeom>
          <a:solidFill>
            <a:srgbClr val="FFFF00"/>
          </a:solid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11"/>
          <p:cNvSpPr/>
          <p:nvPr/>
        </p:nvSpPr>
        <p:spPr>
          <a:xfrm>
            <a:off x="6880100" y="2648625"/>
            <a:ext cx="202200" cy="187200"/>
          </a:xfrm>
          <a:prstGeom prst="ellipse">
            <a:avLst/>
          </a:prstGeom>
          <a:solidFill>
            <a:srgbClr val="00FFFF"/>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11"/>
          <p:cNvSpPr txBox="1"/>
          <p:nvPr/>
        </p:nvSpPr>
        <p:spPr>
          <a:xfrm>
            <a:off x="6279075" y="1114225"/>
            <a:ext cx="2576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u="sng">
                <a:solidFill>
                  <a:srgbClr val="F80839"/>
                </a:solidFill>
                <a:latin typeface="Georgia"/>
                <a:ea typeface="Georgia"/>
                <a:cs typeface="Georgia"/>
                <a:sym typeface="Georgia"/>
              </a:rPr>
              <a:t>MARKET</a:t>
            </a:r>
            <a:endParaRPr b="1" u="sng">
              <a:solidFill>
                <a:srgbClr val="F80839"/>
              </a:solidFill>
              <a:latin typeface="Georgia"/>
              <a:ea typeface="Georgia"/>
              <a:cs typeface="Georgia"/>
              <a:sym typeface="Georgia"/>
            </a:endParaRPr>
          </a:p>
        </p:txBody>
      </p:sp>
      <p:sp>
        <p:nvSpPr>
          <p:cNvPr id="2510" name="Google Shape;2510;p111"/>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3700" b="1" u="sng">
                <a:solidFill>
                  <a:srgbClr val="008000"/>
                </a:solidFill>
              </a:rPr>
              <a:t>Market Supply</a:t>
            </a:r>
            <a:endParaRPr sz="3700" b="1" u="sng">
              <a:solidFill>
                <a:srgbClr val="008000"/>
              </a:solidFill>
            </a:endParaRPr>
          </a:p>
        </p:txBody>
      </p:sp>
      <p:pic>
        <p:nvPicPr>
          <p:cNvPr id="2" name="Picture 1"/>
          <p:cNvPicPr>
            <a:picLocks noChangeAspect="1"/>
          </p:cNvPicPr>
          <p:nvPr/>
        </p:nvPicPr>
        <p:blipFill>
          <a:blip r:embed="rId3"/>
          <a:stretch>
            <a:fillRect/>
          </a:stretch>
        </p:blipFill>
        <p:spPr>
          <a:xfrm>
            <a:off x="1250249" y="2880250"/>
            <a:ext cx="962025" cy="971550"/>
          </a:xfrm>
          <a:prstGeom prst="rect">
            <a:avLst/>
          </a:prstGeom>
        </p:spPr>
      </p:pic>
      <p:pic>
        <p:nvPicPr>
          <p:cNvPr id="3" name="Picture 2"/>
          <p:cNvPicPr>
            <a:picLocks noChangeAspect="1"/>
          </p:cNvPicPr>
          <p:nvPr/>
        </p:nvPicPr>
        <p:blipFill>
          <a:blip r:embed="rId3"/>
          <a:stretch>
            <a:fillRect/>
          </a:stretch>
        </p:blipFill>
        <p:spPr>
          <a:xfrm>
            <a:off x="8378672" y="1861700"/>
            <a:ext cx="586730" cy="592539"/>
          </a:xfrm>
          <a:prstGeom prst="rect">
            <a:avLst/>
          </a:prstGeom>
        </p:spPr>
      </p:pic>
      <p:pic>
        <p:nvPicPr>
          <p:cNvPr id="4" name="Picture 3"/>
          <p:cNvPicPr>
            <a:picLocks noChangeAspect="1"/>
          </p:cNvPicPr>
          <p:nvPr/>
        </p:nvPicPr>
        <p:blipFill>
          <a:blip r:embed="rId4"/>
          <a:stretch>
            <a:fillRect/>
          </a:stretch>
        </p:blipFill>
        <p:spPr>
          <a:xfrm>
            <a:off x="3224454" y="2811700"/>
            <a:ext cx="971893" cy="963726"/>
          </a:xfrm>
          <a:prstGeom prst="rect">
            <a:avLst/>
          </a:prstGeom>
        </p:spPr>
      </p:pic>
      <p:pic>
        <p:nvPicPr>
          <p:cNvPr id="5" name="Picture 4"/>
          <p:cNvPicPr>
            <a:picLocks noChangeAspect="1"/>
          </p:cNvPicPr>
          <p:nvPr/>
        </p:nvPicPr>
        <p:blipFill>
          <a:blip r:embed="rId4"/>
          <a:stretch>
            <a:fillRect/>
          </a:stretch>
        </p:blipFill>
        <p:spPr>
          <a:xfrm>
            <a:off x="8465942" y="2526075"/>
            <a:ext cx="555064" cy="550400"/>
          </a:xfrm>
          <a:prstGeom prst="rect">
            <a:avLst/>
          </a:prstGeom>
        </p:spPr>
      </p:pic>
      <p:pic>
        <p:nvPicPr>
          <p:cNvPr id="6" name="Picture 5"/>
          <p:cNvPicPr>
            <a:picLocks noChangeAspect="1"/>
          </p:cNvPicPr>
          <p:nvPr/>
        </p:nvPicPr>
        <p:blipFill>
          <a:blip r:embed="rId5"/>
          <a:stretch>
            <a:fillRect/>
          </a:stretch>
        </p:blipFill>
        <p:spPr>
          <a:xfrm>
            <a:off x="5347878" y="2944450"/>
            <a:ext cx="889143" cy="931890"/>
          </a:xfrm>
          <a:prstGeom prst="rect">
            <a:avLst/>
          </a:prstGeom>
        </p:spPr>
      </p:pic>
      <p:pic>
        <p:nvPicPr>
          <p:cNvPr id="7" name="Picture 6"/>
          <p:cNvPicPr>
            <a:picLocks noChangeAspect="1"/>
          </p:cNvPicPr>
          <p:nvPr/>
        </p:nvPicPr>
        <p:blipFill>
          <a:blip r:embed="rId5"/>
          <a:stretch>
            <a:fillRect/>
          </a:stretch>
        </p:blipFill>
        <p:spPr>
          <a:xfrm>
            <a:off x="8509159" y="3106695"/>
            <a:ext cx="579537" cy="607399"/>
          </a:xfrm>
          <a:prstGeom prst="rect">
            <a:avLst/>
          </a:prstGeom>
        </p:spPr>
      </p:pic>
    </p:spTree>
    <p:extLst>
      <p:ext uri="{BB962C8B-B14F-4D97-AF65-F5344CB8AC3E}">
        <p14:creationId xmlns:p14="http://schemas.microsoft.com/office/powerpoint/2010/main" val="392734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55"/>
                                        </p:tgtEl>
                                        <p:attrNameLst>
                                          <p:attrName>style.visibility</p:attrName>
                                        </p:attrNameLst>
                                      </p:cBhvr>
                                      <p:to>
                                        <p:strVal val="visible"/>
                                      </p:to>
                                    </p:set>
                                    <p:animEffect transition="in" filter="fade">
                                      <p:cBhvr>
                                        <p:cTn id="11" dur="1000"/>
                                        <p:tgtEl>
                                          <p:spTgt spid="245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57"/>
                                        </p:tgtEl>
                                        <p:attrNameLst>
                                          <p:attrName>style.visibility</p:attrName>
                                        </p:attrNameLst>
                                      </p:cBhvr>
                                      <p:to>
                                        <p:strVal val="visible"/>
                                      </p:to>
                                    </p:set>
                                    <p:animEffect transition="in" filter="fade">
                                      <p:cBhvr>
                                        <p:cTn id="16" dur="1000"/>
                                        <p:tgtEl>
                                          <p:spTgt spid="245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68"/>
                                        </p:tgtEl>
                                        <p:attrNameLst>
                                          <p:attrName>style.visibility</p:attrName>
                                        </p:attrNameLst>
                                      </p:cBhvr>
                                      <p:to>
                                        <p:strVal val="visible"/>
                                      </p:to>
                                    </p:set>
                                    <p:animEffect transition="in" filter="fade">
                                      <p:cBhvr>
                                        <p:cTn id="21" dur="1000"/>
                                        <p:tgtEl>
                                          <p:spTgt spid="246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67"/>
                                        </p:tgtEl>
                                        <p:attrNameLst>
                                          <p:attrName>style.visibility</p:attrName>
                                        </p:attrNameLst>
                                      </p:cBhvr>
                                      <p:to>
                                        <p:strVal val="visible"/>
                                      </p:to>
                                    </p:set>
                                    <p:animEffect transition="in" filter="fade">
                                      <p:cBhvr>
                                        <p:cTn id="26" dur="1000"/>
                                        <p:tgtEl>
                                          <p:spTgt spid="246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496"/>
                                        </p:tgtEl>
                                        <p:attrNameLst>
                                          <p:attrName>style.visibility</p:attrName>
                                        </p:attrNameLst>
                                      </p:cBhvr>
                                      <p:to>
                                        <p:strVal val="visible"/>
                                      </p:to>
                                    </p:set>
                                    <p:animEffect transition="in" filter="fade">
                                      <p:cBhvr>
                                        <p:cTn id="31" dur="1000"/>
                                        <p:tgtEl>
                                          <p:spTgt spid="249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461"/>
                                        </p:tgtEl>
                                        <p:attrNameLst>
                                          <p:attrName>style.visibility</p:attrName>
                                        </p:attrNameLst>
                                      </p:cBhvr>
                                      <p:to>
                                        <p:strVal val="visible"/>
                                      </p:to>
                                    </p:set>
                                    <p:animEffect transition="in" filter="fade">
                                      <p:cBhvr>
                                        <p:cTn id="40" dur="1000"/>
                                        <p:tgtEl>
                                          <p:spTgt spid="246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458"/>
                                        </p:tgtEl>
                                        <p:attrNameLst>
                                          <p:attrName>style.visibility</p:attrName>
                                        </p:attrNameLst>
                                      </p:cBhvr>
                                      <p:to>
                                        <p:strVal val="visible"/>
                                      </p:to>
                                    </p:set>
                                    <p:animEffect transition="in" filter="fade">
                                      <p:cBhvr>
                                        <p:cTn id="45" dur="1000"/>
                                        <p:tgtEl>
                                          <p:spTgt spid="245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469"/>
                                        </p:tgtEl>
                                        <p:attrNameLst>
                                          <p:attrName>style.visibility</p:attrName>
                                        </p:attrNameLst>
                                      </p:cBhvr>
                                      <p:to>
                                        <p:strVal val="visible"/>
                                      </p:to>
                                    </p:set>
                                    <p:animEffect transition="in" filter="fade">
                                      <p:cBhvr>
                                        <p:cTn id="50" dur="1000"/>
                                        <p:tgtEl>
                                          <p:spTgt spid="246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482"/>
                                        </p:tgtEl>
                                        <p:attrNameLst>
                                          <p:attrName>style.visibility</p:attrName>
                                        </p:attrNameLst>
                                      </p:cBhvr>
                                      <p:to>
                                        <p:strVal val="visible"/>
                                      </p:to>
                                    </p:set>
                                    <p:animEffect transition="in" filter="fade">
                                      <p:cBhvr>
                                        <p:cTn id="55" dur="1000"/>
                                        <p:tgtEl>
                                          <p:spTgt spid="24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497"/>
                                        </p:tgtEl>
                                        <p:attrNameLst>
                                          <p:attrName>style.visibility</p:attrName>
                                        </p:attrNameLst>
                                      </p:cBhvr>
                                      <p:to>
                                        <p:strVal val="visible"/>
                                      </p:to>
                                    </p:set>
                                    <p:animEffect transition="in" filter="fade">
                                      <p:cBhvr>
                                        <p:cTn id="60" dur="1000"/>
                                        <p:tgtEl>
                                          <p:spTgt spid="2497"/>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462"/>
                                        </p:tgtEl>
                                        <p:attrNameLst>
                                          <p:attrName>style.visibility</p:attrName>
                                        </p:attrNameLst>
                                      </p:cBhvr>
                                      <p:to>
                                        <p:strVal val="visible"/>
                                      </p:to>
                                    </p:set>
                                    <p:animEffect transition="in" filter="fade">
                                      <p:cBhvr>
                                        <p:cTn id="69" dur="1000"/>
                                        <p:tgtEl>
                                          <p:spTgt spid="2462"/>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459"/>
                                        </p:tgtEl>
                                        <p:attrNameLst>
                                          <p:attrName>style.visibility</p:attrName>
                                        </p:attrNameLst>
                                      </p:cBhvr>
                                      <p:to>
                                        <p:strVal val="visible"/>
                                      </p:to>
                                    </p:set>
                                    <p:animEffect transition="in" filter="fade">
                                      <p:cBhvr>
                                        <p:cTn id="74" dur="1000"/>
                                        <p:tgtEl>
                                          <p:spTgt spid="245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470"/>
                                        </p:tgtEl>
                                        <p:attrNameLst>
                                          <p:attrName>style.visibility</p:attrName>
                                        </p:attrNameLst>
                                      </p:cBhvr>
                                      <p:to>
                                        <p:strVal val="visible"/>
                                      </p:to>
                                    </p:set>
                                    <p:animEffect transition="in" filter="fade">
                                      <p:cBhvr>
                                        <p:cTn id="79" dur="1000"/>
                                        <p:tgtEl>
                                          <p:spTgt spid="247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484"/>
                                        </p:tgtEl>
                                        <p:attrNameLst>
                                          <p:attrName>style.visibility</p:attrName>
                                        </p:attrNameLst>
                                      </p:cBhvr>
                                      <p:to>
                                        <p:strVal val="visible"/>
                                      </p:to>
                                    </p:set>
                                    <p:animEffect transition="in" filter="fade">
                                      <p:cBhvr>
                                        <p:cTn id="84" dur="1000"/>
                                        <p:tgtEl>
                                          <p:spTgt spid="248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498"/>
                                        </p:tgtEl>
                                        <p:attrNameLst>
                                          <p:attrName>style.visibility</p:attrName>
                                        </p:attrNameLst>
                                      </p:cBhvr>
                                      <p:to>
                                        <p:strVal val="visible"/>
                                      </p:to>
                                    </p:set>
                                    <p:animEffect transition="in" filter="fade">
                                      <p:cBhvr>
                                        <p:cTn id="89" dur="1000"/>
                                        <p:tgtEl>
                                          <p:spTgt spid="2498"/>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3"/>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5"/>
                                        </p:tgtEl>
                                        <p:attrNameLst>
                                          <p:attrName>style.visibility</p:attrName>
                                        </p:attrNameLst>
                                      </p:cBhvr>
                                      <p:to>
                                        <p:strVal val="visible"/>
                                      </p:to>
                                    </p:set>
                                  </p:childTnLst>
                                </p:cTn>
                              </p:par>
                              <p:par>
                                <p:cTn id="96" presetID="1" presetClass="entr" presetSubtype="0" fill="hold" nodeType="withEffect">
                                  <p:stCondLst>
                                    <p:cond delay="0"/>
                                  </p:stCondLst>
                                  <p:childTnLst>
                                    <p:set>
                                      <p:cBhvr>
                                        <p:cTn id="97" dur="1" fill="hold">
                                          <p:stCondLst>
                                            <p:cond delay="0"/>
                                          </p:stCondLst>
                                        </p:cTn>
                                        <p:tgtEl>
                                          <p:spTgt spid="7"/>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463"/>
                                        </p:tgtEl>
                                        <p:attrNameLst>
                                          <p:attrName>style.visibility</p:attrName>
                                        </p:attrNameLst>
                                      </p:cBhvr>
                                      <p:to>
                                        <p:strVal val="visible"/>
                                      </p:to>
                                    </p:set>
                                    <p:animEffect transition="in" filter="fade">
                                      <p:cBhvr>
                                        <p:cTn id="102" dur="1000"/>
                                        <p:tgtEl>
                                          <p:spTgt spid="246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460"/>
                                        </p:tgtEl>
                                        <p:attrNameLst>
                                          <p:attrName>style.visibility</p:attrName>
                                        </p:attrNameLst>
                                      </p:cBhvr>
                                      <p:to>
                                        <p:strVal val="visible"/>
                                      </p:to>
                                    </p:set>
                                    <p:animEffect transition="in" filter="fade">
                                      <p:cBhvr>
                                        <p:cTn id="107" dur="1000"/>
                                        <p:tgtEl>
                                          <p:spTgt spid="2460"/>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471"/>
                                        </p:tgtEl>
                                        <p:attrNameLst>
                                          <p:attrName>style.visibility</p:attrName>
                                        </p:attrNameLst>
                                      </p:cBhvr>
                                      <p:to>
                                        <p:strVal val="visible"/>
                                      </p:to>
                                    </p:set>
                                    <p:animEffect transition="in" filter="fade">
                                      <p:cBhvr>
                                        <p:cTn id="112" dur="1000"/>
                                        <p:tgtEl>
                                          <p:spTgt spid="247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486"/>
                                        </p:tgtEl>
                                        <p:attrNameLst>
                                          <p:attrName>style.visibility</p:attrName>
                                        </p:attrNameLst>
                                      </p:cBhvr>
                                      <p:to>
                                        <p:strVal val="visible"/>
                                      </p:to>
                                    </p:set>
                                    <p:animEffect transition="in" filter="fade">
                                      <p:cBhvr>
                                        <p:cTn id="117" dur="1000"/>
                                        <p:tgtEl>
                                          <p:spTgt spid="2486"/>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499"/>
                                        </p:tgtEl>
                                        <p:attrNameLst>
                                          <p:attrName>style.visibility</p:attrName>
                                        </p:attrNameLst>
                                      </p:cBhvr>
                                      <p:to>
                                        <p:strVal val="visible"/>
                                      </p:to>
                                    </p:set>
                                    <p:animEffect transition="in" filter="fade">
                                      <p:cBhvr>
                                        <p:cTn id="122" dur="1000"/>
                                        <p:tgtEl>
                                          <p:spTgt spid="2499"/>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456"/>
                                        </p:tgtEl>
                                        <p:attrNameLst>
                                          <p:attrName>style.visibility</p:attrName>
                                        </p:attrNameLst>
                                      </p:cBhvr>
                                      <p:to>
                                        <p:strVal val="visible"/>
                                      </p:to>
                                    </p:set>
                                    <p:animEffect transition="in" filter="fade">
                                      <p:cBhvr>
                                        <p:cTn id="127" dur="1000"/>
                                        <p:tgtEl>
                                          <p:spTgt spid="2456"/>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2472"/>
                                        </p:tgtEl>
                                        <p:attrNameLst>
                                          <p:attrName>style.visibility</p:attrName>
                                        </p:attrNameLst>
                                      </p:cBhvr>
                                      <p:to>
                                        <p:strVal val="visible"/>
                                      </p:to>
                                    </p:set>
                                    <p:animEffect transition="in" filter="fade">
                                      <p:cBhvr>
                                        <p:cTn id="132" dur="1000"/>
                                        <p:tgtEl>
                                          <p:spTgt spid="2472"/>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2474"/>
                                        </p:tgtEl>
                                        <p:attrNameLst>
                                          <p:attrName>style.visibility</p:attrName>
                                        </p:attrNameLst>
                                      </p:cBhvr>
                                      <p:to>
                                        <p:strVal val="visible"/>
                                      </p:to>
                                    </p:set>
                                    <p:animEffect transition="in" filter="fade">
                                      <p:cBhvr>
                                        <p:cTn id="137" dur="1000"/>
                                        <p:tgtEl>
                                          <p:spTgt spid="2474"/>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2475"/>
                                        </p:tgtEl>
                                        <p:attrNameLst>
                                          <p:attrName>style.visibility</p:attrName>
                                        </p:attrNameLst>
                                      </p:cBhvr>
                                      <p:to>
                                        <p:strVal val="visible"/>
                                      </p:to>
                                    </p:set>
                                    <p:animEffect transition="in" filter="fade">
                                      <p:cBhvr>
                                        <p:cTn id="142" dur="1000"/>
                                        <p:tgtEl>
                                          <p:spTgt spid="2475"/>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2473"/>
                                        </p:tgtEl>
                                        <p:attrNameLst>
                                          <p:attrName>style.visibility</p:attrName>
                                        </p:attrNameLst>
                                      </p:cBhvr>
                                      <p:to>
                                        <p:strVal val="visible"/>
                                      </p:to>
                                    </p:set>
                                    <p:animEffect transition="in" filter="fade">
                                      <p:cBhvr>
                                        <p:cTn id="147" dur="1000"/>
                                        <p:tgtEl>
                                          <p:spTgt spid="2473"/>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2464"/>
                                        </p:tgtEl>
                                        <p:attrNameLst>
                                          <p:attrName>style.visibility</p:attrName>
                                        </p:attrNameLst>
                                      </p:cBhvr>
                                      <p:to>
                                        <p:strVal val="visible"/>
                                      </p:to>
                                    </p:set>
                                    <p:animEffect transition="in" filter="fade">
                                      <p:cBhvr>
                                        <p:cTn id="152" dur="1000"/>
                                        <p:tgtEl>
                                          <p:spTgt spid="2464"/>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2478"/>
                                        </p:tgtEl>
                                        <p:attrNameLst>
                                          <p:attrName>style.visibility</p:attrName>
                                        </p:attrNameLst>
                                      </p:cBhvr>
                                      <p:to>
                                        <p:strVal val="visible"/>
                                      </p:to>
                                    </p:set>
                                    <p:animEffect transition="in" filter="fade">
                                      <p:cBhvr>
                                        <p:cTn id="157" dur="1000"/>
                                        <p:tgtEl>
                                          <p:spTgt spid="2478"/>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2476"/>
                                        </p:tgtEl>
                                        <p:attrNameLst>
                                          <p:attrName>style.visibility</p:attrName>
                                        </p:attrNameLst>
                                      </p:cBhvr>
                                      <p:to>
                                        <p:strVal val="visible"/>
                                      </p:to>
                                    </p:set>
                                    <p:animEffect transition="in" filter="fade">
                                      <p:cBhvr>
                                        <p:cTn id="162" dur="1000"/>
                                        <p:tgtEl>
                                          <p:spTgt spid="2476"/>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2483"/>
                                        </p:tgtEl>
                                        <p:attrNameLst>
                                          <p:attrName>style.visibility</p:attrName>
                                        </p:attrNameLst>
                                      </p:cBhvr>
                                      <p:to>
                                        <p:strVal val="visible"/>
                                      </p:to>
                                    </p:set>
                                    <p:animEffect transition="in" filter="fade">
                                      <p:cBhvr>
                                        <p:cTn id="167" dur="1000"/>
                                        <p:tgtEl>
                                          <p:spTgt spid="2483"/>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2500"/>
                                        </p:tgtEl>
                                        <p:attrNameLst>
                                          <p:attrName>style.visibility</p:attrName>
                                        </p:attrNameLst>
                                      </p:cBhvr>
                                      <p:to>
                                        <p:strVal val="visible"/>
                                      </p:to>
                                    </p:set>
                                    <p:animEffect transition="in" filter="fade">
                                      <p:cBhvr>
                                        <p:cTn id="172" dur="1000"/>
                                        <p:tgtEl>
                                          <p:spTgt spid="2500"/>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2465"/>
                                        </p:tgtEl>
                                        <p:attrNameLst>
                                          <p:attrName>style.visibility</p:attrName>
                                        </p:attrNameLst>
                                      </p:cBhvr>
                                      <p:to>
                                        <p:strVal val="visible"/>
                                      </p:to>
                                    </p:set>
                                    <p:animEffect transition="in" filter="fade">
                                      <p:cBhvr>
                                        <p:cTn id="177" dur="1000"/>
                                        <p:tgtEl>
                                          <p:spTgt spid="2465"/>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2479"/>
                                        </p:tgtEl>
                                        <p:attrNameLst>
                                          <p:attrName>style.visibility</p:attrName>
                                        </p:attrNameLst>
                                      </p:cBhvr>
                                      <p:to>
                                        <p:strVal val="visible"/>
                                      </p:to>
                                    </p:set>
                                    <p:animEffect transition="in" filter="fade">
                                      <p:cBhvr>
                                        <p:cTn id="182" dur="1000"/>
                                        <p:tgtEl>
                                          <p:spTgt spid="2479"/>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2477"/>
                                        </p:tgtEl>
                                        <p:attrNameLst>
                                          <p:attrName>style.visibility</p:attrName>
                                        </p:attrNameLst>
                                      </p:cBhvr>
                                      <p:to>
                                        <p:strVal val="visible"/>
                                      </p:to>
                                    </p:set>
                                    <p:animEffect transition="in" filter="fade">
                                      <p:cBhvr>
                                        <p:cTn id="187" dur="1000"/>
                                        <p:tgtEl>
                                          <p:spTgt spid="2477"/>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2485"/>
                                        </p:tgtEl>
                                        <p:attrNameLst>
                                          <p:attrName>style.visibility</p:attrName>
                                        </p:attrNameLst>
                                      </p:cBhvr>
                                      <p:to>
                                        <p:strVal val="visible"/>
                                      </p:to>
                                    </p:set>
                                    <p:animEffect transition="in" filter="fade">
                                      <p:cBhvr>
                                        <p:cTn id="192" dur="1000"/>
                                        <p:tgtEl>
                                          <p:spTgt spid="2485"/>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2501"/>
                                        </p:tgtEl>
                                        <p:attrNameLst>
                                          <p:attrName>style.visibility</p:attrName>
                                        </p:attrNameLst>
                                      </p:cBhvr>
                                      <p:to>
                                        <p:strVal val="visible"/>
                                      </p:to>
                                    </p:set>
                                    <p:animEffect transition="in" filter="fade">
                                      <p:cBhvr>
                                        <p:cTn id="197" dur="1000"/>
                                        <p:tgtEl>
                                          <p:spTgt spid="2501"/>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2466"/>
                                        </p:tgtEl>
                                        <p:attrNameLst>
                                          <p:attrName>style.visibility</p:attrName>
                                        </p:attrNameLst>
                                      </p:cBhvr>
                                      <p:to>
                                        <p:strVal val="visible"/>
                                      </p:to>
                                    </p:set>
                                    <p:animEffect transition="in" filter="fade">
                                      <p:cBhvr>
                                        <p:cTn id="202" dur="1000"/>
                                        <p:tgtEl>
                                          <p:spTgt spid="2466"/>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2481"/>
                                        </p:tgtEl>
                                        <p:attrNameLst>
                                          <p:attrName>style.visibility</p:attrName>
                                        </p:attrNameLst>
                                      </p:cBhvr>
                                      <p:to>
                                        <p:strVal val="visible"/>
                                      </p:to>
                                    </p:set>
                                    <p:animEffect transition="in" filter="fade">
                                      <p:cBhvr>
                                        <p:cTn id="207" dur="1000"/>
                                        <p:tgtEl>
                                          <p:spTgt spid="2481"/>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2480"/>
                                        </p:tgtEl>
                                        <p:attrNameLst>
                                          <p:attrName>style.visibility</p:attrName>
                                        </p:attrNameLst>
                                      </p:cBhvr>
                                      <p:to>
                                        <p:strVal val="visible"/>
                                      </p:to>
                                    </p:set>
                                    <p:animEffect transition="in" filter="fade">
                                      <p:cBhvr>
                                        <p:cTn id="212" dur="1000"/>
                                        <p:tgtEl>
                                          <p:spTgt spid="2480"/>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nodeType="clickEffect">
                                  <p:stCondLst>
                                    <p:cond delay="0"/>
                                  </p:stCondLst>
                                  <p:childTnLst>
                                    <p:set>
                                      <p:cBhvr>
                                        <p:cTn id="216" dur="1" fill="hold">
                                          <p:stCondLst>
                                            <p:cond delay="0"/>
                                          </p:stCondLst>
                                        </p:cTn>
                                        <p:tgtEl>
                                          <p:spTgt spid="2487"/>
                                        </p:tgtEl>
                                        <p:attrNameLst>
                                          <p:attrName>style.visibility</p:attrName>
                                        </p:attrNameLst>
                                      </p:cBhvr>
                                      <p:to>
                                        <p:strVal val="visible"/>
                                      </p:to>
                                    </p:set>
                                    <p:animEffect transition="in" filter="fade">
                                      <p:cBhvr>
                                        <p:cTn id="217" dur="1000"/>
                                        <p:tgtEl>
                                          <p:spTgt spid="2487"/>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2502"/>
                                        </p:tgtEl>
                                        <p:attrNameLst>
                                          <p:attrName>style.visibility</p:attrName>
                                        </p:attrNameLst>
                                      </p:cBhvr>
                                      <p:to>
                                        <p:strVal val="visible"/>
                                      </p:to>
                                    </p:set>
                                    <p:animEffect transition="in" filter="fade">
                                      <p:cBhvr>
                                        <p:cTn id="222" dur="1000"/>
                                        <p:tgtEl>
                                          <p:spTgt spid="2502"/>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nodeType="clickEffect">
                                  <p:stCondLst>
                                    <p:cond delay="0"/>
                                  </p:stCondLst>
                                  <p:childTnLst>
                                    <p:set>
                                      <p:cBhvr>
                                        <p:cTn id="226" dur="1" fill="hold">
                                          <p:stCondLst>
                                            <p:cond delay="0"/>
                                          </p:stCondLst>
                                        </p:cTn>
                                        <p:tgtEl>
                                          <p:spTgt spid="2491"/>
                                        </p:tgtEl>
                                        <p:attrNameLst>
                                          <p:attrName>style.visibility</p:attrName>
                                        </p:attrNameLst>
                                      </p:cBhvr>
                                      <p:to>
                                        <p:strVal val="visible"/>
                                      </p:to>
                                    </p:set>
                                    <p:animEffect transition="in" filter="fade">
                                      <p:cBhvr>
                                        <p:cTn id="227" dur="1000"/>
                                        <p:tgtEl>
                                          <p:spTgt spid="2491"/>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nodeType="clickEffect">
                                  <p:stCondLst>
                                    <p:cond delay="0"/>
                                  </p:stCondLst>
                                  <p:childTnLst>
                                    <p:set>
                                      <p:cBhvr>
                                        <p:cTn id="231" dur="1" fill="hold">
                                          <p:stCondLst>
                                            <p:cond delay="0"/>
                                          </p:stCondLst>
                                        </p:cTn>
                                        <p:tgtEl>
                                          <p:spTgt spid="2495"/>
                                        </p:tgtEl>
                                        <p:attrNameLst>
                                          <p:attrName>style.visibility</p:attrName>
                                        </p:attrNameLst>
                                      </p:cBhvr>
                                      <p:to>
                                        <p:strVal val="visible"/>
                                      </p:to>
                                    </p:set>
                                    <p:animEffect transition="in" filter="fade">
                                      <p:cBhvr>
                                        <p:cTn id="232" dur="1000"/>
                                        <p:tgtEl>
                                          <p:spTgt spid="2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515"/>
        <p:cNvGrpSpPr/>
        <p:nvPr/>
      </p:nvGrpSpPr>
      <p:grpSpPr>
        <a:xfrm>
          <a:off x="0" y="0"/>
          <a:ext cx="0" cy="0"/>
          <a:chOff x="0" y="0"/>
          <a:chExt cx="0" cy="0"/>
        </a:xfrm>
      </p:grpSpPr>
      <p:cxnSp>
        <p:nvCxnSpPr>
          <p:cNvPr id="2516" name="Google Shape;2516;p112"/>
          <p:cNvCxnSpPr/>
          <p:nvPr/>
        </p:nvCxnSpPr>
        <p:spPr>
          <a:xfrm rot="10800000" flipH="1">
            <a:off x="1654225" y="1084875"/>
            <a:ext cx="18600" cy="3366600"/>
          </a:xfrm>
          <a:prstGeom prst="straightConnector1">
            <a:avLst/>
          </a:prstGeom>
          <a:noFill/>
          <a:ln w="28575" cap="flat" cmpd="sng">
            <a:solidFill>
              <a:schemeClr val="dk2"/>
            </a:solidFill>
            <a:prstDash val="solid"/>
            <a:round/>
            <a:headEnd type="none" w="med" len="med"/>
            <a:tailEnd type="triangle" w="med" len="med"/>
          </a:ln>
        </p:spPr>
      </p:cxnSp>
      <p:cxnSp>
        <p:nvCxnSpPr>
          <p:cNvPr id="2517" name="Google Shape;2517;p112"/>
          <p:cNvCxnSpPr/>
          <p:nvPr/>
        </p:nvCxnSpPr>
        <p:spPr>
          <a:xfrm>
            <a:off x="1654225" y="4451475"/>
            <a:ext cx="4947000" cy="28200"/>
          </a:xfrm>
          <a:prstGeom prst="straightConnector1">
            <a:avLst/>
          </a:prstGeom>
          <a:noFill/>
          <a:ln w="28575" cap="flat" cmpd="sng">
            <a:solidFill>
              <a:schemeClr val="dk2"/>
            </a:solidFill>
            <a:prstDash val="solid"/>
            <a:round/>
            <a:headEnd type="none" w="med" len="med"/>
            <a:tailEnd type="triangle" w="med" len="med"/>
          </a:ln>
        </p:spPr>
      </p:cxnSp>
      <p:cxnSp>
        <p:nvCxnSpPr>
          <p:cNvPr id="2518" name="Google Shape;2518;p112"/>
          <p:cNvCxnSpPr/>
          <p:nvPr/>
        </p:nvCxnSpPr>
        <p:spPr>
          <a:xfrm>
            <a:off x="2010650" y="1393425"/>
            <a:ext cx="3918300" cy="2730900"/>
          </a:xfrm>
          <a:prstGeom prst="straightConnector1">
            <a:avLst/>
          </a:prstGeom>
          <a:noFill/>
          <a:ln w="38100" cap="flat" cmpd="sng">
            <a:solidFill>
              <a:srgbClr val="FF0000"/>
            </a:solidFill>
            <a:prstDash val="solid"/>
            <a:round/>
            <a:headEnd type="none" w="med" len="med"/>
            <a:tailEnd type="none" w="med" len="med"/>
          </a:ln>
        </p:spPr>
      </p:cxnSp>
      <p:cxnSp>
        <p:nvCxnSpPr>
          <p:cNvPr id="2519" name="Google Shape;2519;p112"/>
          <p:cNvCxnSpPr>
            <a:endCxn id="2520" idx="1"/>
          </p:cNvCxnSpPr>
          <p:nvPr/>
        </p:nvCxnSpPr>
        <p:spPr>
          <a:xfrm rot="10800000" flipH="1">
            <a:off x="2076175" y="1079175"/>
            <a:ext cx="3301200" cy="3016800"/>
          </a:xfrm>
          <a:prstGeom prst="straightConnector1">
            <a:avLst/>
          </a:prstGeom>
          <a:noFill/>
          <a:ln w="38100" cap="flat" cmpd="sng">
            <a:solidFill>
              <a:srgbClr val="0000CC"/>
            </a:solidFill>
            <a:prstDash val="solid"/>
            <a:round/>
            <a:headEnd type="none" w="med" len="med"/>
            <a:tailEnd type="none" w="med" len="med"/>
          </a:ln>
        </p:spPr>
      </p:cxnSp>
      <p:sp>
        <p:nvSpPr>
          <p:cNvPr id="2521" name="Google Shape;2521;p112"/>
          <p:cNvSpPr txBox="1"/>
          <p:nvPr/>
        </p:nvSpPr>
        <p:spPr>
          <a:xfrm>
            <a:off x="5923425" y="394312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Muli"/>
                <a:ea typeface="Muli"/>
                <a:cs typeface="Muli"/>
                <a:sym typeface="Muli"/>
              </a:rPr>
              <a:t>D</a:t>
            </a:r>
            <a:endParaRPr b="1">
              <a:solidFill>
                <a:srgbClr val="FF0000"/>
              </a:solidFill>
              <a:latin typeface="Muli"/>
              <a:ea typeface="Muli"/>
              <a:cs typeface="Muli"/>
              <a:sym typeface="Muli"/>
            </a:endParaRPr>
          </a:p>
        </p:txBody>
      </p:sp>
      <p:sp>
        <p:nvSpPr>
          <p:cNvPr id="2520" name="Google Shape;2520;p112"/>
          <p:cNvSpPr txBox="1"/>
          <p:nvPr/>
        </p:nvSpPr>
        <p:spPr>
          <a:xfrm>
            <a:off x="5377375" y="87907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CC"/>
                </a:solidFill>
                <a:latin typeface="Muli"/>
                <a:ea typeface="Muli"/>
                <a:cs typeface="Muli"/>
                <a:sym typeface="Muli"/>
              </a:rPr>
              <a:t>S</a:t>
            </a:r>
            <a:endParaRPr b="1">
              <a:solidFill>
                <a:srgbClr val="0000CC"/>
              </a:solidFill>
              <a:latin typeface="Muli"/>
              <a:ea typeface="Muli"/>
              <a:cs typeface="Muli"/>
              <a:sym typeface="Muli"/>
            </a:endParaRPr>
          </a:p>
        </p:txBody>
      </p:sp>
      <p:sp>
        <p:nvSpPr>
          <p:cNvPr id="2522" name="Google Shape;2522;p112"/>
          <p:cNvSpPr txBox="1"/>
          <p:nvPr/>
        </p:nvSpPr>
        <p:spPr>
          <a:xfrm>
            <a:off x="1442950" y="433732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O</a:t>
            </a:r>
            <a:endParaRPr b="1">
              <a:solidFill>
                <a:srgbClr val="666666"/>
              </a:solidFill>
              <a:latin typeface="Muli"/>
              <a:ea typeface="Muli"/>
              <a:cs typeface="Muli"/>
              <a:sym typeface="Muli"/>
            </a:endParaRPr>
          </a:p>
        </p:txBody>
      </p:sp>
      <p:sp>
        <p:nvSpPr>
          <p:cNvPr id="2523" name="Google Shape;2523;p112"/>
          <p:cNvSpPr txBox="1"/>
          <p:nvPr/>
        </p:nvSpPr>
        <p:spPr>
          <a:xfrm>
            <a:off x="6486350" y="4479675"/>
            <a:ext cx="250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Quantity </a:t>
            </a:r>
            <a:endParaRPr b="1">
              <a:solidFill>
                <a:srgbClr val="666666"/>
              </a:solidFill>
              <a:latin typeface="Muli"/>
              <a:ea typeface="Muli"/>
              <a:cs typeface="Muli"/>
              <a:sym typeface="Muli"/>
            </a:endParaRPr>
          </a:p>
        </p:txBody>
      </p:sp>
      <p:sp>
        <p:nvSpPr>
          <p:cNvPr id="2524" name="Google Shape;2524;p112"/>
          <p:cNvSpPr txBox="1"/>
          <p:nvPr/>
        </p:nvSpPr>
        <p:spPr>
          <a:xfrm>
            <a:off x="1103125" y="879075"/>
            <a:ext cx="117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Price</a:t>
            </a:r>
            <a:endParaRPr b="1">
              <a:solidFill>
                <a:srgbClr val="666666"/>
              </a:solidFill>
              <a:latin typeface="Muli"/>
              <a:ea typeface="Muli"/>
              <a:cs typeface="Muli"/>
              <a:sym typeface="Muli"/>
            </a:endParaRPr>
          </a:p>
        </p:txBody>
      </p:sp>
      <p:sp>
        <p:nvSpPr>
          <p:cNvPr id="2525" name="Google Shape;2525;p112"/>
          <p:cNvSpPr txBox="1"/>
          <p:nvPr/>
        </p:nvSpPr>
        <p:spPr>
          <a:xfrm>
            <a:off x="3603575" y="2206150"/>
            <a:ext cx="2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E </a:t>
            </a:r>
            <a:endParaRPr b="1">
              <a:solidFill>
                <a:srgbClr val="666666"/>
              </a:solidFill>
              <a:latin typeface="Muli"/>
              <a:ea typeface="Muli"/>
              <a:cs typeface="Muli"/>
              <a:sym typeface="Muli"/>
            </a:endParaRPr>
          </a:p>
        </p:txBody>
      </p:sp>
      <p:cxnSp>
        <p:nvCxnSpPr>
          <p:cNvPr id="2526" name="Google Shape;2526;p112"/>
          <p:cNvCxnSpPr/>
          <p:nvPr/>
        </p:nvCxnSpPr>
        <p:spPr>
          <a:xfrm rot="10800000" flipH="1">
            <a:off x="1676825" y="2606350"/>
            <a:ext cx="2076300" cy="12000"/>
          </a:xfrm>
          <a:prstGeom prst="straightConnector1">
            <a:avLst/>
          </a:prstGeom>
          <a:noFill/>
          <a:ln w="38100" cap="flat" cmpd="sng">
            <a:solidFill>
              <a:srgbClr val="FF0066"/>
            </a:solidFill>
            <a:prstDash val="lgDash"/>
            <a:round/>
            <a:headEnd type="none" w="med" len="med"/>
            <a:tailEnd type="none" w="med" len="med"/>
          </a:ln>
        </p:spPr>
      </p:cxnSp>
      <p:cxnSp>
        <p:nvCxnSpPr>
          <p:cNvPr id="2527" name="Google Shape;2527;p112"/>
          <p:cNvCxnSpPr/>
          <p:nvPr/>
        </p:nvCxnSpPr>
        <p:spPr>
          <a:xfrm>
            <a:off x="3751325" y="2571750"/>
            <a:ext cx="17400" cy="1879800"/>
          </a:xfrm>
          <a:prstGeom prst="straightConnector1">
            <a:avLst/>
          </a:prstGeom>
          <a:noFill/>
          <a:ln w="38100" cap="flat" cmpd="sng">
            <a:solidFill>
              <a:srgbClr val="FF0066"/>
            </a:solidFill>
            <a:prstDash val="lgDash"/>
            <a:round/>
            <a:headEnd type="none" w="med" len="med"/>
            <a:tailEnd type="none" w="med" len="med"/>
          </a:ln>
        </p:spPr>
      </p:cxnSp>
      <p:sp>
        <p:nvSpPr>
          <p:cNvPr id="2528" name="Google Shape;2528;p112"/>
          <p:cNvSpPr/>
          <p:nvPr/>
        </p:nvSpPr>
        <p:spPr>
          <a:xfrm>
            <a:off x="3685975" y="25063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12"/>
          <p:cNvSpPr txBox="1"/>
          <p:nvPr/>
        </p:nvSpPr>
        <p:spPr>
          <a:xfrm>
            <a:off x="1345525" y="2454413"/>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66"/>
                </a:solidFill>
                <a:latin typeface="Muli"/>
                <a:ea typeface="Muli"/>
                <a:cs typeface="Muli"/>
                <a:sym typeface="Muli"/>
              </a:rPr>
              <a:t>P</a:t>
            </a:r>
            <a:endParaRPr b="1">
              <a:solidFill>
                <a:srgbClr val="FF0066"/>
              </a:solidFill>
              <a:latin typeface="Muli"/>
              <a:ea typeface="Muli"/>
              <a:cs typeface="Muli"/>
              <a:sym typeface="Muli"/>
            </a:endParaRPr>
          </a:p>
        </p:txBody>
      </p:sp>
      <p:sp>
        <p:nvSpPr>
          <p:cNvPr id="2530" name="Google Shape;2530;p112"/>
          <p:cNvSpPr txBox="1"/>
          <p:nvPr/>
        </p:nvSpPr>
        <p:spPr>
          <a:xfrm>
            <a:off x="3596375" y="4479663"/>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66"/>
                </a:solidFill>
                <a:latin typeface="Muli"/>
                <a:ea typeface="Muli"/>
                <a:cs typeface="Muli"/>
                <a:sym typeface="Muli"/>
              </a:rPr>
              <a:t>Q</a:t>
            </a:r>
            <a:endParaRPr b="1">
              <a:solidFill>
                <a:srgbClr val="FF0066"/>
              </a:solidFill>
              <a:latin typeface="Muli"/>
              <a:ea typeface="Muli"/>
              <a:cs typeface="Muli"/>
              <a:sym typeface="Muli"/>
            </a:endParaRPr>
          </a:p>
        </p:txBody>
      </p:sp>
      <p:sp>
        <p:nvSpPr>
          <p:cNvPr id="2531" name="Google Shape;2531;p112"/>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4000" b="1" u="sng">
                <a:solidFill>
                  <a:srgbClr val="008000"/>
                </a:solidFill>
              </a:rPr>
              <a:t>Market Equilibrium</a:t>
            </a:r>
            <a:endParaRPr sz="4000" b="1" u="sng">
              <a:solidFill>
                <a:srgbClr val="008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8"/>
                                        </p:tgtEl>
                                        <p:attrNameLst>
                                          <p:attrName>style.visibility</p:attrName>
                                        </p:attrNameLst>
                                      </p:cBhvr>
                                      <p:to>
                                        <p:strVal val="visible"/>
                                      </p:to>
                                    </p:set>
                                    <p:animEffect transition="in" filter="fade">
                                      <p:cBhvr>
                                        <p:cTn id="7" dur="1000"/>
                                        <p:tgtEl>
                                          <p:spTgt spid="25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21"/>
                                        </p:tgtEl>
                                        <p:attrNameLst>
                                          <p:attrName>style.visibility</p:attrName>
                                        </p:attrNameLst>
                                      </p:cBhvr>
                                      <p:to>
                                        <p:strVal val="visible"/>
                                      </p:to>
                                    </p:set>
                                    <p:animEffect transition="in" filter="fade">
                                      <p:cBhvr>
                                        <p:cTn id="12" dur="1000"/>
                                        <p:tgtEl>
                                          <p:spTgt spid="25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19"/>
                                        </p:tgtEl>
                                        <p:attrNameLst>
                                          <p:attrName>style.visibility</p:attrName>
                                        </p:attrNameLst>
                                      </p:cBhvr>
                                      <p:to>
                                        <p:strVal val="visible"/>
                                      </p:to>
                                    </p:set>
                                    <p:animEffect transition="in" filter="fade">
                                      <p:cBhvr>
                                        <p:cTn id="17" dur="1000"/>
                                        <p:tgtEl>
                                          <p:spTgt spid="25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20"/>
                                        </p:tgtEl>
                                        <p:attrNameLst>
                                          <p:attrName>style.visibility</p:attrName>
                                        </p:attrNameLst>
                                      </p:cBhvr>
                                      <p:to>
                                        <p:strVal val="visible"/>
                                      </p:to>
                                    </p:set>
                                    <p:animEffect transition="in" filter="fade">
                                      <p:cBhvr>
                                        <p:cTn id="22" dur="1000"/>
                                        <p:tgtEl>
                                          <p:spTgt spid="25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28"/>
                                        </p:tgtEl>
                                        <p:attrNameLst>
                                          <p:attrName>style.visibility</p:attrName>
                                        </p:attrNameLst>
                                      </p:cBhvr>
                                      <p:to>
                                        <p:strVal val="visible"/>
                                      </p:to>
                                    </p:set>
                                    <p:animEffect transition="in" filter="fade">
                                      <p:cBhvr>
                                        <p:cTn id="27" dur="1000"/>
                                        <p:tgtEl>
                                          <p:spTgt spid="25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25"/>
                                        </p:tgtEl>
                                        <p:attrNameLst>
                                          <p:attrName>style.visibility</p:attrName>
                                        </p:attrNameLst>
                                      </p:cBhvr>
                                      <p:to>
                                        <p:strVal val="visible"/>
                                      </p:to>
                                    </p:set>
                                    <p:animEffect transition="in" filter="fade">
                                      <p:cBhvr>
                                        <p:cTn id="32" dur="1000"/>
                                        <p:tgtEl>
                                          <p:spTgt spid="25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26"/>
                                        </p:tgtEl>
                                        <p:attrNameLst>
                                          <p:attrName>style.visibility</p:attrName>
                                        </p:attrNameLst>
                                      </p:cBhvr>
                                      <p:to>
                                        <p:strVal val="visible"/>
                                      </p:to>
                                    </p:set>
                                    <p:animEffect transition="in" filter="fade">
                                      <p:cBhvr>
                                        <p:cTn id="37" dur="1000"/>
                                        <p:tgtEl>
                                          <p:spTgt spid="252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29"/>
                                        </p:tgtEl>
                                        <p:attrNameLst>
                                          <p:attrName>style.visibility</p:attrName>
                                        </p:attrNameLst>
                                      </p:cBhvr>
                                      <p:to>
                                        <p:strVal val="visible"/>
                                      </p:to>
                                    </p:set>
                                    <p:animEffect transition="in" filter="fade">
                                      <p:cBhvr>
                                        <p:cTn id="42" dur="1000"/>
                                        <p:tgtEl>
                                          <p:spTgt spid="25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27"/>
                                        </p:tgtEl>
                                        <p:attrNameLst>
                                          <p:attrName>style.visibility</p:attrName>
                                        </p:attrNameLst>
                                      </p:cBhvr>
                                      <p:to>
                                        <p:strVal val="visible"/>
                                      </p:to>
                                    </p:set>
                                    <p:animEffect transition="in" filter="fade">
                                      <p:cBhvr>
                                        <p:cTn id="47" dur="1000"/>
                                        <p:tgtEl>
                                          <p:spTgt spid="252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30"/>
                                        </p:tgtEl>
                                        <p:attrNameLst>
                                          <p:attrName>style.visibility</p:attrName>
                                        </p:attrNameLst>
                                      </p:cBhvr>
                                      <p:to>
                                        <p:strVal val="visible"/>
                                      </p:to>
                                    </p:set>
                                    <p:animEffect transition="in" filter="fade">
                                      <p:cBhvr>
                                        <p:cTn id="52" dur="1000"/>
                                        <p:tgtEl>
                                          <p:spTgt spid="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536"/>
        <p:cNvGrpSpPr/>
        <p:nvPr/>
      </p:nvGrpSpPr>
      <p:grpSpPr>
        <a:xfrm>
          <a:off x="0" y="0"/>
          <a:ext cx="0" cy="0"/>
          <a:chOff x="0" y="0"/>
          <a:chExt cx="0" cy="0"/>
        </a:xfrm>
      </p:grpSpPr>
      <p:sp>
        <p:nvSpPr>
          <p:cNvPr id="2537" name="Google Shape;2537;p113"/>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4000" b="1" u="sng">
                <a:solidFill>
                  <a:srgbClr val="008000"/>
                </a:solidFill>
              </a:rPr>
              <a:t>Market Equilibrium</a:t>
            </a:r>
            <a:endParaRPr sz="4000" b="1" u="sng">
              <a:solidFill>
                <a:srgbClr val="008000"/>
              </a:solidFill>
            </a:endParaRPr>
          </a:p>
        </p:txBody>
      </p:sp>
      <p:sp>
        <p:nvSpPr>
          <p:cNvPr id="2538" name="Google Shape;2538;p113"/>
          <p:cNvSpPr txBox="1"/>
          <p:nvPr/>
        </p:nvSpPr>
        <p:spPr>
          <a:xfrm>
            <a:off x="76200" y="1030050"/>
            <a:ext cx="8991600" cy="3388200"/>
          </a:xfrm>
          <a:prstGeom prst="rect">
            <a:avLst/>
          </a:prstGeom>
          <a:noFill/>
          <a:ln>
            <a:noFill/>
          </a:ln>
        </p:spPr>
        <p:txBody>
          <a:bodyPr spcFirstLastPara="1" wrap="square" lIns="91425" tIns="45700" rIns="91425" bIns="45700" anchor="t" anchorCtr="0">
            <a:noAutofit/>
          </a:bodyPr>
          <a:lstStyle/>
          <a:p>
            <a:pPr marL="457200" lvl="0" indent="-406400" algn="l" rtl="0">
              <a:lnSpc>
                <a:spcPct val="115000"/>
              </a:lnSpc>
              <a:spcBef>
                <a:spcPts val="800"/>
              </a:spcBef>
              <a:spcAft>
                <a:spcPts val="0"/>
              </a:spcAft>
              <a:buClr>
                <a:schemeClr val="dk1"/>
              </a:buClr>
              <a:buSzPts val="2800"/>
              <a:buFont typeface="Muli"/>
              <a:buChar char="•"/>
            </a:pPr>
            <a:r>
              <a:rPr lang="en" sz="2800" b="1">
                <a:solidFill>
                  <a:schemeClr val="dk1"/>
                </a:solidFill>
                <a:latin typeface="Muli"/>
                <a:ea typeface="Muli"/>
                <a:cs typeface="Muli"/>
                <a:sym typeface="Muli"/>
              </a:rPr>
              <a:t>Equilibrium Price</a:t>
            </a:r>
            <a:endParaRPr sz="2800" b="1">
              <a:solidFill>
                <a:schemeClr val="dk1"/>
              </a:solidFill>
              <a:latin typeface="Muli"/>
              <a:ea typeface="Muli"/>
              <a:cs typeface="Muli"/>
              <a:sym typeface="Muli"/>
            </a:endParaRPr>
          </a:p>
          <a:p>
            <a:pPr marL="914400" lvl="0" indent="-406400" algn="l" rtl="0">
              <a:lnSpc>
                <a:spcPct val="115000"/>
              </a:lnSpc>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Quantity demanded is equal to quantity supplied.</a:t>
            </a:r>
            <a:endParaRPr sz="2800">
              <a:solidFill>
                <a:schemeClr val="dk1"/>
              </a:solidFill>
              <a:latin typeface="Muli"/>
              <a:ea typeface="Muli"/>
              <a:cs typeface="Muli"/>
              <a:sym typeface="Muli"/>
            </a:endParaRPr>
          </a:p>
          <a:p>
            <a:pPr marL="914400" lvl="0" indent="-406400" algn="l" rtl="0">
              <a:lnSpc>
                <a:spcPct val="115000"/>
              </a:lnSpc>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Price is stable.</a:t>
            </a:r>
            <a:endParaRPr sz="2800">
              <a:solidFill>
                <a:schemeClr val="dk1"/>
              </a:solidFill>
              <a:latin typeface="Muli"/>
              <a:ea typeface="Muli"/>
              <a:cs typeface="Muli"/>
              <a:sym typeface="Muli"/>
            </a:endParaRPr>
          </a:p>
          <a:p>
            <a:pPr marL="914400" lvl="0" indent="-406400" algn="l" rtl="0">
              <a:lnSpc>
                <a:spcPct val="115000"/>
              </a:lnSpc>
              <a:spcBef>
                <a:spcPts val="0"/>
              </a:spcBef>
              <a:spcAft>
                <a:spcPts val="0"/>
              </a:spcAft>
              <a:buClr>
                <a:schemeClr val="dk1"/>
              </a:buClr>
              <a:buSzPts val="2800"/>
              <a:buFont typeface="Muli"/>
              <a:buChar char="-"/>
            </a:pPr>
            <a:r>
              <a:rPr lang="en" sz="2800">
                <a:solidFill>
                  <a:schemeClr val="dk1"/>
                </a:solidFill>
                <a:latin typeface="Muli"/>
                <a:ea typeface="Muli"/>
                <a:cs typeface="Muli"/>
                <a:sym typeface="Muli"/>
              </a:rPr>
              <a:t>The market is in balance because everyone who wants to purchase the good can, and every seller who wants to sell the good can.</a:t>
            </a:r>
            <a:endParaRPr sz="2800">
              <a:solidFill>
                <a:schemeClr val="dk1"/>
              </a:solidFill>
              <a:latin typeface="Muli"/>
              <a:ea typeface="Muli"/>
              <a:cs typeface="Muli"/>
              <a:sym typeface="Muli"/>
            </a:endParaRPr>
          </a:p>
          <a:p>
            <a:pPr marL="914400" lvl="0" indent="0" algn="l" rtl="0">
              <a:lnSpc>
                <a:spcPct val="100000"/>
              </a:lnSpc>
              <a:spcBef>
                <a:spcPts val="0"/>
              </a:spcBef>
              <a:spcAft>
                <a:spcPts val="0"/>
              </a:spcAft>
              <a:buNone/>
            </a:pPr>
            <a:r>
              <a:rPr lang="en" sz="2800">
                <a:solidFill>
                  <a:schemeClr val="dk1"/>
                </a:solidFill>
                <a:latin typeface="Muli"/>
                <a:ea typeface="Muli"/>
                <a:cs typeface="Muli"/>
                <a:sym typeface="Muli"/>
              </a:rPr>
              <a:t>	</a:t>
            </a:r>
            <a:endParaRPr sz="2800">
              <a:solidFill>
                <a:schemeClr val="dk1"/>
              </a:solidFill>
              <a:latin typeface="Muli"/>
              <a:ea typeface="Muli"/>
              <a:cs typeface="Muli"/>
              <a:sym typeface="Muli"/>
            </a:endParaRPr>
          </a:p>
          <a:p>
            <a:pPr marL="914400" lvl="0" indent="0" algn="l" rtl="0">
              <a:lnSpc>
                <a:spcPct val="70000"/>
              </a:lnSpc>
              <a:spcBef>
                <a:spcPts val="0"/>
              </a:spcBef>
              <a:spcAft>
                <a:spcPts val="0"/>
              </a:spcAft>
              <a:buNone/>
            </a:pPr>
            <a:endParaRPr sz="2800">
              <a:solidFill>
                <a:schemeClr val="dk1"/>
              </a:solidFill>
              <a:latin typeface="Muli"/>
              <a:ea typeface="Muli"/>
              <a:cs typeface="Muli"/>
              <a:sym typeface="Muli"/>
            </a:endParaRPr>
          </a:p>
          <a:p>
            <a:pPr marL="0" lvl="0" indent="0" algn="l" rtl="0">
              <a:lnSpc>
                <a:spcPct val="115000"/>
              </a:lnSpc>
              <a:spcBef>
                <a:spcPts val="700"/>
              </a:spcBef>
              <a:spcAft>
                <a:spcPts val="0"/>
              </a:spcAft>
              <a:buNone/>
            </a:pPr>
            <a:endParaRPr sz="2800">
              <a:solidFill>
                <a:schemeClr val="dk1"/>
              </a:solidFill>
              <a:latin typeface="Muli"/>
              <a:ea typeface="Muli"/>
              <a:cs typeface="Muli"/>
              <a:sym typeface="Muli"/>
            </a:endParaRPr>
          </a:p>
          <a:p>
            <a:pPr marL="914400" lvl="0" indent="0" algn="l" rtl="0">
              <a:lnSpc>
                <a:spcPct val="115000"/>
              </a:lnSpc>
              <a:spcBef>
                <a:spcPts val="700"/>
              </a:spcBef>
              <a:spcAft>
                <a:spcPts val="0"/>
              </a:spcAft>
              <a:buNone/>
            </a:pPr>
            <a:endParaRPr sz="2800">
              <a:solidFill>
                <a:schemeClr val="dk1"/>
              </a:solidFill>
              <a:latin typeface="Muli"/>
              <a:ea typeface="Muli"/>
              <a:cs typeface="Muli"/>
              <a:sym typeface="Muli"/>
            </a:endParaRPr>
          </a:p>
          <a:p>
            <a:pPr marL="457200" lvl="0" indent="0" algn="l" rtl="0">
              <a:lnSpc>
                <a:spcPct val="115000"/>
              </a:lnSpc>
              <a:spcBef>
                <a:spcPts val="700"/>
              </a:spcBef>
              <a:spcAft>
                <a:spcPts val="0"/>
              </a:spcAft>
              <a:buNone/>
            </a:pPr>
            <a:endParaRPr sz="2800">
              <a:solidFill>
                <a:schemeClr val="dk1"/>
              </a:solidFill>
              <a:latin typeface="Muli"/>
              <a:ea typeface="Muli"/>
              <a:cs typeface="Muli"/>
              <a:sym typeface="Muli"/>
            </a:endParaRPr>
          </a:p>
          <a:p>
            <a:pPr marL="457200" marR="0" lvl="0" indent="0" algn="l" rtl="0">
              <a:spcBef>
                <a:spcPts val="0"/>
              </a:spcBef>
              <a:spcAft>
                <a:spcPts val="0"/>
              </a:spcAft>
              <a:buNone/>
            </a:pPr>
            <a:endParaRPr sz="2800" b="1">
              <a:solidFill>
                <a:schemeClr val="dk1"/>
              </a:solidFill>
              <a:latin typeface="Muli"/>
              <a:ea typeface="Muli"/>
              <a:cs typeface="Muli"/>
              <a:sym typeface="Muli"/>
            </a:endParaRPr>
          </a:p>
          <a:p>
            <a:pPr marL="457200" lvl="0" indent="0" algn="l" rtl="0">
              <a:lnSpc>
                <a:spcPct val="90000"/>
              </a:lnSpc>
              <a:spcBef>
                <a:spcPts val="600"/>
              </a:spcBef>
              <a:spcAft>
                <a:spcPts val="0"/>
              </a:spcAft>
              <a:buNone/>
            </a:pPr>
            <a:endParaRPr sz="2800">
              <a:solidFill>
                <a:schemeClr val="dk1"/>
              </a:solidFill>
              <a:latin typeface="Muli"/>
              <a:ea typeface="Muli"/>
              <a:cs typeface="Muli"/>
              <a:sym typeface="Muli"/>
            </a:endParaRPr>
          </a:p>
          <a:p>
            <a:pPr marL="457200" marR="0" lvl="0" indent="0" algn="l" rtl="0">
              <a:spcBef>
                <a:spcPts val="0"/>
              </a:spcBef>
              <a:spcAft>
                <a:spcPts val="0"/>
              </a:spcAft>
              <a:buNone/>
            </a:pPr>
            <a:endParaRPr sz="2800" b="1">
              <a:solidFill>
                <a:schemeClr val="dk1"/>
              </a:solidFill>
              <a:latin typeface="Muli"/>
              <a:ea typeface="Muli"/>
              <a:cs typeface="Muli"/>
              <a:sym typeface="Mul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8">
                                            <p:txEl>
                                              <p:pRg st="0" end="0"/>
                                            </p:txEl>
                                          </p:spTgt>
                                        </p:tgtEl>
                                        <p:attrNameLst>
                                          <p:attrName>style.visibility</p:attrName>
                                        </p:attrNameLst>
                                      </p:cBhvr>
                                      <p:to>
                                        <p:strVal val="visible"/>
                                      </p:to>
                                    </p:set>
                                    <p:animEffect transition="in" filter="fade">
                                      <p:cBhvr>
                                        <p:cTn id="7" dur="1000"/>
                                        <p:tgtEl>
                                          <p:spTgt spid="25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38">
                                            <p:txEl>
                                              <p:pRg st="1" end="1"/>
                                            </p:txEl>
                                          </p:spTgt>
                                        </p:tgtEl>
                                        <p:attrNameLst>
                                          <p:attrName>style.visibility</p:attrName>
                                        </p:attrNameLst>
                                      </p:cBhvr>
                                      <p:to>
                                        <p:strVal val="visible"/>
                                      </p:to>
                                    </p:set>
                                    <p:animEffect transition="in" filter="fade">
                                      <p:cBhvr>
                                        <p:cTn id="12" dur="1000"/>
                                        <p:tgtEl>
                                          <p:spTgt spid="25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38">
                                            <p:txEl>
                                              <p:pRg st="2" end="2"/>
                                            </p:txEl>
                                          </p:spTgt>
                                        </p:tgtEl>
                                        <p:attrNameLst>
                                          <p:attrName>style.visibility</p:attrName>
                                        </p:attrNameLst>
                                      </p:cBhvr>
                                      <p:to>
                                        <p:strVal val="visible"/>
                                      </p:to>
                                    </p:set>
                                    <p:animEffect transition="in" filter="fade">
                                      <p:cBhvr>
                                        <p:cTn id="17" dur="1000"/>
                                        <p:tgtEl>
                                          <p:spTgt spid="25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38">
                                            <p:txEl>
                                              <p:pRg st="3" end="3"/>
                                            </p:txEl>
                                          </p:spTgt>
                                        </p:tgtEl>
                                        <p:attrNameLst>
                                          <p:attrName>style.visibility</p:attrName>
                                        </p:attrNameLst>
                                      </p:cBhvr>
                                      <p:to>
                                        <p:strVal val="visible"/>
                                      </p:to>
                                    </p:set>
                                    <p:animEffect transition="in" filter="fade">
                                      <p:cBhvr>
                                        <p:cTn id="22" dur="1000"/>
                                        <p:tgtEl>
                                          <p:spTgt spid="25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38">
                                            <p:txEl>
                                              <p:pRg st="4" end="4"/>
                                            </p:txEl>
                                          </p:spTgt>
                                        </p:tgtEl>
                                        <p:attrNameLst>
                                          <p:attrName>style.visibility</p:attrName>
                                        </p:attrNameLst>
                                      </p:cBhvr>
                                      <p:to>
                                        <p:strVal val="visible"/>
                                      </p:to>
                                    </p:set>
                                    <p:animEffect transition="in" filter="fade">
                                      <p:cBhvr>
                                        <p:cTn id="27" dur="1000"/>
                                        <p:tgtEl>
                                          <p:spTgt spid="253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38">
                                            <p:txEl>
                                              <p:pRg st="5" end="5"/>
                                            </p:txEl>
                                          </p:spTgt>
                                        </p:tgtEl>
                                        <p:attrNameLst>
                                          <p:attrName>style.visibility</p:attrName>
                                        </p:attrNameLst>
                                      </p:cBhvr>
                                      <p:to>
                                        <p:strVal val="visible"/>
                                      </p:to>
                                    </p:set>
                                    <p:animEffect transition="in" filter="fade">
                                      <p:cBhvr>
                                        <p:cTn id="32" dur="1000"/>
                                        <p:tgtEl>
                                          <p:spTgt spid="253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38">
                                            <p:txEl>
                                              <p:pRg st="6" end="6"/>
                                            </p:txEl>
                                          </p:spTgt>
                                        </p:tgtEl>
                                        <p:attrNameLst>
                                          <p:attrName>style.visibility</p:attrName>
                                        </p:attrNameLst>
                                      </p:cBhvr>
                                      <p:to>
                                        <p:strVal val="visible"/>
                                      </p:to>
                                    </p:set>
                                    <p:animEffect transition="in" filter="fade">
                                      <p:cBhvr>
                                        <p:cTn id="37" dur="1000"/>
                                        <p:tgtEl>
                                          <p:spTgt spid="253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38">
                                            <p:txEl>
                                              <p:pRg st="7" end="7"/>
                                            </p:txEl>
                                          </p:spTgt>
                                        </p:tgtEl>
                                        <p:attrNameLst>
                                          <p:attrName>style.visibility</p:attrName>
                                        </p:attrNameLst>
                                      </p:cBhvr>
                                      <p:to>
                                        <p:strVal val="visible"/>
                                      </p:to>
                                    </p:set>
                                    <p:animEffect transition="in" filter="fade">
                                      <p:cBhvr>
                                        <p:cTn id="42" dur="1000"/>
                                        <p:tgtEl>
                                          <p:spTgt spid="253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38">
                                            <p:txEl>
                                              <p:pRg st="8" end="8"/>
                                            </p:txEl>
                                          </p:spTgt>
                                        </p:tgtEl>
                                        <p:attrNameLst>
                                          <p:attrName>style.visibility</p:attrName>
                                        </p:attrNameLst>
                                      </p:cBhvr>
                                      <p:to>
                                        <p:strVal val="visible"/>
                                      </p:to>
                                    </p:set>
                                    <p:animEffect transition="in" filter="fade">
                                      <p:cBhvr>
                                        <p:cTn id="47" dur="1000"/>
                                        <p:tgtEl>
                                          <p:spTgt spid="253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38">
                                            <p:txEl>
                                              <p:pRg st="9" end="9"/>
                                            </p:txEl>
                                          </p:spTgt>
                                        </p:tgtEl>
                                        <p:attrNameLst>
                                          <p:attrName>style.visibility</p:attrName>
                                        </p:attrNameLst>
                                      </p:cBhvr>
                                      <p:to>
                                        <p:strVal val="visible"/>
                                      </p:to>
                                    </p:set>
                                    <p:animEffect transition="in" filter="fade">
                                      <p:cBhvr>
                                        <p:cTn id="52" dur="1000"/>
                                        <p:tgtEl>
                                          <p:spTgt spid="253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38">
                                            <p:txEl>
                                              <p:pRg st="10" end="10"/>
                                            </p:txEl>
                                          </p:spTgt>
                                        </p:tgtEl>
                                        <p:attrNameLst>
                                          <p:attrName>style.visibility</p:attrName>
                                        </p:attrNameLst>
                                      </p:cBhvr>
                                      <p:to>
                                        <p:strVal val="visible"/>
                                      </p:to>
                                    </p:set>
                                    <p:animEffect transition="in" filter="fade">
                                      <p:cBhvr>
                                        <p:cTn id="57" dur="1000"/>
                                        <p:tgtEl>
                                          <p:spTgt spid="2538">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538">
                                            <p:txEl>
                                              <p:pRg st="11" end="11"/>
                                            </p:txEl>
                                          </p:spTgt>
                                        </p:tgtEl>
                                        <p:attrNameLst>
                                          <p:attrName>style.visibility</p:attrName>
                                        </p:attrNameLst>
                                      </p:cBhvr>
                                      <p:to>
                                        <p:strVal val="visible"/>
                                      </p:to>
                                    </p:set>
                                    <p:animEffect transition="in" filter="fade">
                                      <p:cBhvr>
                                        <p:cTn id="62" dur="1000"/>
                                        <p:tgtEl>
                                          <p:spTgt spid="253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542"/>
        <p:cNvGrpSpPr/>
        <p:nvPr/>
      </p:nvGrpSpPr>
      <p:grpSpPr>
        <a:xfrm>
          <a:off x="0" y="0"/>
          <a:ext cx="0" cy="0"/>
          <a:chOff x="0" y="0"/>
          <a:chExt cx="0" cy="0"/>
        </a:xfrm>
      </p:grpSpPr>
      <p:pic>
        <p:nvPicPr>
          <p:cNvPr id="2543" name="Google Shape;2543;p114"/>
          <p:cNvPicPr preferRelativeResize="0"/>
          <p:nvPr/>
        </p:nvPicPr>
        <p:blipFill rotWithShape="1">
          <a:blip r:embed="rId3">
            <a:alphaModFix/>
          </a:blip>
          <a:srcRect l="26337" r="11252"/>
          <a:stretch/>
        </p:blipFill>
        <p:spPr>
          <a:xfrm>
            <a:off x="142725" y="228600"/>
            <a:ext cx="2324726" cy="4838701"/>
          </a:xfrm>
          <a:prstGeom prst="rect">
            <a:avLst/>
          </a:prstGeom>
          <a:noFill/>
          <a:ln>
            <a:noFill/>
          </a:ln>
        </p:spPr>
      </p:pic>
      <p:sp>
        <p:nvSpPr>
          <p:cNvPr id="2544" name="Google Shape;2544;p114"/>
          <p:cNvSpPr txBox="1"/>
          <p:nvPr/>
        </p:nvSpPr>
        <p:spPr>
          <a:xfrm rot="-718930">
            <a:off x="2789694" y="857211"/>
            <a:ext cx="6087942" cy="61551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rgbClr val="008000"/>
                </a:solidFill>
                <a:latin typeface="Roboto Slab"/>
                <a:ea typeface="Roboto Slab"/>
                <a:cs typeface="Roboto Slab"/>
                <a:sym typeface="Roboto Slab"/>
              </a:rPr>
              <a:t>Can Market be in Disequilibrium?</a:t>
            </a:r>
            <a:endParaRPr sz="2800" b="1">
              <a:solidFill>
                <a:srgbClr val="008000"/>
              </a:solidFill>
              <a:latin typeface="Roboto Slab"/>
              <a:ea typeface="Roboto Slab"/>
              <a:cs typeface="Roboto Slab"/>
              <a:sym typeface="Roboto Slab"/>
            </a:endParaRPr>
          </a:p>
        </p:txBody>
      </p:sp>
      <p:sp>
        <p:nvSpPr>
          <p:cNvPr id="2545" name="Google Shape;2545;p114"/>
          <p:cNvSpPr txBox="1"/>
          <p:nvPr/>
        </p:nvSpPr>
        <p:spPr>
          <a:xfrm rot="-740516">
            <a:off x="1874228" y="1847796"/>
            <a:ext cx="7003659" cy="61568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rgbClr val="F80839"/>
                </a:solidFill>
                <a:latin typeface="Roboto Slab"/>
                <a:ea typeface="Roboto Slab"/>
                <a:cs typeface="Roboto Slab"/>
                <a:sym typeface="Roboto Slab"/>
              </a:rPr>
              <a:t>When can Market be in Disequilibrium?</a:t>
            </a:r>
            <a:endParaRPr sz="2800" b="1">
              <a:solidFill>
                <a:srgbClr val="F80839"/>
              </a:solidFill>
              <a:latin typeface="Roboto Slab"/>
              <a:ea typeface="Roboto Slab"/>
              <a:cs typeface="Roboto Slab"/>
              <a:sym typeface="Roboto Slab"/>
            </a:endParaRPr>
          </a:p>
        </p:txBody>
      </p:sp>
      <p:sp>
        <p:nvSpPr>
          <p:cNvPr id="2546" name="Google Shape;2546;p114"/>
          <p:cNvSpPr txBox="1"/>
          <p:nvPr/>
        </p:nvSpPr>
        <p:spPr>
          <a:xfrm rot="-740516">
            <a:off x="1950428" y="2685996"/>
            <a:ext cx="7003659" cy="61568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rgbClr val="660066"/>
                </a:solidFill>
                <a:latin typeface="Roboto Slab"/>
                <a:ea typeface="Roboto Slab"/>
                <a:cs typeface="Roboto Slab"/>
                <a:sym typeface="Roboto Slab"/>
              </a:rPr>
              <a:t>Market Disequilibrium- Consequences?</a:t>
            </a:r>
            <a:endParaRPr sz="2800" b="1">
              <a:solidFill>
                <a:srgbClr val="660066"/>
              </a:solidFill>
              <a:latin typeface="Roboto Slab"/>
              <a:ea typeface="Roboto Slab"/>
              <a:cs typeface="Roboto Slab"/>
              <a:sym typeface="Roboto Slab"/>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544"/>
                                        </p:tgtEl>
                                        <p:attrNameLst>
                                          <p:attrName>style.visibility</p:attrName>
                                        </p:attrNameLst>
                                      </p:cBhvr>
                                      <p:to>
                                        <p:strVal val="visible"/>
                                      </p:to>
                                    </p:set>
                                    <p:anim calcmode="lin" valueType="num">
                                      <p:cBhvr additive="base">
                                        <p:cTn id="7" dur="1000"/>
                                        <p:tgtEl>
                                          <p:spTgt spid="2544"/>
                                        </p:tgtEl>
                                        <p:attrNameLst>
                                          <p:attrName>ppt_w</p:attrName>
                                        </p:attrNameLst>
                                      </p:cBhvr>
                                      <p:tavLst>
                                        <p:tav tm="0">
                                          <p:val>
                                            <p:strVal val="0"/>
                                          </p:val>
                                        </p:tav>
                                        <p:tav tm="100000">
                                          <p:val>
                                            <p:strVal val="#ppt_w"/>
                                          </p:val>
                                        </p:tav>
                                      </p:tavLst>
                                    </p:anim>
                                    <p:anim calcmode="lin" valueType="num">
                                      <p:cBhvr additive="base">
                                        <p:cTn id="8" dur="1000"/>
                                        <p:tgtEl>
                                          <p:spTgt spid="2544"/>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2545"/>
                                        </p:tgtEl>
                                        <p:attrNameLst>
                                          <p:attrName>style.visibility</p:attrName>
                                        </p:attrNameLst>
                                      </p:cBhvr>
                                      <p:to>
                                        <p:strVal val="visible"/>
                                      </p:to>
                                    </p:set>
                                    <p:anim calcmode="lin" valueType="num">
                                      <p:cBhvr additive="base">
                                        <p:cTn id="13" dur="1000"/>
                                        <p:tgtEl>
                                          <p:spTgt spid="2545"/>
                                        </p:tgtEl>
                                        <p:attrNameLst>
                                          <p:attrName>ppt_w</p:attrName>
                                        </p:attrNameLst>
                                      </p:cBhvr>
                                      <p:tavLst>
                                        <p:tav tm="0">
                                          <p:val>
                                            <p:strVal val="0"/>
                                          </p:val>
                                        </p:tav>
                                        <p:tav tm="100000">
                                          <p:val>
                                            <p:strVal val="#ppt_w"/>
                                          </p:val>
                                        </p:tav>
                                      </p:tavLst>
                                    </p:anim>
                                    <p:anim calcmode="lin" valueType="num">
                                      <p:cBhvr additive="base">
                                        <p:cTn id="14" dur="1000"/>
                                        <p:tgtEl>
                                          <p:spTgt spid="2545"/>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2546"/>
                                        </p:tgtEl>
                                        <p:attrNameLst>
                                          <p:attrName>style.visibility</p:attrName>
                                        </p:attrNameLst>
                                      </p:cBhvr>
                                      <p:to>
                                        <p:strVal val="visible"/>
                                      </p:to>
                                    </p:set>
                                    <p:anim calcmode="lin" valueType="num">
                                      <p:cBhvr additive="base">
                                        <p:cTn id="19" dur="1000"/>
                                        <p:tgtEl>
                                          <p:spTgt spid="2546"/>
                                        </p:tgtEl>
                                        <p:attrNameLst>
                                          <p:attrName>ppt_w</p:attrName>
                                        </p:attrNameLst>
                                      </p:cBhvr>
                                      <p:tavLst>
                                        <p:tav tm="0">
                                          <p:val>
                                            <p:strVal val="0"/>
                                          </p:val>
                                        </p:tav>
                                        <p:tav tm="100000">
                                          <p:val>
                                            <p:strVal val="#ppt_w"/>
                                          </p:val>
                                        </p:tav>
                                      </p:tavLst>
                                    </p:anim>
                                    <p:anim calcmode="lin" valueType="num">
                                      <p:cBhvr additive="base">
                                        <p:cTn id="20" dur="1000"/>
                                        <p:tgtEl>
                                          <p:spTgt spid="254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551"/>
        <p:cNvGrpSpPr/>
        <p:nvPr/>
      </p:nvGrpSpPr>
      <p:grpSpPr>
        <a:xfrm>
          <a:off x="0" y="0"/>
          <a:ext cx="0" cy="0"/>
          <a:chOff x="0" y="0"/>
          <a:chExt cx="0" cy="0"/>
        </a:xfrm>
      </p:grpSpPr>
      <p:cxnSp>
        <p:nvCxnSpPr>
          <p:cNvPr id="2552" name="Google Shape;2552;p115"/>
          <p:cNvCxnSpPr/>
          <p:nvPr/>
        </p:nvCxnSpPr>
        <p:spPr>
          <a:xfrm rot="10800000" flipH="1">
            <a:off x="1654225" y="1084875"/>
            <a:ext cx="18600" cy="3366600"/>
          </a:xfrm>
          <a:prstGeom prst="straightConnector1">
            <a:avLst/>
          </a:prstGeom>
          <a:noFill/>
          <a:ln w="28575" cap="flat" cmpd="sng">
            <a:solidFill>
              <a:schemeClr val="dk2"/>
            </a:solidFill>
            <a:prstDash val="solid"/>
            <a:round/>
            <a:headEnd type="none" w="med" len="med"/>
            <a:tailEnd type="triangle" w="med" len="med"/>
          </a:ln>
        </p:spPr>
      </p:cxnSp>
      <p:cxnSp>
        <p:nvCxnSpPr>
          <p:cNvPr id="2553" name="Google Shape;2553;p115"/>
          <p:cNvCxnSpPr/>
          <p:nvPr/>
        </p:nvCxnSpPr>
        <p:spPr>
          <a:xfrm>
            <a:off x="1654225" y="4451475"/>
            <a:ext cx="4947000" cy="28200"/>
          </a:xfrm>
          <a:prstGeom prst="straightConnector1">
            <a:avLst/>
          </a:prstGeom>
          <a:noFill/>
          <a:ln w="28575" cap="flat" cmpd="sng">
            <a:solidFill>
              <a:schemeClr val="dk2"/>
            </a:solidFill>
            <a:prstDash val="solid"/>
            <a:round/>
            <a:headEnd type="none" w="med" len="med"/>
            <a:tailEnd type="triangle" w="med" len="med"/>
          </a:ln>
        </p:spPr>
      </p:cxnSp>
      <p:cxnSp>
        <p:nvCxnSpPr>
          <p:cNvPr id="2554" name="Google Shape;2554;p115"/>
          <p:cNvCxnSpPr/>
          <p:nvPr/>
        </p:nvCxnSpPr>
        <p:spPr>
          <a:xfrm>
            <a:off x="2010650" y="1393425"/>
            <a:ext cx="3918300" cy="2730900"/>
          </a:xfrm>
          <a:prstGeom prst="straightConnector1">
            <a:avLst/>
          </a:prstGeom>
          <a:noFill/>
          <a:ln w="38100" cap="flat" cmpd="sng">
            <a:solidFill>
              <a:srgbClr val="FF0000"/>
            </a:solidFill>
            <a:prstDash val="solid"/>
            <a:round/>
            <a:headEnd type="none" w="med" len="med"/>
            <a:tailEnd type="none" w="med" len="med"/>
          </a:ln>
        </p:spPr>
      </p:cxnSp>
      <p:cxnSp>
        <p:nvCxnSpPr>
          <p:cNvPr id="2555" name="Google Shape;2555;p115"/>
          <p:cNvCxnSpPr>
            <a:endCxn id="2556" idx="1"/>
          </p:cNvCxnSpPr>
          <p:nvPr/>
        </p:nvCxnSpPr>
        <p:spPr>
          <a:xfrm rot="10800000" flipH="1">
            <a:off x="2076175" y="1079175"/>
            <a:ext cx="3301200" cy="3016800"/>
          </a:xfrm>
          <a:prstGeom prst="straightConnector1">
            <a:avLst/>
          </a:prstGeom>
          <a:noFill/>
          <a:ln w="38100" cap="flat" cmpd="sng">
            <a:solidFill>
              <a:srgbClr val="0000CC"/>
            </a:solidFill>
            <a:prstDash val="solid"/>
            <a:round/>
            <a:headEnd type="none" w="med" len="med"/>
            <a:tailEnd type="none" w="med" len="med"/>
          </a:ln>
        </p:spPr>
      </p:cxnSp>
      <p:sp>
        <p:nvSpPr>
          <p:cNvPr id="2557" name="Google Shape;2557;p115"/>
          <p:cNvSpPr txBox="1"/>
          <p:nvPr/>
        </p:nvSpPr>
        <p:spPr>
          <a:xfrm>
            <a:off x="5923425" y="394312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Muli"/>
                <a:ea typeface="Muli"/>
                <a:cs typeface="Muli"/>
                <a:sym typeface="Muli"/>
              </a:rPr>
              <a:t>D</a:t>
            </a:r>
            <a:endParaRPr b="1">
              <a:solidFill>
                <a:srgbClr val="FF0000"/>
              </a:solidFill>
              <a:latin typeface="Muli"/>
              <a:ea typeface="Muli"/>
              <a:cs typeface="Muli"/>
              <a:sym typeface="Muli"/>
            </a:endParaRPr>
          </a:p>
        </p:txBody>
      </p:sp>
      <p:sp>
        <p:nvSpPr>
          <p:cNvPr id="2556" name="Google Shape;2556;p115"/>
          <p:cNvSpPr txBox="1"/>
          <p:nvPr/>
        </p:nvSpPr>
        <p:spPr>
          <a:xfrm>
            <a:off x="5377375" y="87907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CC"/>
                </a:solidFill>
                <a:latin typeface="Muli"/>
                <a:ea typeface="Muli"/>
                <a:cs typeface="Muli"/>
                <a:sym typeface="Muli"/>
              </a:rPr>
              <a:t>S</a:t>
            </a:r>
            <a:endParaRPr b="1">
              <a:solidFill>
                <a:srgbClr val="0000CC"/>
              </a:solidFill>
              <a:latin typeface="Muli"/>
              <a:ea typeface="Muli"/>
              <a:cs typeface="Muli"/>
              <a:sym typeface="Muli"/>
            </a:endParaRPr>
          </a:p>
        </p:txBody>
      </p:sp>
      <p:sp>
        <p:nvSpPr>
          <p:cNvPr id="2558" name="Google Shape;2558;p115"/>
          <p:cNvSpPr txBox="1"/>
          <p:nvPr/>
        </p:nvSpPr>
        <p:spPr>
          <a:xfrm>
            <a:off x="1442950" y="4337325"/>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O</a:t>
            </a:r>
            <a:endParaRPr b="1">
              <a:solidFill>
                <a:srgbClr val="666666"/>
              </a:solidFill>
              <a:latin typeface="Muli"/>
              <a:ea typeface="Muli"/>
              <a:cs typeface="Muli"/>
              <a:sym typeface="Muli"/>
            </a:endParaRPr>
          </a:p>
        </p:txBody>
      </p:sp>
      <p:sp>
        <p:nvSpPr>
          <p:cNvPr id="2559" name="Google Shape;2559;p115"/>
          <p:cNvSpPr txBox="1"/>
          <p:nvPr/>
        </p:nvSpPr>
        <p:spPr>
          <a:xfrm>
            <a:off x="6486350" y="4479675"/>
            <a:ext cx="250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Quantity </a:t>
            </a:r>
            <a:endParaRPr b="1">
              <a:solidFill>
                <a:srgbClr val="666666"/>
              </a:solidFill>
              <a:latin typeface="Muli"/>
              <a:ea typeface="Muli"/>
              <a:cs typeface="Muli"/>
              <a:sym typeface="Muli"/>
            </a:endParaRPr>
          </a:p>
        </p:txBody>
      </p:sp>
      <p:sp>
        <p:nvSpPr>
          <p:cNvPr id="2560" name="Google Shape;2560;p115"/>
          <p:cNvSpPr txBox="1"/>
          <p:nvPr/>
        </p:nvSpPr>
        <p:spPr>
          <a:xfrm>
            <a:off x="1103125" y="879075"/>
            <a:ext cx="117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Price</a:t>
            </a:r>
            <a:endParaRPr b="1">
              <a:solidFill>
                <a:srgbClr val="666666"/>
              </a:solidFill>
              <a:latin typeface="Muli"/>
              <a:ea typeface="Muli"/>
              <a:cs typeface="Muli"/>
              <a:sym typeface="Muli"/>
            </a:endParaRPr>
          </a:p>
        </p:txBody>
      </p:sp>
      <p:sp>
        <p:nvSpPr>
          <p:cNvPr id="2561" name="Google Shape;2561;p115"/>
          <p:cNvSpPr txBox="1"/>
          <p:nvPr/>
        </p:nvSpPr>
        <p:spPr>
          <a:xfrm>
            <a:off x="3603575" y="2206150"/>
            <a:ext cx="2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66666"/>
                </a:solidFill>
                <a:latin typeface="Muli"/>
                <a:ea typeface="Muli"/>
                <a:cs typeface="Muli"/>
                <a:sym typeface="Muli"/>
              </a:rPr>
              <a:t>E </a:t>
            </a:r>
            <a:endParaRPr b="1">
              <a:solidFill>
                <a:srgbClr val="666666"/>
              </a:solidFill>
              <a:latin typeface="Muli"/>
              <a:ea typeface="Muli"/>
              <a:cs typeface="Muli"/>
              <a:sym typeface="Muli"/>
            </a:endParaRPr>
          </a:p>
        </p:txBody>
      </p:sp>
      <p:cxnSp>
        <p:nvCxnSpPr>
          <p:cNvPr id="2562" name="Google Shape;2562;p115"/>
          <p:cNvCxnSpPr/>
          <p:nvPr/>
        </p:nvCxnSpPr>
        <p:spPr>
          <a:xfrm rot="10800000" flipH="1">
            <a:off x="1676825" y="2606350"/>
            <a:ext cx="2076300" cy="12000"/>
          </a:xfrm>
          <a:prstGeom prst="straightConnector1">
            <a:avLst/>
          </a:prstGeom>
          <a:noFill/>
          <a:ln w="38100" cap="flat" cmpd="sng">
            <a:solidFill>
              <a:srgbClr val="FF0066"/>
            </a:solidFill>
            <a:prstDash val="lgDash"/>
            <a:round/>
            <a:headEnd type="none" w="med" len="med"/>
            <a:tailEnd type="none" w="med" len="med"/>
          </a:ln>
        </p:spPr>
      </p:cxnSp>
      <p:cxnSp>
        <p:nvCxnSpPr>
          <p:cNvPr id="2563" name="Google Shape;2563;p115"/>
          <p:cNvCxnSpPr/>
          <p:nvPr/>
        </p:nvCxnSpPr>
        <p:spPr>
          <a:xfrm>
            <a:off x="3751325" y="2571750"/>
            <a:ext cx="17400" cy="1879800"/>
          </a:xfrm>
          <a:prstGeom prst="straightConnector1">
            <a:avLst/>
          </a:prstGeom>
          <a:noFill/>
          <a:ln w="38100" cap="flat" cmpd="sng">
            <a:solidFill>
              <a:srgbClr val="FF0066"/>
            </a:solidFill>
            <a:prstDash val="lgDash"/>
            <a:round/>
            <a:headEnd type="none" w="med" len="med"/>
            <a:tailEnd type="none" w="med" len="med"/>
          </a:ln>
        </p:spPr>
      </p:cxnSp>
      <p:sp>
        <p:nvSpPr>
          <p:cNvPr id="2564" name="Google Shape;2564;p115"/>
          <p:cNvSpPr/>
          <p:nvPr/>
        </p:nvSpPr>
        <p:spPr>
          <a:xfrm>
            <a:off x="3685975" y="25063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15"/>
          <p:cNvSpPr txBox="1"/>
          <p:nvPr/>
        </p:nvSpPr>
        <p:spPr>
          <a:xfrm>
            <a:off x="1345525" y="2454413"/>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66"/>
                </a:solidFill>
                <a:latin typeface="Muli"/>
                <a:ea typeface="Muli"/>
                <a:cs typeface="Muli"/>
                <a:sym typeface="Muli"/>
              </a:rPr>
              <a:t>P</a:t>
            </a:r>
            <a:endParaRPr b="1">
              <a:solidFill>
                <a:srgbClr val="FF0066"/>
              </a:solidFill>
              <a:latin typeface="Muli"/>
              <a:ea typeface="Muli"/>
              <a:cs typeface="Muli"/>
              <a:sym typeface="Muli"/>
            </a:endParaRPr>
          </a:p>
        </p:txBody>
      </p:sp>
      <p:sp>
        <p:nvSpPr>
          <p:cNvPr id="2566" name="Google Shape;2566;p115"/>
          <p:cNvSpPr txBox="1"/>
          <p:nvPr/>
        </p:nvSpPr>
        <p:spPr>
          <a:xfrm>
            <a:off x="3596375" y="4479663"/>
            <a:ext cx="3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66"/>
                </a:solidFill>
                <a:latin typeface="Muli"/>
                <a:ea typeface="Muli"/>
                <a:cs typeface="Muli"/>
                <a:sym typeface="Muli"/>
              </a:rPr>
              <a:t>Q</a:t>
            </a:r>
            <a:endParaRPr b="1">
              <a:solidFill>
                <a:srgbClr val="FF0066"/>
              </a:solidFill>
              <a:latin typeface="Muli"/>
              <a:ea typeface="Muli"/>
              <a:cs typeface="Muli"/>
              <a:sym typeface="Muli"/>
            </a:endParaRPr>
          </a:p>
        </p:txBody>
      </p:sp>
      <p:sp>
        <p:nvSpPr>
          <p:cNvPr id="2567" name="Google Shape;2567;p115"/>
          <p:cNvSpPr txBox="1"/>
          <p:nvPr/>
        </p:nvSpPr>
        <p:spPr>
          <a:xfrm>
            <a:off x="1197025" y="1819150"/>
            <a:ext cx="45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CC"/>
                </a:solidFill>
                <a:latin typeface="Muli"/>
                <a:ea typeface="Muli"/>
                <a:cs typeface="Muli"/>
                <a:sym typeface="Muli"/>
              </a:rPr>
              <a:t>P1</a:t>
            </a:r>
            <a:endParaRPr b="1">
              <a:solidFill>
                <a:srgbClr val="0000CC"/>
              </a:solidFill>
              <a:latin typeface="Muli"/>
              <a:ea typeface="Muli"/>
              <a:cs typeface="Muli"/>
              <a:sym typeface="Muli"/>
            </a:endParaRPr>
          </a:p>
        </p:txBody>
      </p:sp>
      <p:sp>
        <p:nvSpPr>
          <p:cNvPr id="2568" name="Google Shape;2568;p115"/>
          <p:cNvSpPr txBox="1"/>
          <p:nvPr/>
        </p:nvSpPr>
        <p:spPr>
          <a:xfrm>
            <a:off x="1197025" y="3242100"/>
            <a:ext cx="45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Muli"/>
                <a:ea typeface="Muli"/>
                <a:cs typeface="Muli"/>
                <a:sym typeface="Muli"/>
              </a:rPr>
              <a:t>P2</a:t>
            </a:r>
            <a:endParaRPr b="1">
              <a:solidFill>
                <a:srgbClr val="FF0000"/>
              </a:solidFill>
              <a:latin typeface="Muli"/>
              <a:ea typeface="Muli"/>
              <a:cs typeface="Muli"/>
              <a:sym typeface="Muli"/>
            </a:endParaRPr>
          </a:p>
        </p:txBody>
      </p:sp>
      <p:cxnSp>
        <p:nvCxnSpPr>
          <p:cNvPr id="2569" name="Google Shape;2569;p115"/>
          <p:cNvCxnSpPr/>
          <p:nvPr/>
        </p:nvCxnSpPr>
        <p:spPr>
          <a:xfrm rot="10800000" flipH="1">
            <a:off x="1676825" y="2002750"/>
            <a:ext cx="1138200" cy="6000"/>
          </a:xfrm>
          <a:prstGeom prst="straightConnector1">
            <a:avLst/>
          </a:prstGeom>
          <a:noFill/>
          <a:ln w="28575" cap="flat" cmpd="sng">
            <a:solidFill>
              <a:srgbClr val="FF0000"/>
            </a:solidFill>
            <a:prstDash val="dash"/>
            <a:round/>
            <a:headEnd type="none" w="med" len="med"/>
            <a:tailEnd type="none" w="med" len="med"/>
          </a:ln>
        </p:spPr>
      </p:cxnSp>
      <p:cxnSp>
        <p:nvCxnSpPr>
          <p:cNvPr id="2570" name="Google Shape;2570;p115"/>
          <p:cNvCxnSpPr/>
          <p:nvPr/>
        </p:nvCxnSpPr>
        <p:spPr>
          <a:xfrm rot="10800000" flipH="1">
            <a:off x="1676825" y="1974550"/>
            <a:ext cx="2821500" cy="34200"/>
          </a:xfrm>
          <a:prstGeom prst="straightConnector1">
            <a:avLst/>
          </a:prstGeom>
          <a:noFill/>
          <a:ln w="28575" cap="flat" cmpd="sng">
            <a:solidFill>
              <a:srgbClr val="0000CC"/>
            </a:solidFill>
            <a:prstDash val="dash"/>
            <a:round/>
            <a:headEnd type="none" w="med" len="med"/>
            <a:tailEnd type="none" w="med" len="med"/>
          </a:ln>
        </p:spPr>
      </p:cxnSp>
      <p:sp>
        <p:nvSpPr>
          <p:cNvPr id="2571" name="Google Shape;2571;p115"/>
          <p:cNvSpPr/>
          <p:nvPr/>
        </p:nvSpPr>
        <p:spPr>
          <a:xfrm>
            <a:off x="2771575" y="18967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15"/>
          <p:cNvSpPr/>
          <p:nvPr/>
        </p:nvSpPr>
        <p:spPr>
          <a:xfrm>
            <a:off x="4371775" y="18967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3" name="Google Shape;2573;p115"/>
          <p:cNvCxnSpPr/>
          <p:nvPr/>
        </p:nvCxnSpPr>
        <p:spPr>
          <a:xfrm rot="10800000" flipH="1">
            <a:off x="1676736" y="3516105"/>
            <a:ext cx="3249000" cy="16500"/>
          </a:xfrm>
          <a:prstGeom prst="straightConnector1">
            <a:avLst/>
          </a:prstGeom>
          <a:noFill/>
          <a:ln w="28575" cap="flat" cmpd="sng">
            <a:solidFill>
              <a:srgbClr val="FF0000"/>
            </a:solidFill>
            <a:prstDash val="dash"/>
            <a:round/>
            <a:headEnd type="none" w="med" len="med"/>
            <a:tailEnd type="none" w="med" len="med"/>
          </a:ln>
        </p:spPr>
      </p:cxnSp>
      <p:cxnSp>
        <p:nvCxnSpPr>
          <p:cNvPr id="2574" name="Google Shape;2574;p115"/>
          <p:cNvCxnSpPr>
            <a:endCxn id="2575" idx="3"/>
          </p:cNvCxnSpPr>
          <p:nvPr/>
        </p:nvCxnSpPr>
        <p:spPr>
          <a:xfrm rot="10800000" flipH="1">
            <a:off x="1676736" y="3532395"/>
            <a:ext cx="1039200" cy="300"/>
          </a:xfrm>
          <a:prstGeom prst="straightConnector1">
            <a:avLst/>
          </a:prstGeom>
          <a:noFill/>
          <a:ln w="28575" cap="flat" cmpd="sng">
            <a:solidFill>
              <a:srgbClr val="0000CC"/>
            </a:solidFill>
            <a:prstDash val="dash"/>
            <a:round/>
            <a:headEnd type="none" w="med" len="med"/>
            <a:tailEnd type="none" w="med" len="med"/>
          </a:ln>
        </p:spPr>
      </p:cxnSp>
      <p:sp>
        <p:nvSpPr>
          <p:cNvPr id="2576" name="Google Shape;2576;p115"/>
          <p:cNvSpPr/>
          <p:nvPr/>
        </p:nvSpPr>
        <p:spPr>
          <a:xfrm>
            <a:off x="2619175" y="34969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15"/>
          <p:cNvSpPr/>
          <p:nvPr/>
        </p:nvSpPr>
        <p:spPr>
          <a:xfrm>
            <a:off x="4905175" y="3420750"/>
            <a:ext cx="140400" cy="130800"/>
          </a:xfrm>
          <a:prstGeom prst="ellipse">
            <a:avLst/>
          </a:prstGeom>
          <a:solidFill>
            <a:srgbClr val="FFFF00"/>
          </a:solidFill>
          <a:ln w="38100" cap="flat" cmpd="sng">
            <a:solidFill>
              <a:srgbClr val="00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15"/>
          <p:cNvSpPr txBox="1"/>
          <p:nvPr/>
        </p:nvSpPr>
        <p:spPr>
          <a:xfrm>
            <a:off x="2981650" y="1496550"/>
            <a:ext cx="1490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CC"/>
                </a:solidFill>
                <a:latin typeface="Muli"/>
                <a:ea typeface="Muli"/>
                <a:cs typeface="Muli"/>
                <a:sym typeface="Muli"/>
              </a:rPr>
              <a:t>Excess Supply</a:t>
            </a:r>
            <a:endParaRPr b="1">
              <a:solidFill>
                <a:srgbClr val="0000CC"/>
              </a:solidFill>
              <a:latin typeface="Muli"/>
              <a:ea typeface="Muli"/>
              <a:cs typeface="Muli"/>
              <a:sym typeface="Muli"/>
            </a:endParaRPr>
          </a:p>
        </p:txBody>
      </p:sp>
      <p:sp>
        <p:nvSpPr>
          <p:cNvPr id="2579" name="Google Shape;2579;p115"/>
          <p:cNvSpPr txBox="1"/>
          <p:nvPr/>
        </p:nvSpPr>
        <p:spPr>
          <a:xfrm>
            <a:off x="3134050" y="3553950"/>
            <a:ext cx="157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Muli"/>
                <a:ea typeface="Muli"/>
                <a:cs typeface="Muli"/>
                <a:sym typeface="Muli"/>
              </a:rPr>
              <a:t>Excess Demand</a:t>
            </a:r>
            <a:endParaRPr b="1">
              <a:solidFill>
                <a:srgbClr val="FF0000"/>
              </a:solidFill>
              <a:latin typeface="Muli"/>
              <a:ea typeface="Muli"/>
              <a:cs typeface="Muli"/>
              <a:sym typeface="Muli"/>
            </a:endParaRPr>
          </a:p>
        </p:txBody>
      </p:sp>
      <p:sp>
        <p:nvSpPr>
          <p:cNvPr id="2580" name="Google Shape;2580;p115"/>
          <p:cNvSpPr txBox="1">
            <a:spLocks noGrp="1"/>
          </p:cNvSpPr>
          <p:nvPr>
            <p:ph type="title"/>
          </p:nvPr>
        </p:nvSpPr>
        <p:spPr>
          <a:xfrm>
            <a:off x="152400" y="114300"/>
            <a:ext cx="88392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CC"/>
              </a:buClr>
              <a:buSzPts val="4000"/>
              <a:buFont typeface="Times New Roman"/>
              <a:buNone/>
            </a:pPr>
            <a:r>
              <a:rPr lang="en" sz="4000" b="1" u="sng">
                <a:solidFill>
                  <a:srgbClr val="008000"/>
                </a:solidFill>
              </a:rPr>
              <a:t>Market Equilibrium</a:t>
            </a:r>
            <a:endParaRPr sz="4000" b="1" u="sng">
              <a:solidFill>
                <a:srgbClr val="008000"/>
              </a:solidFill>
            </a:endParaRPr>
          </a:p>
        </p:txBody>
      </p:sp>
      <p:cxnSp>
        <p:nvCxnSpPr>
          <p:cNvPr id="2581" name="Google Shape;2581;p115"/>
          <p:cNvCxnSpPr/>
          <p:nvPr/>
        </p:nvCxnSpPr>
        <p:spPr>
          <a:xfrm flipH="1">
            <a:off x="2115675" y="2095500"/>
            <a:ext cx="9900" cy="471300"/>
          </a:xfrm>
          <a:prstGeom prst="straightConnector1">
            <a:avLst/>
          </a:prstGeom>
          <a:noFill/>
          <a:ln w="38100" cap="flat" cmpd="sng">
            <a:solidFill>
              <a:srgbClr val="660066"/>
            </a:solidFill>
            <a:prstDash val="solid"/>
            <a:round/>
            <a:headEnd type="none" w="med" len="med"/>
            <a:tailEnd type="triangle" w="med" len="med"/>
          </a:ln>
        </p:spPr>
      </p:cxnSp>
      <p:cxnSp>
        <p:nvCxnSpPr>
          <p:cNvPr id="2582" name="Google Shape;2582;p115"/>
          <p:cNvCxnSpPr/>
          <p:nvPr/>
        </p:nvCxnSpPr>
        <p:spPr>
          <a:xfrm rot="10800000" flipH="1">
            <a:off x="2342150" y="2795425"/>
            <a:ext cx="2100" cy="639600"/>
          </a:xfrm>
          <a:prstGeom prst="straightConnector1">
            <a:avLst/>
          </a:prstGeom>
          <a:noFill/>
          <a:ln w="38100" cap="flat" cmpd="sng">
            <a:solidFill>
              <a:srgbClr val="660066"/>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54"/>
                                        </p:tgtEl>
                                        <p:attrNameLst>
                                          <p:attrName>style.visibility</p:attrName>
                                        </p:attrNameLst>
                                      </p:cBhvr>
                                      <p:to>
                                        <p:strVal val="visible"/>
                                      </p:to>
                                    </p:set>
                                    <p:animEffect transition="in" filter="fade">
                                      <p:cBhvr>
                                        <p:cTn id="7" dur="1000"/>
                                        <p:tgtEl>
                                          <p:spTgt spid="25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57"/>
                                        </p:tgtEl>
                                        <p:attrNameLst>
                                          <p:attrName>style.visibility</p:attrName>
                                        </p:attrNameLst>
                                      </p:cBhvr>
                                      <p:to>
                                        <p:strVal val="visible"/>
                                      </p:to>
                                    </p:set>
                                    <p:animEffect transition="in" filter="fade">
                                      <p:cBhvr>
                                        <p:cTn id="12" dur="1000"/>
                                        <p:tgtEl>
                                          <p:spTgt spid="25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55"/>
                                        </p:tgtEl>
                                        <p:attrNameLst>
                                          <p:attrName>style.visibility</p:attrName>
                                        </p:attrNameLst>
                                      </p:cBhvr>
                                      <p:to>
                                        <p:strVal val="visible"/>
                                      </p:to>
                                    </p:set>
                                    <p:animEffect transition="in" filter="fade">
                                      <p:cBhvr>
                                        <p:cTn id="17" dur="1000"/>
                                        <p:tgtEl>
                                          <p:spTgt spid="25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56"/>
                                        </p:tgtEl>
                                        <p:attrNameLst>
                                          <p:attrName>style.visibility</p:attrName>
                                        </p:attrNameLst>
                                      </p:cBhvr>
                                      <p:to>
                                        <p:strVal val="visible"/>
                                      </p:to>
                                    </p:set>
                                    <p:animEffect transition="in" filter="fade">
                                      <p:cBhvr>
                                        <p:cTn id="22" dur="1000"/>
                                        <p:tgtEl>
                                          <p:spTgt spid="25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64"/>
                                        </p:tgtEl>
                                        <p:attrNameLst>
                                          <p:attrName>style.visibility</p:attrName>
                                        </p:attrNameLst>
                                      </p:cBhvr>
                                      <p:to>
                                        <p:strVal val="visible"/>
                                      </p:to>
                                    </p:set>
                                    <p:animEffect transition="in" filter="fade">
                                      <p:cBhvr>
                                        <p:cTn id="27" dur="1000"/>
                                        <p:tgtEl>
                                          <p:spTgt spid="256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61"/>
                                        </p:tgtEl>
                                        <p:attrNameLst>
                                          <p:attrName>style.visibility</p:attrName>
                                        </p:attrNameLst>
                                      </p:cBhvr>
                                      <p:to>
                                        <p:strVal val="visible"/>
                                      </p:to>
                                    </p:set>
                                    <p:animEffect transition="in" filter="fade">
                                      <p:cBhvr>
                                        <p:cTn id="32" dur="1000"/>
                                        <p:tgtEl>
                                          <p:spTgt spid="25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62"/>
                                        </p:tgtEl>
                                        <p:attrNameLst>
                                          <p:attrName>style.visibility</p:attrName>
                                        </p:attrNameLst>
                                      </p:cBhvr>
                                      <p:to>
                                        <p:strVal val="visible"/>
                                      </p:to>
                                    </p:set>
                                    <p:animEffect transition="in" filter="fade">
                                      <p:cBhvr>
                                        <p:cTn id="37" dur="1000"/>
                                        <p:tgtEl>
                                          <p:spTgt spid="256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65"/>
                                        </p:tgtEl>
                                        <p:attrNameLst>
                                          <p:attrName>style.visibility</p:attrName>
                                        </p:attrNameLst>
                                      </p:cBhvr>
                                      <p:to>
                                        <p:strVal val="visible"/>
                                      </p:to>
                                    </p:set>
                                    <p:animEffect transition="in" filter="fade">
                                      <p:cBhvr>
                                        <p:cTn id="42" dur="1000"/>
                                        <p:tgtEl>
                                          <p:spTgt spid="256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63"/>
                                        </p:tgtEl>
                                        <p:attrNameLst>
                                          <p:attrName>style.visibility</p:attrName>
                                        </p:attrNameLst>
                                      </p:cBhvr>
                                      <p:to>
                                        <p:strVal val="visible"/>
                                      </p:to>
                                    </p:set>
                                    <p:animEffect transition="in" filter="fade">
                                      <p:cBhvr>
                                        <p:cTn id="47" dur="1000"/>
                                        <p:tgtEl>
                                          <p:spTgt spid="256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66"/>
                                        </p:tgtEl>
                                        <p:attrNameLst>
                                          <p:attrName>style.visibility</p:attrName>
                                        </p:attrNameLst>
                                      </p:cBhvr>
                                      <p:to>
                                        <p:strVal val="visible"/>
                                      </p:to>
                                    </p:set>
                                    <p:animEffect transition="in" filter="fade">
                                      <p:cBhvr>
                                        <p:cTn id="52" dur="1000"/>
                                        <p:tgtEl>
                                          <p:spTgt spid="256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567"/>
                                        </p:tgtEl>
                                        <p:attrNameLst>
                                          <p:attrName>style.visibility</p:attrName>
                                        </p:attrNameLst>
                                      </p:cBhvr>
                                      <p:to>
                                        <p:strVal val="visible"/>
                                      </p:to>
                                    </p:set>
                                    <p:animEffect transition="in" filter="fade">
                                      <p:cBhvr>
                                        <p:cTn id="57" dur="1000"/>
                                        <p:tgtEl>
                                          <p:spTgt spid="256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569"/>
                                        </p:tgtEl>
                                        <p:attrNameLst>
                                          <p:attrName>style.visibility</p:attrName>
                                        </p:attrNameLst>
                                      </p:cBhvr>
                                      <p:to>
                                        <p:strVal val="visible"/>
                                      </p:to>
                                    </p:set>
                                    <p:animEffect transition="in" filter="fade">
                                      <p:cBhvr>
                                        <p:cTn id="62" dur="1000"/>
                                        <p:tgtEl>
                                          <p:spTgt spid="256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571"/>
                                        </p:tgtEl>
                                        <p:attrNameLst>
                                          <p:attrName>style.visibility</p:attrName>
                                        </p:attrNameLst>
                                      </p:cBhvr>
                                      <p:to>
                                        <p:strVal val="visible"/>
                                      </p:to>
                                    </p:set>
                                    <p:animEffect transition="in" filter="fade">
                                      <p:cBhvr>
                                        <p:cTn id="67" dur="1000"/>
                                        <p:tgtEl>
                                          <p:spTgt spid="257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570"/>
                                        </p:tgtEl>
                                        <p:attrNameLst>
                                          <p:attrName>style.visibility</p:attrName>
                                        </p:attrNameLst>
                                      </p:cBhvr>
                                      <p:to>
                                        <p:strVal val="visible"/>
                                      </p:to>
                                    </p:set>
                                    <p:animEffect transition="in" filter="fade">
                                      <p:cBhvr>
                                        <p:cTn id="72" dur="1000"/>
                                        <p:tgtEl>
                                          <p:spTgt spid="257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572"/>
                                        </p:tgtEl>
                                        <p:attrNameLst>
                                          <p:attrName>style.visibility</p:attrName>
                                        </p:attrNameLst>
                                      </p:cBhvr>
                                      <p:to>
                                        <p:strVal val="visible"/>
                                      </p:to>
                                    </p:set>
                                    <p:animEffect transition="in" filter="fade">
                                      <p:cBhvr>
                                        <p:cTn id="77" dur="1000"/>
                                        <p:tgtEl>
                                          <p:spTgt spid="257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578"/>
                                        </p:tgtEl>
                                        <p:attrNameLst>
                                          <p:attrName>style.visibility</p:attrName>
                                        </p:attrNameLst>
                                      </p:cBhvr>
                                      <p:to>
                                        <p:strVal val="visible"/>
                                      </p:to>
                                    </p:set>
                                    <p:animEffect transition="in" filter="fade">
                                      <p:cBhvr>
                                        <p:cTn id="82" dur="1000"/>
                                        <p:tgtEl>
                                          <p:spTgt spid="257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581"/>
                                        </p:tgtEl>
                                        <p:attrNameLst>
                                          <p:attrName>style.visibility</p:attrName>
                                        </p:attrNameLst>
                                      </p:cBhvr>
                                      <p:to>
                                        <p:strVal val="visible"/>
                                      </p:to>
                                    </p:set>
                                    <p:animEffect transition="in" filter="fade">
                                      <p:cBhvr>
                                        <p:cTn id="87" dur="1000"/>
                                        <p:tgtEl>
                                          <p:spTgt spid="2581"/>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568"/>
                                        </p:tgtEl>
                                        <p:attrNameLst>
                                          <p:attrName>style.visibility</p:attrName>
                                        </p:attrNameLst>
                                      </p:cBhvr>
                                      <p:to>
                                        <p:strVal val="visible"/>
                                      </p:to>
                                    </p:set>
                                    <p:animEffect transition="in" filter="fade">
                                      <p:cBhvr>
                                        <p:cTn id="92" dur="1000"/>
                                        <p:tgtEl>
                                          <p:spTgt spid="256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574"/>
                                        </p:tgtEl>
                                        <p:attrNameLst>
                                          <p:attrName>style.visibility</p:attrName>
                                        </p:attrNameLst>
                                      </p:cBhvr>
                                      <p:to>
                                        <p:strVal val="visible"/>
                                      </p:to>
                                    </p:set>
                                    <p:animEffect transition="in" filter="fade">
                                      <p:cBhvr>
                                        <p:cTn id="97" dur="1000"/>
                                        <p:tgtEl>
                                          <p:spTgt spid="257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576"/>
                                        </p:tgtEl>
                                        <p:attrNameLst>
                                          <p:attrName>style.visibility</p:attrName>
                                        </p:attrNameLst>
                                      </p:cBhvr>
                                      <p:to>
                                        <p:strVal val="visible"/>
                                      </p:to>
                                    </p:set>
                                    <p:animEffect transition="in" filter="fade">
                                      <p:cBhvr>
                                        <p:cTn id="102" dur="1000"/>
                                        <p:tgtEl>
                                          <p:spTgt spid="257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573"/>
                                        </p:tgtEl>
                                        <p:attrNameLst>
                                          <p:attrName>style.visibility</p:attrName>
                                        </p:attrNameLst>
                                      </p:cBhvr>
                                      <p:to>
                                        <p:strVal val="visible"/>
                                      </p:to>
                                    </p:set>
                                    <p:animEffect transition="in" filter="fade">
                                      <p:cBhvr>
                                        <p:cTn id="107" dur="1000"/>
                                        <p:tgtEl>
                                          <p:spTgt spid="2573"/>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577"/>
                                        </p:tgtEl>
                                        <p:attrNameLst>
                                          <p:attrName>style.visibility</p:attrName>
                                        </p:attrNameLst>
                                      </p:cBhvr>
                                      <p:to>
                                        <p:strVal val="visible"/>
                                      </p:to>
                                    </p:set>
                                    <p:animEffect transition="in" filter="fade">
                                      <p:cBhvr>
                                        <p:cTn id="112" dur="1000"/>
                                        <p:tgtEl>
                                          <p:spTgt spid="2577"/>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2579"/>
                                        </p:tgtEl>
                                        <p:attrNameLst>
                                          <p:attrName>style.visibility</p:attrName>
                                        </p:attrNameLst>
                                      </p:cBhvr>
                                      <p:to>
                                        <p:strVal val="visible"/>
                                      </p:to>
                                    </p:set>
                                    <p:animEffect transition="in" filter="fade">
                                      <p:cBhvr>
                                        <p:cTn id="117" dur="1000"/>
                                        <p:tgtEl>
                                          <p:spTgt spid="2579"/>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578"/>
                                        </p:tgtEl>
                                        <p:attrNameLst>
                                          <p:attrName>style.visibility</p:attrName>
                                        </p:attrNameLst>
                                      </p:cBhvr>
                                      <p:to>
                                        <p:strVal val="visible"/>
                                      </p:to>
                                    </p:set>
                                    <p:animEffect transition="in" filter="fade">
                                      <p:cBhvr>
                                        <p:cTn id="122" dur="1000"/>
                                        <p:tgtEl>
                                          <p:spTgt spid="2578"/>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582"/>
                                        </p:tgtEl>
                                        <p:attrNameLst>
                                          <p:attrName>style.visibility</p:attrName>
                                        </p:attrNameLst>
                                      </p:cBhvr>
                                      <p:to>
                                        <p:strVal val="visible"/>
                                      </p:to>
                                    </p:set>
                                    <p:animEffect transition="in" filter="fade">
                                      <p:cBhvr>
                                        <p:cTn id="127" dur="1000"/>
                                        <p:tgtEl>
                                          <p:spTgt spid="2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ym template">
  <a:themeElements>
    <a:clrScheme name="Custom 347">
      <a:dk1>
        <a:srgbClr val="266D78"/>
      </a:dk1>
      <a:lt1>
        <a:srgbClr val="FFFFFF"/>
      </a:lt1>
      <a:dk2>
        <a:srgbClr val="798688"/>
      </a:dk2>
      <a:lt2>
        <a:srgbClr val="EEEEEA"/>
      </a:lt2>
      <a:accent1>
        <a:srgbClr val="9ED155"/>
      </a:accent1>
      <a:accent2>
        <a:srgbClr val="DFE954"/>
      </a:accent2>
      <a:accent3>
        <a:srgbClr val="50B883"/>
      </a:accent3>
      <a:accent4>
        <a:srgbClr val="5FBBC5"/>
      </a:accent4>
      <a:accent5>
        <a:srgbClr val="27868B"/>
      </a:accent5>
      <a:accent6>
        <a:srgbClr val="266D78"/>
      </a:accent6>
      <a:hlink>
        <a:srgbClr val="50B88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TotalTime>
  <Words>5681</Words>
  <Application>Microsoft Office PowerPoint</Application>
  <PresentationFormat>On-screen Show (16:9)</PresentationFormat>
  <Paragraphs>990</Paragraphs>
  <Slides>119</Slides>
  <Notes>111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119</vt:i4>
      </vt:variant>
    </vt:vector>
  </HeadingPairs>
  <TitlesOfParts>
    <vt:vector size="128" baseType="lpstr">
      <vt:lpstr>Roboto Slab</vt:lpstr>
      <vt:lpstr>Roboto</vt:lpstr>
      <vt:lpstr>Georgia</vt:lpstr>
      <vt:lpstr>Arial</vt:lpstr>
      <vt:lpstr>Shadows Into Light</vt:lpstr>
      <vt:lpstr>Muli</vt:lpstr>
      <vt:lpstr>Times New Roman</vt:lpstr>
      <vt:lpstr>Calibri</vt:lpstr>
      <vt:lpstr>Nym template</vt:lpstr>
      <vt:lpstr>Managerial Economics Economist’s Guide </vt:lpstr>
      <vt:lpstr>IN  THIS  Unit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Managerial Economics - Defined</vt:lpstr>
      <vt:lpstr>Studying Managerial Economics</vt:lpstr>
      <vt:lpstr>Why …. Managerial Economics?</vt:lpstr>
      <vt:lpstr>Managerial Economics - OBJECTIVES</vt:lpstr>
      <vt:lpstr>PowerPoint Presentation</vt:lpstr>
      <vt:lpstr>Microeconomics  Vs. Managerial Economics </vt:lpstr>
      <vt:lpstr>What does Managerial Economics do? </vt:lpstr>
      <vt:lpstr>The Theory of  The Firm </vt:lpstr>
      <vt:lpstr>Why are Managerial choices important? </vt:lpstr>
      <vt:lpstr>What are the Managerial Constraints?</vt:lpstr>
      <vt:lpstr>What is Profit? </vt:lpstr>
      <vt:lpstr>Before Accounting/Business Profit and Economic Profit</vt:lpstr>
      <vt:lpstr>Before Accounting/Business Profit and Economic Profit</vt:lpstr>
      <vt:lpstr>Before Accounting/Business Profit and Economic Profit</vt:lpstr>
      <vt:lpstr>Types of Profit</vt:lpstr>
      <vt:lpstr>Types of Profit</vt:lpstr>
      <vt:lpstr>NUMERICAL  Example #1</vt:lpstr>
      <vt:lpstr>NUMERICAL   Example #1 - Solution</vt:lpstr>
      <vt:lpstr>NUMERICAL   Example #1 - Solution</vt:lpstr>
      <vt:lpstr>NUMERICAL   Example #1- Solution</vt:lpstr>
      <vt:lpstr>NUMERICAL   Example #1 - Solution</vt:lpstr>
      <vt:lpstr>NUMERICAL  Example  #1 - Solution </vt:lpstr>
      <vt:lpstr>PowerPoint Presentation</vt:lpstr>
      <vt:lpstr>PowerPoint Presentation</vt:lpstr>
      <vt:lpstr>What does Profit exhibit?</vt:lpstr>
      <vt:lpstr>What does Profit do?</vt:lpstr>
      <vt:lpstr>Sources of Profit</vt:lpstr>
      <vt:lpstr>Managerial Interests and Principal-Agent Problem</vt:lpstr>
      <vt:lpstr>Managerial Interests and Principal-Agent Problem</vt:lpstr>
      <vt:lpstr>Managerial Interests and Principal-Agent Problem</vt:lpstr>
      <vt:lpstr>Managerial Interests and Principal-Agent Problem</vt:lpstr>
      <vt:lpstr>PowerPoint Presentation</vt:lpstr>
      <vt:lpstr>PowerPoint Presentation</vt:lpstr>
      <vt:lpstr>PowerPoint Presentation</vt:lpstr>
      <vt:lpstr>How can these problems be addressed?</vt:lpstr>
      <vt:lpstr>PowerPoint Presentation</vt:lpstr>
      <vt:lpstr>Demand &amp; Supply : Where do they meet?</vt:lpstr>
      <vt:lpstr>Which one of the following is Demand?</vt:lpstr>
      <vt:lpstr>What makes Demand - the Demand?</vt:lpstr>
      <vt:lpstr>Demand </vt:lpstr>
      <vt:lpstr>What determines Demand?</vt:lpstr>
      <vt:lpstr>Demand Side of Market: Determinants</vt:lpstr>
      <vt:lpstr>Demand Side of Market: Substitutes</vt:lpstr>
      <vt:lpstr>Demand Side of Market: Complements</vt:lpstr>
      <vt:lpstr>Demand Side of Market: Income</vt:lpstr>
      <vt:lpstr>Which one is the inferior good?</vt:lpstr>
      <vt:lpstr>Demand Side of Market: Preferences</vt:lpstr>
      <vt:lpstr>Demand Side of Market: Expectations</vt:lpstr>
      <vt:lpstr>Demand Side of Market: Population</vt:lpstr>
      <vt:lpstr>Demand Side of Market: Y Distribution</vt:lpstr>
      <vt:lpstr>Demand Side of Market: Advertisement</vt:lpstr>
      <vt:lpstr>Demand Side of Market: Law of Demand</vt:lpstr>
      <vt:lpstr>What happens to Demand if only the Price of the product changes? </vt:lpstr>
      <vt:lpstr>What happens to TR when the Price of the product changes? </vt:lpstr>
      <vt:lpstr>Demand Side of the Market</vt:lpstr>
      <vt:lpstr>How Supply is Created?</vt:lpstr>
      <vt:lpstr>Which one is the Supply?</vt:lpstr>
      <vt:lpstr>Supply and Stock</vt:lpstr>
      <vt:lpstr>What determines Supply?</vt:lpstr>
      <vt:lpstr>Supply Side of Market: Determinants</vt:lpstr>
      <vt:lpstr>Supply Side of Market: Price of Related Goods</vt:lpstr>
      <vt:lpstr>Supply Side of Market: Number of Firms</vt:lpstr>
      <vt:lpstr>Supply Side of Market: Technology</vt:lpstr>
      <vt:lpstr>Supply Side of Market: Price of Factors of Production</vt:lpstr>
      <vt:lpstr>Supply Side of Market: Expected Future Price</vt:lpstr>
      <vt:lpstr>Supply Side of Market: Government Policy</vt:lpstr>
      <vt:lpstr>Supply Side of Market: Law of Supply</vt:lpstr>
      <vt:lpstr>What happens to Supply if only the Price of the product changes? </vt:lpstr>
      <vt:lpstr>What happens to TR when the Price of the product changes? </vt:lpstr>
      <vt:lpstr>Market Demand</vt:lpstr>
      <vt:lpstr>Market Demand</vt:lpstr>
      <vt:lpstr>Market Supply</vt:lpstr>
      <vt:lpstr>Market Supply</vt:lpstr>
      <vt:lpstr>Market Equilibrium</vt:lpstr>
      <vt:lpstr>Market Equilibrium</vt:lpstr>
      <vt:lpstr>PowerPoint Presentation</vt:lpstr>
      <vt:lpstr>Market Equilibrium</vt:lpstr>
      <vt:lpstr>Market Disequilibrium</vt:lpstr>
      <vt:lpstr>Actual Market Price</vt:lpstr>
      <vt:lpstr>PowerPoint Presentation</vt:lpstr>
      <vt:lpstr>When Demand Curve Shifts…</vt:lpstr>
      <vt:lpstr>Why does the Demand Curve Shift to Right or Left?</vt:lpstr>
      <vt:lpstr>What if Demand Curve Shifts?</vt:lpstr>
      <vt:lpstr>What if Demand Curve Shifts?</vt:lpstr>
      <vt:lpstr>Market Equilibrium when D</vt:lpstr>
      <vt:lpstr>Market Equilibrium when D</vt:lpstr>
      <vt:lpstr>When Supply Curve Shifts…..</vt:lpstr>
      <vt:lpstr>Why Supply Curve to Shift to Right or Left?</vt:lpstr>
      <vt:lpstr>What if Supply Curve Shifts?</vt:lpstr>
      <vt:lpstr>What if Supply Curve Shifts?</vt:lpstr>
      <vt:lpstr>Market Equilibrium When Supply </vt:lpstr>
      <vt:lpstr>Market Equilibrium when Supply </vt:lpstr>
      <vt:lpstr>PowerPoint Presentation</vt:lpstr>
      <vt:lpstr>PowerPoint Presentation</vt:lpstr>
      <vt:lpstr>PowerPoint Presentation</vt:lpstr>
      <vt:lpstr>What do you think Sam and Jane discussed? </vt:lpstr>
      <vt:lpstr>Elasticity of Demand &amp; Supply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Managerial Economics Economist’s Guide </dc:title>
  <cp:lastModifiedBy>A.S.P.</cp:lastModifiedBy>
  <cp:revision>19</cp:revision>
  <dcterms:modified xsi:type="dcterms:W3CDTF">2022-04-03T10:57:28Z</dcterms:modified>
</cp:coreProperties>
</file>